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45"/>
  </p:notesMasterIdLst>
  <p:sldIdLst>
    <p:sldId id="257" r:id="rId5"/>
    <p:sldId id="459" r:id="rId6"/>
    <p:sldId id="470" r:id="rId7"/>
    <p:sldId id="473" r:id="rId8"/>
    <p:sldId id="283" r:id="rId9"/>
    <p:sldId id="398" r:id="rId10"/>
    <p:sldId id="462" r:id="rId11"/>
    <p:sldId id="401" r:id="rId12"/>
    <p:sldId id="484" r:id="rId13"/>
    <p:sldId id="483" r:id="rId14"/>
    <p:sldId id="480" r:id="rId15"/>
    <p:sldId id="481" r:id="rId16"/>
    <p:sldId id="482" r:id="rId17"/>
    <p:sldId id="493" r:id="rId18"/>
    <p:sldId id="485" r:id="rId19"/>
    <p:sldId id="264" r:id="rId20"/>
    <p:sldId id="274" r:id="rId21"/>
    <p:sldId id="486" r:id="rId22"/>
    <p:sldId id="266" r:id="rId23"/>
    <p:sldId id="258" r:id="rId24"/>
    <p:sldId id="487" r:id="rId25"/>
    <p:sldId id="273" r:id="rId26"/>
    <p:sldId id="488" r:id="rId27"/>
    <p:sldId id="261" r:id="rId28"/>
    <p:sldId id="489" r:id="rId29"/>
    <p:sldId id="262" r:id="rId30"/>
    <p:sldId id="271" r:id="rId31"/>
    <p:sldId id="265" r:id="rId32"/>
    <p:sldId id="272" r:id="rId33"/>
    <p:sldId id="496" r:id="rId34"/>
    <p:sldId id="494" r:id="rId35"/>
    <p:sldId id="491" r:id="rId36"/>
    <p:sldId id="490" r:id="rId37"/>
    <p:sldId id="495" r:id="rId38"/>
    <p:sldId id="492" r:id="rId39"/>
    <p:sldId id="479" r:id="rId40"/>
    <p:sldId id="471" r:id="rId41"/>
    <p:sldId id="474" r:id="rId42"/>
    <p:sldId id="472" r:id="rId43"/>
    <p:sldId id="45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60715-D1A8-4ECC-A4D7-1F4EC674F9C2}" v="50" dt="2021-03-02T02:10:41.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2" autoAdjust="0"/>
    <p:restoredTop sz="82331" autoAdjust="0"/>
  </p:normalViewPr>
  <p:slideViewPr>
    <p:cSldViewPr snapToGrid="0">
      <p:cViewPr varScale="1">
        <p:scale>
          <a:sx n="70" d="100"/>
          <a:sy n="70" d="100"/>
        </p:scale>
        <p:origin x="696"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77522-B991-468F-ABD6-43F2F11C4CE5}" type="doc">
      <dgm:prSet loTypeId="urn:microsoft.com/office/officeart/2017/3/layout/HorizontalPathTimeline" loCatId="process" qsTypeId="urn:microsoft.com/office/officeart/2005/8/quickstyle/simple2" qsCatId="simple" csTypeId="urn:microsoft.com/office/officeart/2005/8/colors/accent1_2" csCatId="accent1" phldr="1"/>
      <dgm:spPr/>
      <dgm:t>
        <a:bodyPr/>
        <a:lstStyle/>
        <a:p>
          <a:endParaRPr lang="en-US"/>
        </a:p>
      </dgm:t>
    </dgm:pt>
    <dgm:pt modelId="{4DF8EFA1-93A3-4B17-9334-D045202D11B5}">
      <dgm:prSet/>
      <dgm:spPr/>
      <dgm:t>
        <a:bodyPr/>
        <a:lstStyle/>
        <a:p>
          <a:pPr>
            <a:defRPr b="1"/>
          </a:pPr>
          <a:r>
            <a:rPr lang="en-US"/>
            <a:t>2 Mar. 2021</a:t>
          </a:r>
        </a:p>
      </dgm:t>
    </dgm:pt>
    <dgm:pt modelId="{254AC6A9-4D3C-45D0-A7C2-54E36FF20A5F}" type="parTrans" cxnId="{ACFC5961-D4CA-439A-B265-108D01CF8533}">
      <dgm:prSet/>
      <dgm:spPr/>
      <dgm:t>
        <a:bodyPr/>
        <a:lstStyle/>
        <a:p>
          <a:endParaRPr lang="en-US"/>
        </a:p>
      </dgm:t>
    </dgm:pt>
    <dgm:pt modelId="{C25160FF-FC39-48FA-86FE-940950D5E8DA}" type="sibTrans" cxnId="{ACFC5961-D4CA-439A-B265-108D01CF8533}">
      <dgm:prSet/>
      <dgm:spPr/>
      <dgm:t>
        <a:bodyPr/>
        <a:lstStyle/>
        <a:p>
          <a:endParaRPr lang="en-US"/>
        </a:p>
      </dgm:t>
    </dgm:pt>
    <dgm:pt modelId="{2B390E0E-48E1-429F-9622-BB88A506589F}">
      <dgm:prSet custT="1"/>
      <dgm:spPr/>
      <dgm:t>
        <a:bodyPr/>
        <a:lstStyle/>
        <a:p>
          <a:r>
            <a:rPr lang="en-US" sz="1200" dirty="0"/>
            <a:t>National Insight Generation Workshop</a:t>
          </a:r>
        </a:p>
      </dgm:t>
    </dgm:pt>
    <dgm:pt modelId="{B98E35A5-F527-4912-B350-82BFFDA8680C}" type="parTrans" cxnId="{BECE69AC-EDB4-4B71-97CC-4F246A19A063}">
      <dgm:prSet/>
      <dgm:spPr/>
      <dgm:t>
        <a:bodyPr/>
        <a:lstStyle/>
        <a:p>
          <a:endParaRPr lang="en-US"/>
        </a:p>
      </dgm:t>
    </dgm:pt>
    <dgm:pt modelId="{0569E361-3A79-417B-85B6-DBA308F6F297}" type="sibTrans" cxnId="{BECE69AC-EDB4-4B71-97CC-4F246A19A063}">
      <dgm:prSet/>
      <dgm:spPr/>
      <dgm:t>
        <a:bodyPr/>
        <a:lstStyle/>
        <a:p>
          <a:endParaRPr lang="en-US"/>
        </a:p>
      </dgm:t>
    </dgm:pt>
    <dgm:pt modelId="{DDB7207A-DAC8-45DF-B94C-0AB54F56845E}">
      <dgm:prSet/>
      <dgm:spPr/>
      <dgm:t>
        <a:bodyPr/>
        <a:lstStyle/>
        <a:p>
          <a:pPr>
            <a:defRPr b="1"/>
          </a:pPr>
          <a:r>
            <a:rPr lang="en-US"/>
            <a:t>6 Apr. 2021</a:t>
          </a:r>
        </a:p>
      </dgm:t>
    </dgm:pt>
    <dgm:pt modelId="{2187F898-552F-4C50-8C37-C619EFDAF3E6}" type="parTrans" cxnId="{01BB48F2-E129-4459-AF0F-8700034A7D40}">
      <dgm:prSet/>
      <dgm:spPr/>
      <dgm:t>
        <a:bodyPr/>
        <a:lstStyle/>
        <a:p>
          <a:endParaRPr lang="en-US"/>
        </a:p>
      </dgm:t>
    </dgm:pt>
    <dgm:pt modelId="{373A5B58-E974-4A9F-96DB-7A518BB1F1F0}" type="sibTrans" cxnId="{01BB48F2-E129-4459-AF0F-8700034A7D40}">
      <dgm:prSet/>
      <dgm:spPr/>
      <dgm:t>
        <a:bodyPr/>
        <a:lstStyle/>
        <a:p>
          <a:endParaRPr lang="en-US"/>
        </a:p>
      </dgm:t>
    </dgm:pt>
    <dgm:pt modelId="{06CDDE66-2FDE-4E18-B912-C72FD8829AF3}">
      <dgm:prSet custT="1"/>
      <dgm:spPr/>
      <dgm:t>
        <a:bodyPr/>
        <a:lstStyle/>
        <a:p>
          <a:r>
            <a:rPr lang="en-US" sz="1200"/>
            <a:t>National level ideation session followed by </a:t>
          </a:r>
          <a:r>
            <a:rPr lang="en-US" sz="1200" dirty="0" err="1"/>
            <a:t>microlabs</a:t>
          </a:r>
          <a:r>
            <a:rPr lang="en-US" sz="1200" dirty="0"/>
            <a:t> engagement of local stakeholders ideation sessions</a:t>
          </a:r>
        </a:p>
      </dgm:t>
    </dgm:pt>
    <dgm:pt modelId="{1D07A1CC-03EA-494B-B56B-31A529777808}" type="parTrans" cxnId="{2A8E91BE-A72E-428F-B522-9E5CC2A8B060}">
      <dgm:prSet/>
      <dgm:spPr/>
      <dgm:t>
        <a:bodyPr/>
        <a:lstStyle/>
        <a:p>
          <a:endParaRPr lang="en-US"/>
        </a:p>
      </dgm:t>
    </dgm:pt>
    <dgm:pt modelId="{C5A74349-4939-4CE0-8446-860E4A2D939D}" type="sibTrans" cxnId="{2A8E91BE-A72E-428F-B522-9E5CC2A8B060}">
      <dgm:prSet/>
      <dgm:spPr/>
      <dgm:t>
        <a:bodyPr/>
        <a:lstStyle/>
        <a:p>
          <a:endParaRPr lang="en-US"/>
        </a:p>
      </dgm:t>
    </dgm:pt>
    <dgm:pt modelId="{A513A213-52C8-4887-8145-1661BD448D1C}">
      <dgm:prSet/>
      <dgm:spPr/>
      <dgm:t>
        <a:bodyPr/>
        <a:lstStyle/>
        <a:p>
          <a:pPr>
            <a:defRPr b="1"/>
          </a:pPr>
          <a:r>
            <a:rPr lang="en-US"/>
            <a:t>15 June 2021</a:t>
          </a:r>
        </a:p>
      </dgm:t>
    </dgm:pt>
    <dgm:pt modelId="{C617E02D-E539-4E1C-832C-C8F444A14305}" type="parTrans" cxnId="{91D1A3A1-79E5-4310-B565-053EF21D4368}">
      <dgm:prSet/>
      <dgm:spPr/>
      <dgm:t>
        <a:bodyPr/>
        <a:lstStyle/>
        <a:p>
          <a:endParaRPr lang="en-US"/>
        </a:p>
      </dgm:t>
    </dgm:pt>
    <dgm:pt modelId="{4E13D1FD-502E-41D3-BA43-1808F261ACC8}" type="sibTrans" cxnId="{91D1A3A1-79E5-4310-B565-053EF21D4368}">
      <dgm:prSet/>
      <dgm:spPr/>
      <dgm:t>
        <a:bodyPr/>
        <a:lstStyle/>
        <a:p>
          <a:endParaRPr lang="en-US"/>
        </a:p>
      </dgm:t>
    </dgm:pt>
    <dgm:pt modelId="{3F928A60-6BF9-4E01-B2BF-62706B8B37A3}">
      <dgm:prSet custT="1"/>
      <dgm:spPr/>
      <dgm:t>
        <a:bodyPr/>
        <a:lstStyle/>
        <a:p>
          <a:r>
            <a:rPr lang="en-US" sz="1200" dirty="0"/>
            <a:t>National session to share ideas from local </a:t>
          </a:r>
          <a:r>
            <a:rPr lang="en-US" sz="1200" dirty="0" err="1"/>
            <a:t>microlabs</a:t>
          </a:r>
          <a:r>
            <a:rPr lang="en-US" sz="1200" dirty="0"/>
            <a:t> &amp; confirm prototyping approach  </a:t>
          </a:r>
        </a:p>
      </dgm:t>
    </dgm:pt>
    <dgm:pt modelId="{74C36389-21A7-4E30-B823-FF2184E9067E}" type="parTrans" cxnId="{DF820D34-8C43-480D-BCC4-AEE8B36D2EF3}">
      <dgm:prSet/>
      <dgm:spPr/>
      <dgm:t>
        <a:bodyPr/>
        <a:lstStyle/>
        <a:p>
          <a:endParaRPr lang="en-US"/>
        </a:p>
      </dgm:t>
    </dgm:pt>
    <dgm:pt modelId="{436559DB-EE54-42EE-87EB-99E05E14A4EE}" type="sibTrans" cxnId="{DF820D34-8C43-480D-BCC4-AEE8B36D2EF3}">
      <dgm:prSet/>
      <dgm:spPr/>
      <dgm:t>
        <a:bodyPr/>
        <a:lstStyle/>
        <a:p>
          <a:endParaRPr lang="en-US"/>
        </a:p>
      </dgm:t>
    </dgm:pt>
    <dgm:pt modelId="{71D8B147-8718-4CB5-A78D-09ADFDB46993}">
      <dgm:prSet/>
      <dgm:spPr/>
      <dgm:t>
        <a:bodyPr/>
        <a:lstStyle/>
        <a:p>
          <a:pPr>
            <a:defRPr b="1"/>
          </a:pPr>
          <a:r>
            <a:rPr lang="en-US"/>
            <a:t>14 Sep. 2021</a:t>
          </a:r>
        </a:p>
      </dgm:t>
    </dgm:pt>
    <dgm:pt modelId="{A93DB457-0296-498C-8901-1DB1480350FA}" type="parTrans" cxnId="{69B15DA2-4135-4517-829E-8C17846CADA3}">
      <dgm:prSet/>
      <dgm:spPr/>
      <dgm:t>
        <a:bodyPr/>
        <a:lstStyle/>
        <a:p>
          <a:endParaRPr lang="en-US"/>
        </a:p>
      </dgm:t>
    </dgm:pt>
    <dgm:pt modelId="{76094CCA-411A-4C8A-A634-CC0B4A303054}" type="sibTrans" cxnId="{69B15DA2-4135-4517-829E-8C17846CADA3}">
      <dgm:prSet/>
      <dgm:spPr/>
      <dgm:t>
        <a:bodyPr/>
        <a:lstStyle/>
        <a:p>
          <a:endParaRPr lang="en-US"/>
        </a:p>
      </dgm:t>
    </dgm:pt>
    <dgm:pt modelId="{1CDF8520-AAF8-44CF-9B52-211193CCEC32}">
      <dgm:prSet custT="1"/>
      <dgm:spPr/>
      <dgm:t>
        <a:bodyPr/>
        <a:lstStyle/>
        <a:p>
          <a:r>
            <a:rPr lang="en-US" sz="1200"/>
            <a:t>Prototyping activities workshop</a:t>
          </a:r>
        </a:p>
      </dgm:t>
    </dgm:pt>
    <dgm:pt modelId="{901B016F-00F0-475B-ADE9-E81C96CE00FE}" type="parTrans" cxnId="{17D31091-536D-42B9-89CE-4200B7D79655}">
      <dgm:prSet/>
      <dgm:spPr/>
      <dgm:t>
        <a:bodyPr/>
        <a:lstStyle/>
        <a:p>
          <a:endParaRPr lang="en-US"/>
        </a:p>
      </dgm:t>
    </dgm:pt>
    <dgm:pt modelId="{3A992C78-58CE-4BE9-A77B-996F00E9920C}" type="sibTrans" cxnId="{17D31091-536D-42B9-89CE-4200B7D79655}">
      <dgm:prSet/>
      <dgm:spPr/>
      <dgm:t>
        <a:bodyPr/>
        <a:lstStyle/>
        <a:p>
          <a:endParaRPr lang="en-US"/>
        </a:p>
      </dgm:t>
    </dgm:pt>
    <dgm:pt modelId="{68259E07-DBA5-45D6-8945-17EFBCB44ECC}">
      <dgm:prSet/>
      <dgm:spPr/>
      <dgm:t>
        <a:bodyPr/>
        <a:lstStyle/>
        <a:p>
          <a:pPr>
            <a:defRPr b="1"/>
          </a:pPr>
          <a:r>
            <a:rPr lang="en-US"/>
            <a:t>9 Nov. 2021</a:t>
          </a:r>
        </a:p>
      </dgm:t>
    </dgm:pt>
    <dgm:pt modelId="{85681941-6FC5-4303-A965-AB002502BC74}" type="parTrans" cxnId="{DB521C9B-D34B-47E2-B22B-02CD2735ACAD}">
      <dgm:prSet/>
      <dgm:spPr/>
      <dgm:t>
        <a:bodyPr/>
        <a:lstStyle/>
        <a:p>
          <a:endParaRPr lang="en-US"/>
        </a:p>
      </dgm:t>
    </dgm:pt>
    <dgm:pt modelId="{EEAA37B2-6376-4AED-8255-53799530DAEC}" type="sibTrans" cxnId="{DB521C9B-D34B-47E2-B22B-02CD2735ACAD}">
      <dgm:prSet/>
      <dgm:spPr/>
      <dgm:t>
        <a:bodyPr/>
        <a:lstStyle/>
        <a:p>
          <a:endParaRPr lang="en-US"/>
        </a:p>
      </dgm:t>
    </dgm:pt>
    <dgm:pt modelId="{F383AB6E-088A-4644-8F3F-120CCDAB995D}">
      <dgm:prSet custT="1"/>
      <dgm:spPr/>
      <dgm:t>
        <a:bodyPr/>
        <a:lstStyle/>
        <a:p>
          <a:r>
            <a:rPr lang="en-US" sz="1200"/>
            <a:t>To Be Confirmed</a:t>
          </a:r>
        </a:p>
      </dgm:t>
    </dgm:pt>
    <dgm:pt modelId="{9FCE93BF-187D-423C-A6B4-DD0723640CD9}" type="parTrans" cxnId="{D370215A-DCF3-4B5E-BADA-298105231652}">
      <dgm:prSet/>
      <dgm:spPr/>
      <dgm:t>
        <a:bodyPr/>
        <a:lstStyle/>
        <a:p>
          <a:endParaRPr lang="en-US"/>
        </a:p>
      </dgm:t>
    </dgm:pt>
    <dgm:pt modelId="{9D57528B-C0C7-43DD-AA8E-EFE8117FDB9B}" type="sibTrans" cxnId="{D370215A-DCF3-4B5E-BADA-298105231652}">
      <dgm:prSet/>
      <dgm:spPr/>
      <dgm:t>
        <a:bodyPr/>
        <a:lstStyle/>
        <a:p>
          <a:endParaRPr lang="en-US"/>
        </a:p>
      </dgm:t>
    </dgm:pt>
    <dgm:pt modelId="{90C9FAC3-5AF6-4D4A-9E1D-A8DA23C07F11}">
      <dgm:prSet/>
      <dgm:spPr/>
      <dgm:t>
        <a:bodyPr/>
        <a:lstStyle/>
        <a:p>
          <a:pPr>
            <a:defRPr b="1"/>
          </a:pPr>
          <a:r>
            <a:rPr lang="en-US"/>
            <a:t>7 Dec. 2021</a:t>
          </a:r>
        </a:p>
      </dgm:t>
    </dgm:pt>
    <dgm:pt modelId="{BD41226A-9195-41C3-A9B9-329B5868C302}" type="parTrans" cxnId="{B0AF9B68-1CB6-44CE-911B-5A406C97B452}">
      <dgm:prSet/>
      <dgm:spPr/>
      <dgm:t>
        <a:bodyPr/>
        <a:lstStyle/>
        <a:p>
          <a:endParaRPr lang="en-US"/>
        </a:p>
      </dgm:t>
    </dgm:pt>
    <dgm:pt modelId="{6A8167A4-982E-4BE9-A684-FC9FD0A48C7A}" type="sibTrans" cxnId="{B0AF9B68-1CB6-44CE-911B-5A406C97B452}">
      <dgm:prSet/>
      <dgm:spPr/>
      <dgm:t>
        <a:bodyPr/>
        <a:lstStyle/>
        <a:p>
          <a:endParaRPr lang="en-US"/>
        </a:p>
      </dgm:t>
    </dgm:pt>
    <dgm:pt modelId="{369916B9-8F19-40D3-8808-9959B0544E01}">
      <dgm:prSet custT="1"/>
      <dgm:spPr/>
      <dgm:t>
        <a:bodyPr/>
        <a:lstStyle/>
        <a:p>
          <a:r>
            <a:rPr lang="en-US" sz="1200"/>
            <a:t>To Be Confirmed</a:t>
          </a:r>
        </a:p>
      </dgm:t>
    </dgm:pt>
    <dgm:pt modelId="{A65B3B6D-667E-4DB4-8332-6305EA11AE37}" type="parTrans" cxnId="{DC929A62-3600-44F0-992C-76283AED387A}">
      <dgm:prSet/>
      <dgm:spPr/>
      <dgm:t>
        <a:bodyPr/>
        <a:lstStyle/>
        <a:p>
          <a:endParaRPr lang="en-US"/>
        </a:p>
      </dgm:t>
    </dgm:pt>
    <dgm:pt modelId="{3FFCC527-4F7F-4B00-B49E-6A3A10B3050E}" type="sibTrans" cxnId="{DC929A62-3600-44F0-992C-76283AED387A}">
      <dgm:prSet/>
      <dgm:spPr/>
      <dgm:t>
        <a:bodyPr/>
        <a:lstStyle/>
        <a:p>
          <a:endParaRPr lang="en-US"/>
        </a:p>
      </dgm:t>
    </dgm:pt>
    <dgm:pt modelId="{04EC6032-40D0-4DF9-8FCB-8AED999552CF}">
      <dgm:prSet/>
      <dgm:spPr/>
      <dgm:t>
        <a:bodyPr/>
        <a:lstStyle/>
        <a:p>
          <a:pPr>
            <a:defRPr b="1"/>
          </a:pPr>
          <a:r>
            <a:rPr lang="en-US"/>
            <a:t>8 Feb. 2022</a:t>
          </a:r>
        </a:p>
      </dgm:t>
    </dgm:pt>
    <dgm:pt modelId="{EBCE3D24-3CA8-4825-A041-3778BE0DF12D}" type="parTrans" cxnId="{8CD85BA5-01C0-4E7D-9FD2-F756AFE6801E}">
      <dgm:prSet/>
      <dgm:spPr/>
      <dgm:t>
        <a:bodyPr/>
        <a:lstStyle/>
        <a:p>
          <a:endParaRPr lang="en-US"/>
        </a:p>
      </dgm:t>
    </dgm:pt>
    <dgm:pt modelId="{4C24BB0C-15DA-45A0-95E5-6F69A9D22F54}" type="sibTrans" cxnId="{8CD85BA5-01C0-4E7D-9FD2-F756AFE6801E}">
      <dgm:prSet/>
      <dgm:spPr/>
      <dgm:t>
        <a:bodyPr/>
        <a:lstStyle/>
        <a:p>
          <a:endParaRPr lang="en-US"/>
        </a:p>
      </dgm:t>
    </dgm:pt>
    <dgm:pt modelId="{131D6FF4-BBF4-4DDE-A841-F23E7DE4B867}">
      <dgm:prSet custT="1"/>
      <dgm:spPr/>
      <dgm:t>
        <a:bodyPr/>
        <a:lstStyle/>
        <a:p>
          <a:r>
            <a:rPr lang="en-US" sz="1200" dirty="0"/>
            <a:t>Lessons Learned Roundtable / Road map engagement session</a:t>
          </a:r>
        </a:p>
      </dgm:t>
    </dgm:pt>
    <dgm:pt modelId="{CB6610D7-DB81-412D-92C6-B6C01108FDE3}" type="parTrans" cxnId="{34224180-D167-45B9-A590-890A1A6A1DDE}">
      <dgm:prSet/>
      <dgm:spPr/>
      <dgm:t>
        <a:bodyPr/>
        <a:lstStyle/>
        <a:p>
          <a:endParaRPr lang="en-US"/>
        </a:p>
      </dgm:t>
    </dgm:pt>
    <dgm:pt modelId="{B641EA6B-E57D-4878-AF19-6BE1151D13B1}" type="sibTrans" cxnId="{34224180-D167-45B9-A590-890A1A6A1DDE}">
      <dgm:prSet/>
      <dgm:spPr/>
      <dgm:t>
        <a:bodyPr/>
        <a:lstStyle/>
        <a:p>
          <a:endParaRPr lang="en-US"/>
        </a:p>
      </dgm:t>
    </dgm:pt>
    <dgm:pt modelId="{649AD015-E671-440A-8915-73AD27DC359A}">
      <dgm:prSet/>
      <dgm:spPr/>
      <dgm:t>
        <a:bodyPr/>
        <a:lstStyle/>
        <a:p>
          <a:pPr>
            <a:defRPr b="1"/>
          </a:pPr>
          <a:r>
            <a:rPr lang="en-US"/>
            <a:t>8 Mar. 2022</a:t>
          </a:r>
        </a:p>
      </dgm:t>
    </dgm:pt>
    <dgm:pt modelId="{3ED91D75-99CB-4093-B34C-61DAEFE3B9D0}" type="parTrans" cxnId="{56D7CF26-6F27-4C05-B9FA-0AD6581B9CD1}">
      <dgm:prSet/>
      <dgm:spPr/>
      <dgm:t>
        <a:bodyPr/>
        <a:lstStyle/>
        <a:p>
          <a:endParaRPr lang="en-US"/>
        </a:p>
      </dgm:t>
    </dgm:pt>
    <dgm:pt modelId="{7FBE009B-87FD-4634-BB5E-F0A7F44D5EF8}" type="sibTrans" cxnId="{56D7CF26-6F27-4C05-B9FA-0AD6581B9CD1}">
      <dgm:prSet/>
      <dgm:spPr/>
      <dgm:t>
        <a:bodyPr/>
        <a:lstStyle/>
        <a:p>
          <a:endParaRPr lang="en-US"/>
        </a:p>
      </dgm:t>
    </dgm:pt>
    <dgm:pt modelId="{BE34B92E-1B05-4D7F-91D7-C2BD92046747}">
      <dgm:prSet custT="1"/>
      <dgm:spPr/>
      <dgm:t>
        <a:bodyPr/>
        <a:lstStyle/>
        <a:p>
          <a:r>
            <a:rPr lang="en-US" sz="1200"/>
            <a:t>Sharing project results and transition to post-project implementation</a:t>
          </a:r>
        </a:p>
      </dgm:t>
    </dgm:pt>
    <dgm:pt modelId="{D109B58B-16D5-4FD0-B4E8-BD847A4B4838}" type="parTrans" cxnId="{39CFBE8F-89AB-4CDA-83BC-02AE62DE12A1}">
      <dgm:prSet/>
      <dgm:spPr/>
      <dgm:t>
        <a:bodyPr/>
        <a:lstStyle/>
        <a:p>
          <a:endParaRPr lang="en-US"/>
        </a:p>
      </dgm:t>
    </dgm:pt>
    <dgm:pt modelId="{44870DCE-7135-4FF0-9E8E-6A6EC17C9008}" type="sibTrans" cxnId="{39CFBE8F-89AB-4CDA-83BC-02AE62DE12A1}">
      <dgm:prSet/>
      <dgm:spPr/>
      <dgm:t>
        <a:bodyPr/>
        <a:lstStyle/>
        <a:p>
          <a:endParaRPr lang="en-US"/>
        </a:p>
      </dgm:t>
    </dgm:pt>
    <dgm:pt modelId="{6475E64D-62E9-4548-8087-44741AB1F77D}" type="pres">
      <dgm:prSet presAssocID="{0D477522-B991-468F-ABD6-43F2F11C4CE5}" presName="root" presStyleCnt="0">
        <dgm:presLayoutVars>
          <dgm:chMax/>
          <dgm:chPref/>
          <dgm:animLvl val="lvl"/>
        </dgm:presLayoutVars>
      </dgm:prSet>
      <dgm:spPr/>
    </dgm:pt>
    <dgm:pt modelId="{0A010415-DFBD-4F49-898E-257177C53798}" type="pres">
      <dgm:prSet presAssocID="{0D477522-B991-468F-ABD6-43F2F11C4CE5}" presName="divider" presStyleLbl="node1" presStyleIdx="0" presStyleCnt="1"/>
      <dgm:spPr/>
    </dgm:pt>
    <dgm:pt modelId="{A4D7B042-FE3A-44EA-AA86-8B445EFE6BB7}" type="pres">
      <dgm:prSet presAssocID="{0D477522-B991-468F-ABD6-43F2F11C4CE5}" presName="nodes" presStyleCnt="0">
        <dgm:presLayoutVars>
          <dgm:chMax/>
          <dgm:chPref/>
          <dgm:animLvl val="lvl"/>
        </dgm:presLayoutVars>
      </dgm:prSet>
      <dgm:spPr/>
    </dgm:pt>
    <dgm:pt modelId="{199E644C-36E3-42FD-8391-4953A007CFB5}" type="pres">
      <dgm:prSet presAssocID="{4DF8EFA1-93A3-4B17-9334-D045202D11B5}" presName="composite" presStyleCnt="0"/>
      <dgm:spPr/>
    </dgm:pt>
    <dgm:pt modelId="{A12B6291-C812-4EC4-A860-3646D042EF30}" type="pres">
      <dgm:prSet presAssocID="{4DF8EFA1-93A3-4B17-9334-D045202D11B5}" presName="L1TextContainer" presStyleLbl="revTx" presStyleIdx="0" presStyleCnt="8">
        <dgm:presLayoutVars>
          <dgm:chMax val="1"/>
          <dgm:chPref val="1"/>
          <dgm:bulletEnabled val="1"/>
        </dgm:presLayoutVars>
      </dgm:prSet>
      <dgm:spPr/>
    </dgm:pt>
    <dgm:pt modelId="{394B1B92-C7A7-4E61-8E8F-26FE7CFD26DF}" type="pres">
      <dgm:prSet presAssocID="{4DF8EFA1-93A3-4B17-9334-D045202D11B5}" presName="L2TextContainerWrapper" presStyleCnt="0">
        <dgm:presLayoutVars>
          <dgm:chMax val="0"/>
          <dgm:chPref val="0"/>
          <dgm:bulletEnabled val="1"/>
        </dgm:presLayoutVars>
      </dgm:prSet>
      <dgm:spPr/>
    </dgm:pt>
    <dgm:pt modelId="{A15C5EAA-B438-4AB9-9199-31C5C4275838}" type="pres">
      <dgm:prSet presAssocID="{4DF8EFA1-93A3-4B17-9334-D045202D11B5}" presName="L2TextContainer" presStyleLbl="bgAccFollowNode1" presStyleIdx="0" presStyleCnt="8" custLinFactNeighborX="4550" custLinFactNeighborY="1229"/>
      <dgm:spPr/>
    </dgm:pt>
    <dgm:pt modelId="{E1B36095-7751-4CD4-A3AD-77B4011E8679}" type="pres">
      <dgm:prSet presAssocID="{4DF8EFA1-93A3-4B17-9334-D045202D11B5}" presName="FlexibleEmptyPlaceHolder" presStyleCnt="0"/>
      <dgm:spPr/>
    </dgm:pt>
    <dgm:pt modelId="{3978CA76-3E4E-419E-81EA-78D4B2B8E356}" type="pres">
      <dgm:prSet presAssocID="{4DF8EFA1-93A3-4B17-9334-D045202D11B5}" presName="ConnectLine" presStyleLbl="alignNode1" presStyleIdx="0"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9D7B2309-9222-4649-97EA-218A4026EA67}" type="pres">
      <dgm:prSet presAssocID="{4DF8EFA1-93A3-4B17-9334-D045202D11B5}" presName="ConnectorPoint" presStyleLbl="fgAcc1" presStyleIdx="0" presStyleCnt="8"/>
      <dgm:spPr>
        <a:solidFill>
          <a:schemeClr val="lt1">
            <a:alpha val="90000"/>
            <a:hueOff val="0"/>
            <a:satOff val="0"/>
            <a:lumOff val="0"/>
            <a:alphaOff val="0"/>
          </a:schemeClr>
        </a:solidFill>
        <a:ln w="12700" cap="flat" cmpd="sng" algn="ctr">
          <a:noFill/>
          <a:prstDash val="solid"/>
        </a:ln>
        <a:effectLst/>
      </dgm:spPr>
    </dgm:pt>
    <dgm:pt modelId="{9F54E55C-D582-42FC-B2C9-310B15915C54}" type="pres">
      <dgm:prSet presAssocID="{4DF8EFA1-93A3-4B17-9334-D045202D11B5}" presName="EmptyPlaceHolder" presStyleCnt="0"/>
      <dgm:spPr/>
    </dgm:pt>
    <dgm:pt modelId="{9202DF23-AEE9-44EF-B869-7DB64A1ED399}" type="pres">
      <dgm:prSet presAssocID="{C25160FF-FC39-48FA-86FE-940950D5E8DA}" presName="spaceBetweenRectangles" presStyleCnt="0"/>
      <dgm:spPr/>
    </dgm:pt>
    <dgm:pt modelId="{EB26E0B9-E429-432C-BEBA-FA66530A1C56}" type="pres">
      <dgm:prSet presAssocID="{DDB7207A-DAC8-45DF-B94C-0AB54F56845E}" presName="composite" presStyleCnt="0"/>
      <dgm:spPr/>
    </dgm:pt>
    <dgm:pt modelId="{493DDD3D-4B24-45A2-9097-64630CC52A0B}" type="pres">
      <dgm:prSet presAssocID="{DDB7207A-DAC8-45DF-B94C-0AB54F56845E}" presName="L1TextContainer" presStyleLbl="revTx" presStyleIdx="1" presStyleCnt="8">
        <dgm:presLayoutVars>
          <dgm:chMax val="1"/>
          <dgm:chPref val="1"/>
          <dgm:bulletEnabled val="1"/>
        </dgm:presLayoutVars>
      </dgm:prSet>
      <dgm:spPr/>
    </dgm:pt>
    <dgm:pt modelId="{48D30222-3FBC-407B-9778-BBF8E66F2B99}" type="pres">
      <dgm:prSet presAssocID="{DDB7207A-DAC8-45DF-B94C-0AB54F56845E}" presName="L2TextContainerWrapper" presStyleCnt="0">
        <dgm:presLayoutVars>
          <dgm:chMax val="0"/>
          <dgm:chPref val="0"/>
          <dgm:bulletEnabled val="1"/>
        </dgm:presLayoutVars>
      </dgm:prSet>
      <dgm:spPr/>
    </dgm:pt>
    <dgm:pt modelId="{18F7144A-6F4B-4B00-93ED-EF94B580767F}" type="pres">
      <dgm:prSet presAssocID="{DDB7207A-DAC8-45DF-B94C-0AB54F56845E}" presName="L2TextContainer" presStyleLbl="bgAccFollowNode1" presStyleIdx="1" presStyleCnt="8" custScaleX="133404"/>
      <dgm:spPr/>
    </dgm:pt>
    <dgm:pt modelId="{A0C7E75D-A4EF-4E47-8094-7CE4442F2BBD}" type="pres">
      <dgm:prSet presAssocID="{DDB7207A-DAC8-45DF-B94C-0AB54F56845E}" presName="FlexibleEmptyPlaceHolder" presStyleCnt="0"/>
      <dgm:spPr/>
    </dgm:pt>
    <dgm:pt modelId="{24CD313B-7760-42B5-A5CB-4BA4B9AB5D6D}" type="pres">
      <dgm:prSet presAssocID="{DDB7207A-DAC8-45DF-B94C-0AB54F56845E}" presName="ConnectLine" presStyleLbl="alignNode1" presStyleIdx="1"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21BC10D3-F176-4EBD-B7A5-44F9E1787A75}" type="pres">
      <dgm:prSet presAssocID="{DDB7207A-DAC8-45DF-B94C-0AB54F56845E}" presName="ConnectorPoint" presStyleLbl="fgAcc1" presStyleIdx="1" presStyleCnt="8"/>
      <dgm:spPr>
        <a:solidFill>
          <a:schemeClr val="lt1">
            <a:alpha val="90000"/>
            <a:hueOff val="0"/>
            <a:satOff val="0"/>
            <a:lumOff val="0"/>
            <a:alphaOff val="0"/>
          </a:schemeClr>
        </a:solidFill>
        <a:ln w="12700" cap="flat" cmpd="sng" algn="ctr">
          <a:noFill/>
          <a:prstDash val="solid"/>
        </a:ln>
        <a:effectLst/>
      </dgm:spPr>
    </dgm:pt>
    <dgm:pt modelId="{BDB29BDA-92A1-4117-99BD-0B618F0160B4}" type="pres">
      <dgm:prSet presAssocID="{DDB7207A-DAC8-45DF-B94C-0AB54F56845E}" presName="EmptyPlaceHolder" presStyleCnt="0"/>
      <dgm:spPr/>
    </dgm:pt>
    <dgm:pt modelId="{4A6E89ED-AEF8-4D21-81C8-EDA951135256}" type="pres">
      <dgm:prSet presAssocID="{373A5B58-E974-4A9F-96DB-7A518BB1F1F0}" presName="spaceBetweenRectangles" presStyleCnt="0"/>
      <dgm:spPr/>
    </dgm:pt>
    <dgm:pt modelId="{E0434B4C-18E3-4B50-9909-EFE47E4F7847}" type="pres">
      <dgm:prSet presAssocID="{A513A213-52C8-4887-8145-1661BD448D1C}" presName="composite" presStyleCnt="0"/>
      <dgm:spPr/>
    </dgm:pt>
    <dgm:pt modelId="{52ADE82C-CFE6-4D65-9B95-DF7E4590B222}" type="pres">
      <dgm:prSet presAssocID="{A513A213-52C8-4887-8145-1661BD448D1C}" presName="L1TextContainer" presStyleLbl="revTx" presStyleIdx="2" presStyleCnt="8">
        <dgm:presLayoutVars>
          <dgm:chMax val="1"/>
          <dgm:chPref val="1"/>
          <dgm:bulletEnabled val="1"/>
        </dgm:presLayoutVars>
      </dgm:prSet>
      <dgm:spPr/>
    </dgm:pt>
    <dgm:pt modelId="{D33F537E-2A6D-4D00-A9D2-785A83505B17}" type="pres">
      <dgm:prSet presAssocID="{A513A213-52C8-4887-8145-1661BD448D1C}" presName="L2TextContainerWrapper" presStyleCnt="0">
        <dgm:presLayoutVars>
          <dgm:chMax val="0"/>
          <dgm:chPref val="0"/>
          <dgm:bulletEnabled val="1"/>
        </dgm:presLayoutVars>
      </dgm:prSet>
      <dgm:spPr/>
    </dgm:pt>
    <dgm:pt modelId="{310F3391-0F59-46CC-AA78-830E45980EAF}" type="pres">
      <dgm:prSet presAssocID="{A513A213-52C8-4887-8145-1661BD448D1C}" presName="L2TextContainer" presStyleLbl="bgAccFollowNode1" presStyleIdx="2" presStyleCnt="8" custScaleX="110664"/>
      <dgm:spPr/>
    </dgm:pt>
    <dgm:pt modelId="{8D179E9F-150A-40A3-9E77-427F7A122259}" type="pres">
      <dgm:prSet presAssocID="{A513A213-52C8-4887-8145-1661BD448D1C}" presName="FlexibleEmptyPlaceHolder" presStyleCnt="0"/>
      <dgm:spPr/>
    </dgm:pt>
    <dgm:pt modelId="{41F55590-97AD-41AC-96D7-8C8A9A8B0CC7}" type="pres">
      <dgm:prSet presAssocID="{A513A213-52C8-4887-8145-1661BD448D1C}" presName="ConnectLine" presStyleLbl="alignNode1" presStyleIdx="2"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624AFBA9-C822-41FA-AC38-0E42AAD4DC03}" type="pres">
      <dgm:prSet presAssocID="{A513A213-52C8-4887-8145-1661BD448D1C}" presName="ConnectorPoint" presStyleLbl="fgAcc1" presStyleIdx="2" presStyleCnt="8"/>
      <dgm:spPr>
        <a:solidFill>
          <a:schemeClr val="lt1">
            <a:alpha val="90000"/>
            <a:hueOff val="0"/>
            <a:satOff val="0"/>
            <a:lumOff val="0"/>
            <a:alphaOff val="0"/>
          </a:schemeClr>
        </a:solidFill>
        <a:ln w="12700" cap="flat" cmpd="sng" algn="ctr">
          <a:noFill/>
          <a:prstDash val="solid"/>
        </a:ln>
        <a:effectLst/>
      </dgm:spPr>
    </dgm:pt>
    <dgm:pt modelId="{8939FBA3-B6CB-4246-A37B-770FB1C5112B}" type="pres">
      <dgm:prSet presAssocID="{A513A213-52C8-4887-8145-1661BD448D1C}" presName="EmptyPlaceHolder" presStyleCnt="0"/>
      <dgm:spPr/>
    </dgm:pt>
    <dgm:pt modelId="{18465486-9920-4AF9-A4F9-6D962671B35C}" type="pres">
      <dgm:prSet presAssocID="{4E13D1FD-502E-41D3-BA43-1808F261ACC8}" presName="spaceBetweenRectangles" presStyleCnt="0"/>
      <dgm:spPr/>
    </dgm:pt>
    <dgm:pt modelId="{2983A09B-BB8C-4FC3-9BD0-1BBAF0448B24}" type="pres">
      <dgm:prSet presAssocID="{71D8B147-8718-4CB5-A78D-09ADFDB46993}" presName="composite" presStyleCnt="0"/>
      <dgm:spPr/>
    </dgm:pt>
    <dgm:pt modelId="{36910D2D-0CAA-46AD-BCDA-B6B6D4F3E23B}" type="pres">
      <dgm:prSet presAssocID="{71D8B147-8718-4CB5-A78D-09ADFDB46993}" presName="L1TextContainer" presStyleLbl="revTx" presStyleIdx="3" presStyleCnt="8">
        <dgm:presLayoutVars>
          <dgm:chMax val="1"/>
          <dgm:chPref val="1"/>
          <dgm:bulletEnabled val="1"/>
        </dgm:presLayoutVars>
      </dgm:prSet>
      <dgm:spPr/>
    </dgm:pt>
    <dgm:pt modelId="{5CC84FEA-759C-4749-B203-275A3B7912B5}" type="pres">
      <dgm:prSet presAssocID="{71D8B147-8718-4CB5-A78D-09ADFDB46993}" presName="L2TextContainerWrapper" presStyleCnt="0">
        <dgm:presLayoutVars>
          <dgm:chMax val="0"/>
          <dgm:chPref val="0"/>
          <dgm:bulletEnabled val="1"/>
        </dgm:presLayoutVars>
      </dgm:prSet>
      <dgm:spPr/>
    </dgm:pt>
    <dgm:pt modelId="{AA9BD3EA-599A-4AE0-9F93-1D98C0A69942}" type="pres">
      <dgm:prSet presAssocID="{71D8B147-8718-4CB5-A78D-09ADFDB46993}" presName="L2TextContainer" presStyleLbl="bgAccFollowNode1" presStyleIdx="3" presStyleCnt="8"/>
      <dgm:spPr/>
    </dgm:pt>
    <dgm:pt modelId="{D2C5DA62-5C80-4AE9-A399-6B50A630C31B}" type="pres">
      <dgm:prSet presAssocID="{71D8B147-8718-4CB5-A78D-09ADFDB46993}" presName="FlexibleEmptyPlaceHolder" presStyleCnt="0"/>
      <dgm:spPr/>
    </dgm:pt>
    <dgm:pt modelId="{085FF022-FC2D-448D-B9E5-851B1E458B5C}" type="pres">
      <dgm:prSet presAssocID="{71D8B147-8718-4CB5-A78D-09ADFDB46993}" presName="ConnectLine" presStyleLbl="alignNode1" presStyleIdx="3"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EA03AA66-452C-4AEB-953A-80D68FA28048}" type="pres">
      <dgm:prSet presAssocID="{71D8B147-8718-4CB5-A78D-09ADFDB46993}" presName="ConnectorPoint" presStyleLbl="fgAcc1" presStyleIdx="3" presStyleCnt="8"/>
      <dgm:spPr>
        <a:solidFill>
          <a:schemeClr val="lt1">
            <a:alpha val="90000"/>
            <a:hueOff val="0"/>
            <a:satOff val="0"/>
            <a:lumOff val="0"/>
            <a:alphaOff val="0"/>
          </a:schemeClr>
        </a:solidFill>
        <a:ln w="12700" cap="flat" cmpd="sng" algn="ctr">
          <a:noFill/>
          <a:prstDash val="solid"/>
        </a:ln>
        <a:effectLst/>
      </dgm:spPr>
    </dgm:pt>
    <dgm:pt modelId="{0CFC6C7C-C619-47F6-A9E6-370D7F329556}" type="pres">
      <dgm:prSet presAssocID="{71D8B147-8718-4CB5-A78D-09ADFDB46993}" presName="EmptyPlaceHolder" presStyleCnt="0"/>
      <dgm:spPr/>
    </dgm:pt>
    <dgm:pt modelId="{95476E28-038B-443D-AC60-1D09C508349F}" type="pres">
      <dgm:prSet presAssocID="{76094CCA-411A-4C8A-A634-CC0B4A303054}" presName="spaceBetweenRectangles" presStyleCnt="0"/>
      <dgm:spPr/>
    </dgm:pt>
    <dgm:pt modelId="{1E5F9AA4-9B0A-4383-BC2C-371C1EBB105A}" type="pres">
      <dgm:prSet presAssocID="{68259E07-DBA5-45D6-8945-17EFBCB44ECC}" presName="composite" presStyleCnt="0"/>
      <dgm:spPr/>
    </dgm:pt>
    <dgm:pt modelId="{789DD40B-CB22-48DA-87AA-771F4A7C3411}" type="pres">
      <dgm:prSet presAssocID="{68259E07-DBA5-45D6-8945-17EFBCB44ECC}" presName="L1TextContainer" presStyleLbl="revTx" presStyleIdx="4" presStyleCnt="8">
        <dgm:presLayoutVars>
          <dgm:chMax val="1"/>
          <dgm:chPref val="1"/>
          <dgm:bulletEnabled val="1"/>
        </dgm:presLayoutVars>
      </dgm:prSet>
      <dgm:spPr/>
    </dgm:pt>
    <dgm:pt modelId="{96DEAA81-52F9-442D-9EC0-219AF5F3F6F5}" type="pres">
      <dgm:prSet presAssocID="{68259E07-DBA5-45D6-8945-17EFBCB44ECC}" presName="L2TextContainerWrapper" presStyleCnt="0">
        <dgm:presLayoutVars>
          <dgm:chMax val="0"/>
          <dgm:chPref val="0"/>
          <dgm:bulletEnabled val="1"/>
        </dgm:presLayoutVars>
      </dgm:prSet>
      <dgm:spPr/>
    </dgm:pt>
    <dgm:pt modelId="{25676E1E-887C-4650-BC3A-4CB35502BAED}" type="pres">
      <dgm:prSet presAssocID="{68259E07-DBA5-45D6-8945-17EFBCB44ECC}" presName="L2TextContainer" presStyleLbl="bgAccFollowNode1" presStyleIdx="4" presStyleCnt="8"/>
      <dgm:spPr/>
    </dgm:pt>
    <dgm:pt modelId="{EDB88B6D-D981-4856-B900-9FC79CB28E2D}" type="pres">
      <dgm:prSet presAssocID="{68259E07-DBA5-45D6-8945-17EFBCB44ECC}" presName="FlexibleEmptyPlaceHolder" presStyleCnt="0"/>
      <dgm:spPr/>
    </dgm:pt>
    <dgm:pt modelId="{ED67A19F-3CF6-4BF5-AA20-923BBA239AE8}" type="pres">
      <dgm:prSet presAssocID="{68259E07-DBA5-45D6-8945-17EFBCB44ECC}" presName="ConnectLine" presStyleLbl="alignNode1" presStyleIdx="4"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55351E2F-7DA5-47EE-A869-329E3C5FD2D1}" type="pres">
      <dgm:prSet presAssocID="{68259E07-DBA5-45D6-8945-17EFBCB44ECC}" presName="ConnectorPoint" presStyleLbl="fgAcc1" presStyleIdx="4" presStyleCnt="8"/>
      <dgm:spPr>
        <a:solidFill>
          <a:schemeClr val="lt1">
            <a:alpha val="90000"/>
            <a:hueOff val="0"/>
            <a:satOff val="0"/>
            <a:lumOff val="0"/>
            <a:alphaOff val="0"/>
          </a:schemeClr>
        </a:solidFill>
        <a:ln w="12700" cap="flat" cmpd="sng" algn="ctr">
          <a:noFill/>
          <a:prstDash val="solid"/>
        </a:ln>
        <a:effectLst/>
      </dgm:spPr>
    </dgm:pt>
    <dgm:pt modelId="{75E64F86-D3FD-4149-A851-D99C74CAD57D}" type="pres">
      <dgm:prSet presAssocID="{68259E07-DBA5-45D6-8945-17EFBCB44ECC}" presName="EmptyPlaceHolder" presStyleCnt="0"/>
      <dgm:spPr/>
    </dgm:pt>
    <dgm:pt modelId="{C6B2DFC6-7F3C-4D26-8396-4EA2194C3B48}" type="pres">
      <dgm:prSet presAssocID="{EEAA37B2-6376-4AED-8255-53799530DAEC}" presName="spaceBetweenRectangles" presStyleCnt="0"/>
      <dgm:spPr/>
    </dgm:pt>
    <dgm:pt modelId="{E18BC06E-27A6-4B93-A90F-E9B7BB8AAFEF}" type="pres">
      <dgm:prSet presAssocID="{90C9FAC3-5AF6-4D4A-9E1D-A8DA23C07F11}" presName="composite" presStyleCnt="0"/>
      <dgm:spPr/>
    </dgm:pt>
    <dgm:pt modelId="{7CD0D751-FD97-46C9-AF2D-10B4E7014928}" type="pres">
      <dgm:prSet presAssocID="{90C9FAC3-5AF6-4D4A-9E1D-A8DA23C07F11}" presName="L1TextContainer" presStyleLbl="revTx" presStyleIdx="5" presStyleCnt="8">
        <dgm:presLayoutVars>
          <dgm:chMax val="1"/>
          <dgm:chPref val="1"/>
          <dgm:bulletEnabled val="1"/>
        </dgm:presLayoutVars>
      </dgm:prSet>
      <dgm:spPr/>
    </dgm:pt>
    <dgm:pt modelId="{F0C54F4B-8682-4957-B412-EA7EAC4F32DA}" type="pres">
      <dgm:prSet presAssocID="{90C9FAC3-5AF6-4D4A-9E1D-A8DA23C07F11}" presName="L2TextContainerWrapper" presStyleCnt="0">
        <dgm:presLayoutVars>
          <dgm:chMax val="0"/>
          <dgm:chPref val="0"/>
          <dgm:bulletEnabled val="1"/>
        </dgm:presLayoutVars>
      </dgm:prSet>
      <dgm:spPr/>
    </dgm:pt>
    <dgm:pt modelId="{859FB001-2F3D-4441-B410-1C3913B2DCCC}" type="pres">
      <dgm:prSet presAssocID="{90C9FAC3-5AF6-4D4A-9E1D-A8DA23C07F11}" presName="L2TextContainer" presStyleLbl="bgAccFollowNode1" presStyleIdx="5" presStyleCnt="8"/>
      <dgm:spPr/>
    </dgm:pt>
    <dgm:pt modelId="{2C52D21C-36DB-4F6A-8DD2-C9F5159895CF}" type="pres">
      <dgm:prSet presAssocID="{90C9FAC3-5AF6-4D4A-9E1D-A8DA23C07F11}" presName="FlexibleEmptyPlaceHolder" presStyleCnt="0"/>
      <dgm:spPr/>
    </dgm:pt>
    <dgm:pt modelId="{4785F16F-20FA-4728-BC01-18FF0F6C501F}" type="pres">
      <dgm:prSet presAssocID="{90C9FAC3-5AF6-4D4A-9E1D-A8DA23C07F11}" presName="ConnectLine" presStyleLbl="alignNode1" presStyleIdx="5"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7DF5D5A1-A519-43BC-A60B-A58AAB9650E5}" type="pres">
      <dgm:prSet presAssocID="{90C9FAC3-5AF6-4D4A-9E1D-A8DA23C07F11}" presName="ConnectorPoint" presStyleLbl="fgAcc1" presStyleIdx="5" presStyleCnt="8"/>
      <dgm:spPr>
        <a:solidFill>
          <a:schemeClr val="lt1">
            <a:alpha val="90000"/>
            <a:hueOff val="0"/>
            <a:satOff val="0"/>
            <a:lumOff val="0"/>
            <a:alphaOff val="0"/>
          </a:schemeClr>
        </a:solidFill>
        <a:ln w="12700" cap="flat" cmpd="sng" algn="ctr">
          <a:noFill/>
          <a:prstDash val="solid"/>
        </a:ln>
        <a:effectLst/>
      </dgm:spPr>
    </dgm:pt>
    <dgm:pt modelId="{C51EFF6F-A7E2-40AC-B338-C08B3A2499E7}" type="pres">
      <dgm:prSet presAssocID="{90C9FAC3-5AF6-4D4A-9E1D-A8DA23C07F11}" presName="EmptyPlaceHolder" presStyleCnt="0"/>
      <dgm:spPr/>
    </dgm:pt>
    <dgm:pt modelId="{FB4FDF31-1A76-4863-BBB3-B7A50083476F}" type="pres">
      <dgm:prSet presAssocID="{6A8167A4-982E-4BE9-A684-FC9FD0A48C7A}" presName="spaceBetweenRectangles" presStyleCnt="0"/>
      <dgm:spPr/>
    </dgm:pt>
    <dgm:pt modelId="{D50F269F-9A14-4FDB-9DDE-5BBB02233614}" type="pres">
      <dgm:prSet presAssocID="{04EC6032-40D0-4DF9-8FCB-8AED999552CF}" presName="composite" presStyleCnt="0"/>
      <dgm:spPr/>
    </dgm:pt>
    <dgm:pt modelId="{0F74235F-B27D-4FDB-B709-66ADA2CDB0A5}" type="pres">
      <dgm:prSet presAssocID="{04EC6032-40D0-4DF9-8FCB-8AED999552CF}" presName="L1TextContainer" presStyleLbl="revTx" presStyleIdx="6" presStyleCnt="8">
        <dgm:presLayoutVars>
          <dgm:chMax val="1"/>
          <dgm:chPref val="1"/>
          <dgm:bulletEnabled val="1"/>
        </dgm:presLayoutVars>
      </dgm:prSet>
      <dgm:spPr/>
    </dgm:pt>
    <dgm:pt modelId="{6CB7C100-D50C-492B-850E-AA9005E31D36}" type="pres">
      <dgm:prSet presAssocID="{04EC6032-40D0-4DF9-8FCB-8AED999552CF}" presName="L2TextContainerWrapper" presStyleCnt="0">
        <dgm:presLayoutVars>
          <dgm:chMax val="0"/>
          <dgm:chPref val="0"/>
          <dgm:bulletEnabled val="1"/>
        </dgm:presLayoutVars>
      </dgm:prSet>
      <dgm:spPr/>
    </dgm:pt>
    <dgm:pt modelId="{E665093C-8A50-427B-9609-83C792B7833C}" type="pres">
      <dgm:prSet presAssocID="{04EC6032-40D0-4DF9-8FCB-8AED999552CF}" presName="L2TextContainer" presStyleLbl="bgAccFollowNode1" presStyleIdx="6" presStyleCnt="8"/>
      <dgm:spPr/>
    </dgm:pt>
    <dgm:pt modelId="{653EA092-C417-44BD-A382-F20418693726}" type="pres">
      <dgm:prSet presAssocID="{04EC6032-40D0-4DF9-8FCB-8AED999552CF}" presName="FlexibleEmptyPlaceHolder" presStyleCnt="0"/>
      <dgm:spPr/>
    </dgm:pt>
    <dgm:pt modelId="{A30598F8-48FF-468D-A570-D2C0D486F26A}" type="pres">
      <dgm:prSet presAssocID="{04EC6032-40D0-4DF9-8FCB-8AED999552CF}" presName="ConnectLine" presStyleLbl="alignNode1" presStyleIdx="6"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18E8571F-74A8-4454-9945-F19EE723D5ED}" type="pres">
      <dgm:prSet presAssocID="{04EC6032-40D0-4DF9-8FCB-8AED999552CF}" presName="ConnectorPoint" presStyleLbl="fgAcc1" presStyleIdx="6" presStyleCnt="8"/>
      <dgm:spPr>
        <a:solidFill>
          <a:schemeClr val="lt1">
            <a:alpha val="90000"/>
            <a:hueOff val="0"/>
            <a:satOff val="0"/>
            <a:lumOff val="0"/>
            <a:alphaOff val="0"/>
          </a:schemeClr>
        </a:solidFill>
        <a:ln w="12700" cap="flat" cmpd="sng" algn="ctr">
          <a:noFill/>
          <a:prstDash val="solid"/>
        </a:ln>
        <a:effectLst/>
      </dgm:spPr>
    </dgm:pt>
    <dgm:pt modelId="{5DCEBCDC-6596-4FD8-8E47-BC861CEE7509}" type="pres">
      <dgm:prSet presAssocID="{04EC6032-40D0-4DF9-8FCB-8AED999552CF}" presName="EmptyPlaceHolder" presStyleCnt="0"/>
      <dgm:spPr/>
    </dgm:pt>
    <dgm:pt modelId="{05CC4F1B-38E9-48FD-B093-27ED88947710}" type="pres">
      <dgm:prSet presAssocID="{4C24BB0C-15DA-45A0-95E5-6F69A9D22F54}" presName="spaceBetweenRectangles" presStyleCnt="0"/>
      <dgm:spPr/>
    </dgm:pt>
    <dgm:pt modelId="{99436412-5613-45FA-A174-B54C4930B990}" type="pres">
      <dgm:prSet presAssocID="{649AD015-E671-440A-8915-73AD27DC359A}" presName="composite" presStyleCnt="0"/>
      <dgm:spPr/>
    </dgm:pt>
    <dgm:pt modelId="{8D21589F-D20E-451A-B721-7BFB150ED986}" type="pres">
      <dgm:prSet presAssocID="{649AD015-E671-440A-8915-73AD27DC359A}" presName="L1TextContainer" presStyleLbl="revTx" presStyleIdx="7" presStyleCnt="8">
        <dgm:presLayoutVars>
          <dgm:chMax val="1"/>
          <dgm:chPref val="1"/>
          <dgm:bulletEnabled val="1"/>
        </dgm:presLayoutVars>
      </dgm:prSet>
      <dgm:spPr/>
    </dgm:pt>
    <dgm:pt modelId="{8BA1E7E1-B2F5-41A7-A2E9-EC2D2AD54A3B}" type="pres">
      <dgm:prSet presAssocID="{649AD015-E671-440A-8915-73AD27DC359A}" presName="L2TextContainerWrapper" presStyleCnt="0">
        <dgm:presLayoutVars>
          <dgm:chMax val="0"/>
          <dgm:chPref val="0"/>
          <dgm:bulletEnabled val="1"/>
        </dgm:presLayoutVars>
      </dgm:prSet>
      <dgm:spPr/>
    </dgm:pt>
    <dgm:pt modelId="{07FCAE97-9AD2-4A02-870F-DF80A5689FA2}" type="pres">
      <dgm:prSet presAssocID="{649AD015-E671-440A-8915-73AD27DC359A}" presName="L2TextContainer" presStyleLbl="bgAccFollowNode1" presStyleIdx="7" presStyleCnt="8"/>
      <dgm:spPr/>
    </dgm:pt>
    <dgm:pt modelId="{5006DDE2-8F65-4700-BF77-D6A0801D8FED}" type="pres">
      <dgm:prSet presAssocID="{649AD015-E671-440A-8915-73AD27DC359A}" presName="FlexibleEmptyPlaceHolder" presStyleCnt="0"/>
      <dgm:spPr/>
    </dgm:pt>
    <dgm:pt modelId="{E5B646F0-1A48-40AB-81FB-855E11F1E2E0}" type="pres">
      <dgm:prSet presAssocID="{649AD015-E671-440A-8915-73AD27DC359A}" presName="ConnectLine" presStyleLbl="alignNode1" presStyleIdx="7"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7E8CC26E-51AD-457D-909E-5AF6F6EC8A12}" type="pres">
      <dgm:prSet presAssocID="{649AD015-E671-440A-8915-73AD27DC359A}" presName="ConnectorPoint" presStyleLbl="fgAcc1" presStyleIdx="7" presStyleCnt="8"/>
      <dgm:spPr>
        <a:solidFill>
          <a:schemeClr val="lt1">
            <a:alpha val="90000"/>
            <a:hueOff val="0"/>
            <a:satOff val="0"/>
            <a:lumOff val="0"/>
            <a:alphaOff val="0"/>
          </a:schemeClr>
        </a:solidFill>
        <a:ln w="12700" cap="flat" cmpd="sng" algn="ctr">
          <a:noFill/>
          <a:prstDash val="solid"/>
        </a:ln>
        <a:effectLst/>
      </dgm:spPr>
    </dgm:pt>
    <dgm:pt modelId="{2050D280-8C82-4A74-94D5-EEF01CC5524B}" type="pres">
      <dgm:prSet presAssocID="{649AD015-E671-440A-8915-73AD27DC359A}" presName="EmptyPlaceHolder" presStyleCnt="0"/>
      <dgm:spPr/>
    </dgm:pt>
  </dgm:ptLst>
  <dgm:cxnLst>
    <dgm:cxn modelId="{6EFA6507-3C24-49AE-B9CE-FD1445B446A9}" type="presOf" srcId="{F383AB6E-088A-4644-8F3F-120CCDAB995D}" destId="{25676E1E-887C-4650-BC3A-4CB35502BAED}" srcOrd="0" destOrd="0" presId="urn:microsoft.com/office/officeart/2017/3/layout/HorizontalPathTimeline"/>
    <dgm:cxn modelId="{56D7CF26-6F27-4C05-B9FA-0AD6581B9CD1}" srcId="{0D477522-B991-468F-ABD6-43F2F11C4CE5}" destId="{649AD015-E671-440A-8915-73AD27DC359A}" srcOrd="7" destOrd="0" parTransId="{3ED91D75-99CB-4093-B34C-61DAEFE3B9D0}" sibTransId="{7FBE009B-87FD-4634-BB5E-F0A7F44D5EF8}"/>
    <dgm:cxn modelId="{A0EC7A29-B82F-44BE-86F9-92C382CFC436}" type="presOf" srcId="{2B390E0E-48E1-429F-9622-BB88A506589F}" destId="{A15C5EAA-B438-4AB9-9199-31C5C4275838}" srcOrd="0" destOrd="0" presId="urn:microsoft.com/office/officeart/2017/3/layout/HorizontalPathTimeline"/>
    <dgm:cxn modelId="{DF820D34-8C43-480D-BCC4-AEE8B36D2EF3}" srcId="{A513A213-52C8-4887-8145-1661BD448D1C}" destId="{3F928A60-6BF9-4E01-B2BF-62706B8B37A3}" srcOrd="0" destOrd="0" parTransId="{74C36389-21A7-4E30-B823-FF2184E9067E}" sibTransId="{436559DB-EE54-42EE-87EB-99E05E14A4EE}"/>
    <dgm:cxn modelId="{95F1A83F-ED06-4C1C-985A-AEB22323B3BF}" type="presOf" srcId="{0D477522-B991-468F-ABD6-43F2F11C4CE5}" destId="{6475E64D-62E9-4548-8087-44741AB1F77D}" srcOrd="0" destOrd="0" presId="urn:microsoft.com/office/officeart/2017/3/layout/HorizontalPathTimeline"/>
    <dgm:cxn modelId="{ACFC5961-D4CA-439A-B265-108D01CF8533}" srcId="{0D477522-B991-468F-ABD6-43F2F11C4CE5}" destId="{4DF8EFA1-93A3-4B17-9334-D045202D11B5}" srcOrd="0" destOrd="0" parTransId="{254AC6A9-4D3C-45D0-A7C2-54E36FF20A5F}" sibTransId="{C25160FF-FC39-48FA-86FE-940950D5E8DA}"/>
    <dgm:cxn modelId="{DC929A62-3600-44F0-992C-76283AED387A}" srcId="{90C9FAC3-5AF6-4D4A-9E1D-A8DA23C07F11}" destId="{369916B9-8F19-40D3-8808-9959B0544E01}" srcOrd="0" destOrd="0" parTransId="{A65B3B6D-667E-4DB4-8332-6305EA11AE37}" sibTransId="{3FFCC527-4F7F-4B00-B49E-6A3A10B3050E}"/>
    <dgm:cxn modelId="{FA0FD867-2906-4B61-B792-86A05DF74FF8}" type="presOf" srcId="{4DF8EFA1-93A3-4B17-9334-D045202D11B5}" destId="{A12B6291-C812-4EC4-A860-3646D042EF30}" srcOrd="0" destOrd="0" presId="urn:microsoft.com/office/officeart/2017/3/layout/HorizontalPathTimeline"/>
    <dgm:cxn modelId="{3F384168-1CFF-4D64-B19B-87550782D131}" type="presOf" srcId="{90C9FAC3-5AF6-4D4A-9E1D-A8DA23C07F11}" destId="{7CD0D751-FD97-46C9-AF2D-10B4E7014928}" srcOrd="0" destOrd="0" presId="urn:microsoft.com/office/officeart/2017/3/layout/HorizontalPathTimeline"/>
    <dgm:cxn modelId="{B0AF9B68-1CB6-44CE-911B-5A406C97B452}" srcId="{0D477522-B991-468F-ABD6-43F2F11C4CE5}" destId="{90C9FAC3-5AF6-4D4A-9E1D-A8DA23C07F11}" srcOrd="5" destOrd="0" parTransId="{BD41226A-9195-41C3-A9B9-329B5868C302}" sibTransId="{6A8167A4-982E-4BE9-A684-FC9FD0A48C7A}"/>
    <dgm:cxn modelId="{8A42C351-43AC-46F6-BC16-9F27DCFF6438}" type="presOf" srcId="{3F928A60-6BF9-4E01-B2BF-62706B8B37A3}" destId="{310F3391-0F59-46CC-AA78-830E45980EAF}" srcOrd="0" destOrd="0" presId="urn:microsoft.com/office/officeart/2017/3/layout/HorizontalPathTimeline"/>
    <dgm:cxn modelId="{F1D73572-2C0A-4E54-8F3B-188695CD5CC9}" type="presOf" srcId="{1CDF8520-AAF8-44CF-9B52-211193CCEC32}" destId="{AA9BD3EA-599A-4AE0-9F93-1D98C0A69942}" srcOrd="0" destOrd="0" presId="urn:microsoft.com/office/officeart/2017/3/layout/HorizontalPathTimeline"/>
    <dgm:cxn modelId="{7C55BB77-DF43-4D39-A2CF-B77D13F2D2AC}" type="presOf" srcId="{A513A213-52C8-4887-8145-1661BD448D1C}" destId="{52ADE82C-CFE6-4D65-9B95-DF7E4590B222}" srcOrd="0" destOrd="0" presId="urn:microsoft.com/office/officeart/2017/3/layout/HorizontalPathTimeline"/>
    <dgm:cxn modelId="{D370215A-DCF3-4B5E-BADA-298105231652}" srcId="{68259E07-DBA5-45D6-8945-17EFBCB44ECC}" destId="{F383AB6E-088A-4644-8F3F-120CCDAB995D}" srcOrd="0" destOrd="0" parTransId="{9FCE93BF-187D-423C-A6B4-DD0723640CD9}" sibTransId="{9D57528B-C0C7-43DD-AA8E-EFE8117FDB9B}"/>
    <dgm:cxn modelId="{34224180-D167-45B9-A590-890A1A6A1DDE}" srcId="{04EC6032-40D0-4DF9-8FCB-8AED999552CF}" destId="{131D6FF4-BBF4-4DDE-A841-F23E7DE4B867}" srcOrd="0" destOrd="0" parTransId="{CB6610D7-DB81-412D-92C6-B6C01108FDE3}" sibTransId="{B641EA6B-E57D-4878-AF19-6BE1151D13B1}"/>
    <dgm:cxn modelId="{4F4CB489-7269-4573-B91B-4F0884154729}" type="presOf" srcId="{649AD015-E671-440A-8915-73AD27DC359A}" destId="{8D21589F-D20E-451A-B721-7BFB150ED986}" srcOrd="0" destOrd="0" presId="urn:microsoft.com/office/officeart/2017/3/layout/HorizontalPathTimeline"/>
    <dgm:cxn modelId="{39CFBE8F-89AB-4CDA-83BC-02AE62DE12A1}" srcId="{649AD015-E671-440A-8915-73AD27DC359A}" destId="{BE34B92E-1B05-4D7F-91D7-C2BD92046747}" srcOrd="0" destOrd="0" parTransId="{D109B58B-16D5-4FD0-B4E8-BD847A4B4838}" sibTransId="{44870DCE-7135-4FF0-9E8E-6A6EC17C9008}"/>
    <dgm:cxn modelId="{17D31091-536D-42B9-89CE-4200B7D79655}" srcId="{71D8B147-8718-4CB5-A78D-09ADFDB46993}" destId="{1CDF8520-AAF8-44CF-9B52-211193CCEC32}" srcOrd="0" destOrd="0" parTransId="{901B016F-00F0-475B-ADE9-E81C96CE00FE}" sibTransId="{3A992C78-58CE-4BE9-A77B-996F00E9920C}"/>
    <dgm:cxn modelId="{557BD296-9786-4200-AEE3-C1873220490E}" type="presOf" srcId="{DDB7207A-DAC8-45DF-B94C-0AB54F56845E}" destId="{493DDD3D-4B24-45A2-9097-64630CC52A0B}" srcOrd="0" destOrd="0" presId="urn:microsoft.com/office/officeart/2017/3/layout/HorizontalPathTimeline"/>
    <dgm:cxn modelId="{DB521C9B-D34B-47E2-B22B-02CD2735ACAD}" srcId="{0D477522-B991-468F-ABD6-43F2F11C4CE5}" destId="{68259E07-DBA5-45D6-8945-17EFBCB44ECC}" srcOrd="4" destOrd="0" parTransId="{85681941-6FC5-4303-A965-AB002502BC74}" sibTransId="{EEAA37B2-6376-4AED-8255-53799530DAEC}"/>
    <dgm:cxn modelId="{607A129E-832A-4444-A6A5-01D123ADF6AF}" type="presOf" srcId="{BE34B92E-1B05-4D7F-91D7-C2BD92046747}" destId="{07FCAE97-9AD2-4A02-870F-DF80A5689FA2}" srcOrd="0" destOrd="0" presId="urn:microsoft.com/office/officeart/2017/3/layout/HorizontalPathTimeline"/>
    <dgm:cxn modelId="{80D3229E-19F7-4302-97FD-8670D82F1C82}" type="presOf" srcId="{68259E07-DBA5-45D6-8945-17EFBCB44ECC}" destId="{789DD40B-CB22-48DA-87AA-771F4A7C3411}" srcOrd="0" destOrd="0" presId="urn:microsoft.com/office/officeart/2017/3/layout/HorizontalPathTimeline"/>
    <dgm:cxn modelId="{91D1A3A1-79E5-4310-B565-053EF21D4368}" srcId="{0D477522-B991-468F-ABD6-43F2F11C4CE5}" destId="{A513A213-52C8-4887-8145-1661BD448D1C}" srcOrd="2" destOrd="0" parTransId="{C617E02D-E539-4E1C-832C-C8F444A14305}" sibTransId="{4E13D1FD-502E-41D3-BA43-1808F261ACC8}"/>
    <dgm:cxn modelId="{69B15DA2-4135-4517-829E-8C17846CADA3}" srcId="{0D477522-B991-468F-ABD6-43F2F11C4CE5}" destId="{71D8B147-8718-4CB5-A78D-09ADFDB46993}" srcOrd="3" destOrd="0" parTransId="{A93DB457-0296-498C-8901-1DB1480350FA}" sibTransId="{76094CCA-411A-4C8A-A634-CC0B4A303054}"/>
    <dgm:cxn modelId="{CB7ADCA3-B2E9-4C0E-8DFB-688A1D3FD993}" type="presOf" srcId="{04EC6032-40D0-4DF9-8FCB-8AED999552CF}" destId="{0F74235F-B27D-4FDB-B709-66ADA2CDB0A5}" srcOrd="0" destOrd="0" presId="urn:microsoft.com/office/officeart/2017/3/layout/HorizontalPathTimeline"/>
    <dgm:cxn modelId="{8CD85BA5-01C0-4E7D-9FD2-F756AFE6801E}" srcId="{0D477522-B991-468F-ABD6-43F2F11C4CE5}" destId="{04EC6032-40D0-4DF9-8FCB-8AED999552CF}" srcOrd="6" destOrd="0" parTransId="{EBCE3D24-3CA8-4825-A041-3778BE0DF12D}" sibTransId="{4C24BB0C-15DA-45A0-95E5-6F69A9D22F54}"/>
    <dgm:cxn modelId="{BECE69AC-EDB4-4B71-97CC-4F246A19A063}" srcId="{4DF8EFA1-93A3-4B17-9334-D045202D11B5}" destId="{2B390E0E-48E1-429F-9622-BB88A506589F}" srcOrd="0" destOrd="0" parTransId="{B98E35A5-F527-4912-B350-82BFFDA8680C}" sibTransId="{0569E361-3A79-417B-85B6-DBA308F6F297}"/>
    <dgm:cxn modelId="{2A8E91BE-A72E-428F-B522-9E5CC2A8B060}" srcId="{DDB7207A-DAC8-45DF-B94C-0AB54F56845E}" destId="{06CDDE66-2FDE-4E18-B912-C72FD8829AF3}" srcOrd="0" destOrd="0" parTransId="{1D07A1CC-03EA-494B-B56B-31A529777808}" sibTransId="{C5A74349-4939-4CE0-8446-860E4A2D939D}"/>
    <dgm:cxn modelId="{055EDACD-B940-4A3B-98AF-BBD9336D394D}" type="presOf" srcId="{369916B9-8F19-40D3-8808-9959B0544E01}" destId="{859FB001-2F3D-4441-B410-1C3913B2DCCC}" srcOrd="0" destOrd="0" presId="urn:microsoft.com/office/officeart/2017/3/layout/HorizontalPathTimeline"/>
    <dgm:cxn modelId="{44DC4ED1-7896-4AF5-AE1E-B06C3434D6DE}" type="presOf" srcId="{131D6FF4-BBF4-4DDE-A841-F23E7DE4B867}" destId="{E665093C-8A50-427B-9609-83C792B7833C}" srcOrd="0" destOrd="0" presId="urn:microsoft.com/office/officeart/2017/3/layout/HorizontalPathTimeline"/>
    <dgm:cxn modelId="{51EA7EE9-DD30-46CB-8E26-D5680A055109}" type="presOf" srcId="{71D8B147-8718-4CB5-A78D-09ADFDB46993}" destId="{36910D2D-0CAA-46AD-BCDA-B6B6D4F3E23B}" srcOrd="0" destOrd="0" presId="urn:microsoft.com/office/officeart/2017/3/layout/HorizontalPathTimeline"/>
    <dgm:cxn modelId="{01BB48F2-E129-4459-AF0F-8700034A7D40}" srcId="{0D477522-B991-468F-ABD6-43F2F11C4CE5}" destId="{DDB7207A-DAC8-45DF-B94C-0AB54F56845E}" srcOrd="1" destOrd="0" parTransId="{2187F898-552F-4C50-8C37-C619EFDAF3E6}" sibTransId="{373A5B58-E974-4A9F-96DB-7A518BB1F1F0}"/>
    <dgm:cxn modelId="{E3D1DAFA-9CDE-40E0-A3FE-3A09B2EC84C8}" type="presOf" srcId="{06CDDE66-2FDE-4E18-B912-C72FD8829AF3}" destId="{18F7144A-6F4B-4B00-93ED-EF94B580767F}" srcOrd="0" destOrd="0" presId="urn:microsoft.com/office/officeart/2017/3/layout/HorizontalPathTimeline"/>
    <dgm:cxn modelId="{C4851B78-A22E-46A6-B0AA-518E821CC1CA}" type="presParOf" srcId="{6475E64D-62E9-4548-8087-44741AB1F77D}" destId="{0A010415-DFBD-4F49-898E-257177C53798}" srcOrd="0" destOrd="0" presId="urn:microsoft.com/office/officeart/2017/3/layout/HorizontalPathTimeline"/>
    <dgm:cxn modelId="{38768BF7-D79A-42AF-A9E3-CB7FEE666BEC}" type="presParOf" srcId="{6475E64D-62E9-4548-8087-44741AB1F77D}" destId="{A4D7B042-FE3A-44EA-AA86-8B445EFE6BB7}" srcOrd="1" destOrd="0" presId="urn:microsoft.com/office/officeart/2017/3/layout/HorizontalPathTimeline"/>
    <dgm:cxn modelId="{B41EC023-7774-4F84-B72C-9DA1A5BE7FAC}" type="presParOf" srcId="{A4D7B042-FE3A-44EA-AA86-8B445EFE6BB7}" destId="{199E644C-36E3-42FD-8391-4953A007CFB5}" srcOrd="0" destOrd="0" presId="urn:microsoft.com/office/officeart/2017/3/layout/HorizontalPathTimeline"/>
    <dgm:cxn modelId="{8BE55C77-7206-42D6-A497-6AD031F809F6}" type="presParOf" srcId="{199E644C-36E3-42FD-8391-4953A007CFB5}" destId="{A12B6291-C812-4EC4-A860-3646D042EF30}" srcOrd="0" destOrd="0" presId="urn:microsoft.com/office/officeart/2017/3/layout/HorizontalPathTimeline"/>
    <dgm:cxn modelId="{F01156FD-DA14-4C7F-BDD3-836CBBA3976F}" type="presParOf" srcId="{199E644C-36E3-42FD-8391-4953A007CFB5}" destId="{394B1B92-C7A7-4E61-8E8F-26FE7CFD26DF}" srcOrd="1" destOrd="0" presId="urn:microsoft.com/office/officeart/2017/3/layout/HorizontalPathTimeline"/>
    <dgm:cxn modelId="{ECA148CE-CAA1-441F-A013-CCD1EDC1235D}" type="presParOf" srcId="{394B1B92-C7A7-4E61-8E8F-26FE7CFD26DF}" destId="{A15C5EAA-B438-4AB9-9199-31C5C4275838}" srcOrd="0" destOrd="0" presId="urn:microsoft.com/office/officeart/2017/3/layout/HorizontalPathTimeline"/>
    <dgm:cxn modelId="{A501A8BF-C32F-42BA-9A59-B88300BEEB1E}" type="presParOf" srcId="{394B1B92-C7A7-4E61-8E8F-26FE7CFD26DF}" destId="{E1B36095-7751-4CD4-A3AD-77B4011E8679}" srcOrd="1" destOrd="0" presId="urn:microsoft.com/office/officeart/2017/3/layout/HorizontalPathTimeline"/>
    <dgm:cxn modelId="{7375AC28-C82E-4C85-A824-864BD28C6274}" type="presParOf" srcId="{199E644C-36E3-42FD-8391-4953A007CFB5}" destId="{3978CA76-3E4E-419E-81EA-78D4B2B8E356}" srcOrd="2" destOrd="0" presId="urn:microsoft.com/office/officeart/2017/3/layout/HorizontalPathTimeline"/>
    <dgm:cxn modelId="{4CEAA121-4C35-4D1D-9CE3-C117A740D98C}" type="presParOf" srcId="{199E644C-36E3-42FD-8391-4953A007CFB5}" destId="{9D7B2309-9222-4649-97EA-218A4026EA67}" srcOrd="3" destOrd="0" presId="urn:microsoft.com/office/officeart/2017/3/layout/HorizontalPathTimeline"/>
    <dgm:cxn modelId="{CF7B29F4-7DB2-423D-8F48-9C4D89006CC8}" type="presParOf" srcId="{199E644C-36E3-42FD-8391-4953A007CFB5}" destId="{9F54E55C-D582-42FC-B2C9-310B15915C54}" srcOrd="4" destOrd="0" presId="urn:microsoft.com/office/officeart/2017/3/layout/HorizontalPathTimeline"/>
    <dgm:cxn modelId="{699F4558-656A-42AC-ABFE-6DF68F20A836}" type="presParOf" srcId="{A4D7B042-FE3A-44EA-AA86-8B445EFE6BB7}" destId="{9202DF23-AEE9-44EF-B869-7DB64A1ED399}" srcOrd="1" destOrd="0" presId="urn:microsoft.com/office/officeart/2017/3/layout/HorizontalPathTimeline"/>
    <dgm:cxn modelId="{F51054A6-B4D4-4701-ACC6-F45AAD7AA93A}" type="presParOf" srcId="{A4D7B042-FE3A-44EA-AA86-8B445EFE6BB7}" destId="{EB26E0B9-E429-432C-BEBA-FA66530A1C56}" srcOrd="2" destOrd="0" presId="urn:microsoft.com/office/officeart/2017/3/layout/HorizontalPathTimeline"/>
    <dgm:cxn modelId="{F2985E01-C899-4193-8E90-5F04B15FF1A3}" type="presParOf" srcId="{EB26E0B9-E429-432C-BEBA-FA66530A1C56}" destId="{493DDD3D-4B24-45A2-9097-64630CC52A0B}" srcOrd="0" destOrd="0" presId="urn:microsoft.com/office/officeart/2017/3/layout/HorizontalPathTimeline"/>
    <dgm:cxn modelId="{E2DE5E3D-1429-479C-991E-CC02A16C0887}" type="presParOf" srcId="{EB26E0B9-E429-432C-BEBA-FA66530A1C56}" destId="{48D30222-3FBC-407B-9778-BBF8E66F2B99}" srcOrd="1" destOrd="0" presId="urn:microsoft.com/office/officeart/2017/3/layout/HorizontalPathTimeline"/>
    <dgm:cxn modelId="{3AB65FBE-BED2-4468-BCFC-70C959A4BDE2}" type="presParOf" srcId="{48D30222-3FBC-407B-9778-BBF8E66F2B99}" destId="{18F7144A-6F4B-4B00-93ED-EF94B580767F}" srcOrd="0" destOrd="0" presId="urn:microsoft.com/office/officeart/2017/3/layout/HorizontalPathTimeline"/>
    <dgm:cxn modelId="{4C874D78-4172-4EF4-8D3B-AA59055F2987}" type="presParOf" srcId="{48D30222-3FBC-407B-9778-BBF8E66F2B99}" destId="{A0C7E75D-A4EF-4E47-8094-7CE4442F2BBD}" srcOrd="1" destOrd="0" presId="urn:microsoft.com/office/officeart/2017/3/layout/HorizontalPathTimeline"/>
    <dgm:cxn modelId="{F5CB0845-3A39-47D0-B950-6D4B4695DB59}" type="presParOf" srcId="{EB26E0B9-E429-432C-BEBA-FA66530A1C56}" destId="{24CD313B-7760-42B5-A5CB-4BA4B9AB5D6D}" srcOrd="2" destOrd="0" presId="urn:microsoft.com/office/officeart/2017/3/layout/HorizontalPathTimeline"/>
    <dgm:cxn modelId="{2B1B34B7-BF1F-4929-8E77-C24A2623EF1B}" type="presParOf" srcId="{EB26E0B9-E429-432C-BEBA-FA66530A1C56}" destId="{21BC10D3-F176-4EBD-B7A5-44F9E1787A75}" srcOrd="3" destOrd="0" presId="urn:microsoft.com/office/officeart/2017/3/layout/HorizontalPathTimeline"/>
    <dgm:cxn modelId="{C5A0B9A8-8207-46CD-AD70-EBB06BAA78CC}" type="presParOf" srcId="{EB26E0B9-E429-432C-BEBA-FA66530A1C56}" destId="{BDB29BDA-92A1-4117-99BD-0B618F0160B4}" srcOrd="4" destOrd="0" presId="urn:microsoft.com/office/officeart/2017/3/layout/HorizontalPathTimeline"/>
    <dgm:cxn modelId="{DBBAFDDA-CD84-4DF7-AFBC-F4A736DAD9D8}" type="presParOf" srcId="{A4D7B042-FE3A-44EA-AA86-8B445EFE6BB7}" destId="{4A6E89ED-AEF8-4D21-81C8-EDA951135256}" srcOrd="3" destOrd="0" presId="urn:microsoft.com/office/officeart/2017/3/layout/HorizontalPathTimeline"/>
    <dgm:cxn modelId="{BF518BF0-AB3A-41B3-BA86-5D8307352D25}" type="presParOf" srcId="{A4D7B042-FE3A-44EA-AA86-8B445EFE6BB7}" destId="{E0434B4C-18E3-4B50-9909-EFE47E4F7847}" srcOrd="4" destOrd="0" presId="urn:microsoft.com/office/officeart/2017/3/layout/HorizontalPathTimeline"/>
    <dgm:cxn modelId="{403DA0F5-A3D6-4405-AD4C-F64BAFA98487}" type="presParOf" srcId="{E0434B4C-18E3-4B50-9909-EFE47E4F7847}" destId="{52ADE82C-CFE6-4D65-9B95-DF7E4590B222}" srcOrd="0" destOrd="0" presId="urn:microsoft.com/office/officeart/2017/3/layout/HorizontalPathTimeline"/>
    <dgm:cxn modelId="{61676D00-7708-4E34-9773-31B3640A98CB}" type="presParOf" srcId="{E0434B4C-18E3-4B50-9909-EFE47E4F7847}" destId="{D33F537E-2A6D-4D00-A9D2-785A83505B17}" srcOrd="1" destOrd="0" presId="urn:microsoft.com/office/officeart/2017/3/layout/HorizontalPathTimeline"/>
    <dgm:cxn modelId="{FB0A6FB8-A3D4-4821-8C4A-48436CB669B3}" type="presParOf" srcId="{D33F537E-2A6D-4D00-A9D2-785A83505B17}" destId="{310F3391-0F59-46CC-AA78-830E45980EAF}" srcOrd="0" destOrd="0" presId="urn:microsoft.com/office/officeart/2017/3/layout/HorizontalPathTimeline"/>
    <dgm:cxn modelId="{43658718-0B71-4503-A0F6-263C58952364}" type="presParOf" srcId="{D33F537E-2A6D-4D00-A9D2-785A83505B17}" destId="{8D179E9F-150A-40A3-9E77-427F7A122259}" srcOrd="1" destOrd="0" presId="urn:microsoft.com/office/officeart/2017/3/layout/HorizontalPathTimeline"/>
    <dgm:cxn modelId="{CB51DB10-BDCE-4BD9-88F6-CAA2E710B014}" type="presParOf" srcId="{E0434B4C-18E3-4B50-9909-EFE47E4F7847}" destId="{41F55590-97AD-41AC-96D7-8C8A9A8B0CC7}" srcOrd="2" destOrd="0" presId="urn:microsoft.com/office/officeart/2017/3/layout/HorizontalPathTimeline"/>
    <dgm:cxn modelId="{232750CA-5569-4E71-8AD7-580AA84D54B4}" type="presParOf" srcId="{E0434B4C-18E3-4B50-9909-EFE47E4F7847}" destId="{624AFBA9-C822-41FA-AC38-0E42AAD4DC03}" srcOrd="3" destOrd="0" presId="urn:microsoft.com/office/officeart/2017/3/layout/HorizontalPathTimeline"/>
    <dgm:cxn modelId="{E014B363-17C7-439C-9894-681FF0EBE310}" type="presParOf" srcId="{E0434B4C-18E3-4B50-9909-EFE47E4F7847}" destId="{8939FBA3-B6CB-4246-A37B-770FB1C5112B}" srcOrd="4" destOrd="0" presId="urn:microsoft.com/office/officeart/2017/3/layout/HorizontalPathTimeline"/>
    <dgm:cxn modelId="{D76B6618-5A4C-4125-B19A-58054CD2D43C}" type="presParOf" srcId="{A4D7B042-FE3A-44EA-AA86-8B445EFE6BB7}" destId="{18465486-9920-4AF9-A4F9-6D962671B35C}" srcOrd="5" destOrd="0" presId="urn:microsoft.com/office/officeart/2017/3/layout/HorizontalPathTimeline"/>
    <dgm:cxn modelId="{DE35B8A3-3DBD-47F1-8933-693C68875821}" type="presParOf" srcId="{A4D7B042-FE3A-44EA-AA86-8B445EFE6BB7}" destId="{2983A09B-BB8C-4FC3-9BD0-1BBAF0448B24}" srcOrd="6" destOrd="0" presId="urn:microsoft.com/office/officeart/2017/3/layout/HorizontalPathTimeline"/>
    <dgm:cxn modelId="{DDFA337A-16D5-4623-B776-5F7B2457C5A9}" type="presParOf" srcId="{2983A09B-BB8C-4FC3-9BD0-1BBAF0448B24}" destId="{36910D2D-0CAA-46AD-BCDA-B6B6D4F3E23B}" srcOrd="0" destOrd="0" presId="urn:microsoft.com/office/officeart/2017/3/layout/HorizontalPathTimeline"/>
    <dgm:cxn modelId="{86AA7378-38B5-44A9-B085-3FE784C20842}" type="presParOf" srcId="{2983A09B-BB8C-4FC3-9BD0-1BBAF0448B24}" destId="{5CC84FEA-759C-4749-B203-275A3B7912B5}" srcOrd="1" destOrd="0" presId="urn:microsoft.com/office/officeart/2017/3/layout/HorizontalPathTimeline"/>
    <dgm:cxn modelId="{E623ECFB-DA2C-4771-A09B-53B9CBA3C101}" type="presParOf" srcId="{5CC84FEA-759C-4749-B203-275A3B7912B5}" destId="{AA9BD3EA-599A-4AE0-9F93-1D98C0A69942}" srcOrd="0" destOrd="0" presId="urn:microsoft.com/office/officeart/2017/3/layout/HorizontalPathTimeline"/>
    <dgm:cxn modelId="{26C59ECF-E39F-4887-B491-64C0852D83B0}" type="presParOf" srcId="{5CC84FEA-759C-4749-B203-275A3B7912B5}" destId="{D2C5DA62-5C80-4AE9-A399-6B50A630C31B}" srcOrd="1" destOrd="0" presId="urn:microsoft.com/office/officeart/2017/3/layout/HorizontalPathTimeline"/>
    <dgm:cxn modelId="{75652DEE-08EA-4B77-AE13-F6387BCF02A9}" type="presParOf" srcId="{2983A09B-BB8C-4FC3-9BD0-1BBAF0448B24}" destId="{085FF022-FC2D-448D-B9E5-851B1E458B5C}" srcOrd="2" destOrd="0" presId="urn:microsoft.com/office/officeart/2017/3/layout/HorizontalPathTimeline"/>
    <dgm:cxn modelId="{01D22467-9AEE-45FA-8F96-3CD34DBB4744}" type="presParOf" srcId="{2983A09B-BB8C-4FC3-9BD0-1BBAF0448B24}" destId="{EA03AA66-452C-4AEB-953A-80D68FA28048}" srcOrd="3" destOrd="0" presId="urn:microsoft.com/office/officeart/2017/3/layout/HorizontalPathTimeline"/>
    <dgm:cxn modelId="{19D5645B-A4D2-4DA5-BED6-43DC6DD85EEF}" type="presParOf" srcId="{2983A09B-BB8C-4FC3-9BD0-1BBAF0448B24}" destId="{0CFC6C7C-C619-47F6-A9E6-370D7F329556}" srcOrd="4" destOrd="0" presId="urn:microsoft.com/office/officeart/2017/3/layout/HorizontalPathTimeline"/>
    <dgm:cxn modelId="{57E3DABF-4084-4F01-86EB-20421C8934F3}" type="presParOf" srcId="{A4D7B042-FE3A-44EA-AA86-8B445EFE6BB7}" destId="{95476E28-038B-443D-AC60-1D09C508349F}" srcOrd="7" destOrd="0" presId="urn:microsoft.com/office/officeart/2017/3/layout/HorizontalPathTimeline"/>
    <dgm:cxn modelId="{D1C69321-E0A3-448A-8B92-EA5D8947AF20}" type="presParOf" srcId="{A4D7B042-FE3A-44EA-AA86-8B445EFE6BB7}" destId="{1E5F9AA4-9B0A-4383-BC2C-371C1EBB105A}" srcOrd="8" destOrd="0" presId="urn:microsoft.com/office/officeart/2017/3/layout/HorizontalPathTimeline"/>
    <dgm:cxn modelId="{76A2FE1D-1B04-47A4-8D5D-1275A87EDC51}" type="presParOf" srcId="{1E5F9AA4-9B0A-4383-BC2C-371C1EBB105A}" destId="{789DD40B-CB22-48DA-87AA-771F4A7C3411}" srcOrd="0" destOrd="0" presId="urn:microsoft.com/office/officeart/2017/3/layout/HorizontalPathTimeline"/>
    <dgm:cxn modelId="{5DE20450-C521-40FE-A155-37A0449D2811}" type="presParOf" srcId="{1E5F9AA4-9B0A-4383-BC2C-371C1EBB105A}" destId="{96DEAA81-52F9-442D-9EC0-219AF5F3F6F5}" srcOrd="1" destOrd="0" presId="urn:microsoft.com/office/officeart/2017/3/layout/HorizontalPathTimeline"/>
    <dgm:cxn modelId="{FD955F82-BD32-4AF5-902E-10C5BEC834F3}" type="presParOf" srcId="{96DEAA81-52F9-442D-9EC0-219AF5F3F6F5}" destId="{25676E1E-887C-4650-BC3A-4CB35502BAED}" srcOrd="0" destOrd="0" presId="urn:microsoft.com/office/officeart/2017/3/layout/HorizontalPathTimeline"/>
    <dgm:cxn modelId="{EE661549-02DD-41AC-B7FC-C96FA966660F}" type="presParOf" srcId="{96DEAA81-52F9-442D-9EC0-219AF5F3F6F5}" destId="{EDB88B6D-D981-4856-B900-9FC79CB28E2D}" srcOrd="1" destOrd="0" presId="urn:microsoft.com/office/officeart/2017/3/layout/HorizontalPathTimeline"/>
    <dgm:cxn modelId="{ED7D59A2-01D8-4399-98C1-84211BAE8E6C}" type="presParOf" srcId="{1E5F9AA4-9B0A-4383-BC2C-371C1EBB105A}" destId="{ED67A19F-3CF6-4BF5-AA20-923BBA239AE8}" srcOrd="2" destOrd="0" presId="urn:microsoft.com/office/officeart/2017/3/layout/HorizontalPathTimeline"/>
    <dgm:cxn modelId="{4F278298-48D6-4CAF-B5D9-0AA45FFFE2E9}" type="presParOf" srcId="{1E5F9AA4-9B0A-4383-BC2C-371C1EBB105A}" destId="{55351E2F-7DA5-47EE-A869-329E3C5FD2D1}" srcOrd="3" destOrd="0" presId="urn:microsoft.com/office/officeart/2017/3/layout/HorizontalPathTimeline"/>
    <dgm:cxn modelId="{1E740BDA-2ED7-425D-9050-C665BD6525EA}" type="presParOf" srcId="{1E5F9AA4-9B0A-4383-BC2C-371C1EBB105A}" destId="{75E64F86-D3FD-4149-A851-D99C74CAD57D}" srcOrd="4" destOrd="0" presId="urn:microsoft.com/office/officeart/2017/3/layout/HorizontalPathTimeline"/>
    <dgm:cxn modelId="{086206C9-7030-480F-B4CF-2647C8FA502F}" type="presParOf" srcId="{A4D7B042-FE3A-44EA-AA86-8B445EFE6BB7}" destId="{C6B2DFC6-7F3C-4D26-8396-4EA2194C3B48}" srcOrd="9" destOrd="0" presId="urn:microsoft.com/office/officeart/2017/3/layout/HorizontalPathTimeline"/>
    <dgm:cxn modelId="{5D8FDB07-E24C-468A-A676-9F36C6B16AA3}" type="presParOf" srcId="{A4D7B042-FE3A-44EA-AA86-8B445EFE6BB7}" destId="{E18BC06E-27A6-4B93-A90F-E9B7BB8AAFEF}" srcOrd="10" destOrd="0" presId="urn:microsoft.com/office/officeart/2017/3/layout/HorizontalPathTimeline"/>
    <dgm:cxn modelId="{B96AAAF8-2642-47B3-95C1-4E2386C9C6B5}" type="presParOf" srcId="{E18BC06E-27A6-4B93-A90F-E9B7BB8AAFEF}" destId="{7CD0D751-FD97-46C9-AF2D-10B4E7014928}" srcOrd="0" destOrd="0" presId="urn:microsoft.com/office/officeart/2017/3/layout/HorizontalPathTimeline"/>
    <dgm:cxn modelId="{A6BFF4C8-393E-450C-B12C-A3FAF999C9AA}" type="presParOf" srcId="{E18BC06E-27A6-4B93-A90F-E9B7BB8AAFEF}" destId="{F0C54F4B-8682-4957-B412-EA7EAC4F32DA}" srcOrd="1" destOrd="0" presId="urn:microsoft.com/office/officeart/2017/3/layout/HorizontalPathTimeline"/>
    <dgm:cxn modelId="{1C9D1B68-B0BC-468C-9EC2-6BA246553B4C}" type="presParOf" srcId="{F0C54F4B-8682-4957-B412-EA7EAC4F32DA}" destId="{859FB001-2F3D-4441-B410-1C3913B2DCCC}" srcOrd="0" destOrd="0" presId="urn:microsoft.com/office/officeart/2017/3/layout/HorizontalPathTimeline"/>
    <dgm:cxn modelId="{42E07F59-66DE-4B22-A98D-A8E0BF3C6BB5}" type="presParOf" srcId="{F0C54F4B-8682-4957-B412-EA7EAC4F32DA}" destId="{2C52D21C-36DB-4F6A-8DD2-C9F5159895CF}" srcOrd="1" destOrd="0" presId="urn:microsoft.com/office/officeart/2017/3/layout/HorizontalPathTimeline"/>
    <dgm:cxn modelId="{1D871B02-0187-4D7C-B9AC-985410A59816}" type="presParOf" srcId="{E18BC06E-27A6-4B93-A90F-E9B7BB8AAFEF}" destId="{4785F16F-20FA-4728-BC01-18FF0F6C501F}" srcOrd="2" destOrd="0" presId="urn:microsoft.com/office/officeart/2017/3/layout/HorizontalPathTimeline"/>
    <dgm:cxn modelId="{8350E3DD-F759-4D37-A0E2-5F847944BBBD}" type="presParOf" srcId="{E18BC06E-27A6-4B93-A90F-E9B7BB8AAFEF}" destId="{7DF5D5A1-A519-43BC-A60B-A58AAB9650E5}" srcOrd="3" destOrd="0" presId="urn:microsoft.com/office/officeart/2017/3/layout/HorizontalPathTimeline"/>
    <dgm:cxn modelId="{4AF95084-999A-47AE-B9AA-21872187DA5C}" type="presParOf" srcId="{E18BC06E-27A6-4B93-A90F-E9B7BB8AAFEF}" destId="{C51EFF6F-A7E2-40AC-B338-C08B3A2499E7}" srcOrd="4" destOrd="0" presId="urn:microsoft.com/office/officeart/2017/3/layout/HorizontalPathTimeline"/>
    <dgm:cxn modelId="{9FB69DED-A206-4109-8113-859514835D34}" type="presParOf" srcId="{A4D7B042-FE3A-44EA-AA86-8B445EFE6BB7}" destId="{FB4FDF31-1A76-4863-BBB3-B7A50083476F}" srcOrd="11" destOrd="0" presId="urn:microsoft.com/office/officeart/2017/3/layout/HorizontalPathTimeline"/>
    <dgm:cxn modelId="{9F219DD8-F1DD-4F33-A2F4-82BFCA6095BD}" type="presParOf" srcId="{A4D7B042-FE3A-44EA-AA86-8B445EFE6BB7}" destId="{D50F269F-9A14-4FDB-9DDE-5BBB02233614}" srcOrd="12" destOrd="0" presId="urn:microsoft.com/office/officeart/2017/3/layout/HorizontalPathTimeline"/>
    <dgm:cxn modelId="{D1618F58-21B8-4E17-B13F-B8EFB55092EC}" type="presParOf" srcId="{D50F269F-9A14-4FDB-9DDE-5BBB02233614}" destId="{0F74235F-B27D-4FDB-B709-66ADA2CDB0A5}" srcOrd="0" destOrd="0" presId="urn:microsoft.com/office/officeart/2017/3/layout/HorizontalPathTimeline"/>
    <dgm:cxn modelId="{9CC2C710-BC4E-4B0A-BEDF-CA116FEEE60C}" type="presParOf" srcId="{D50F269F-9A14-4FDB-9DDE-5BBB02233614}" destId="{6CB7C100-D50C-492B-850E-AA9005E31D36}" srcOrd="1" destOrd="0" presId="urn:microsoft.com/office/officeart/2017/3/layout/HorizontalPathTimeline"/>
    <dgm:cxn modelId="{CBEB0CE9-F40D-4A06-AA60-595F82BB7F1E}" type="presParOf" srcId="{6CB7C100-D50C-492B-850E-AA9005E31D36}" destId="{E665093C-8A50-427B-9609-83C792B7833C}" srcOrd="0" destOrd="0" presId="urn:microsoft.com/office/officeart/2017/3/layout/HorizontalPathTimeline"/>
    <dgm:cxn modelId="{C7DDAE28-5FA5-47C7-A6A7-7D30950E36AB}" type="presParOf" srcId="{6CB7C100-D50C-492B-850E-AA9005E31D36}" destId="{653EA092-C417-44BD-A382-F20418693726}" srcOrd="1" destOrd="0" presId="urn:microsoft.com/office/officeart/2017/3/layout/HorizontalPathTimeline"/>
    <dgm:cxn modelId="{5010E019-246A-41DE-AE92-978CAB77E17D}" type="presParOf" srcId="{D50F269F-9A14-4FDB-9DDE-5BBB02233614}" destId="{A30598F8-48FF-468D-A570-D2C0D486F26A}" srcOrd="2" destOrd="0" presId="urn:microsoft.com/office/officeart/2017/3/layout/HorizontalPathTimeline"/>
    <dgm:cxn modelId="{BF0F3023-2DD3-4676-8F2A-9387201D7157}" type="presParOf" srcId="{D50F269F-9A14-4FDB-9DDE-5BBB02233614}" destId="{18E8571F-74A8-4454-9945-F19EE723D5ED}" srcOrd="3" destOrd="0" presId="urn:microsoft.com/office/officeart/2017/3/layout/HorizontalPathTimeline"/>
    <dgm:cxn modelId="{6E596D5B-0D0D-4EE2-A5C3-6994042D7409}" type="presParOf" srcId="{D50F269F-9A14-4FDB-9DDE-5BBB02233614}" destId="{5DCEBCDC-6596-4FD8-8E47-BC861CEE7509}" srcOrd="4" destOrd="0" presId="urn:microsoft.com/office/officeart/2017/3/layout/HorizontalPathTimeline"/>
    <dgm:cxn modelId="{C6DEB6E1-3FE6-4BD4-BC8F-9C2BAC7ACD8E}" type="presParOf" srcId="{A4D7B042-FE3A-44EA-AA86-8B445EFE6BB7}" destId="{05CC4F1B-38E9-48FD-B093-27ED88947710}" srcOrd="13" destOrd="0" presId="urn:microsoft.com/office/officeart/2017/3/layout/HorizontalPathTimeline"/>
    <dgm:cxn modelId="{8645E62B-8D59-4DDA-91DA-AD1992D63ED9}" type="presParOf" srcId="{A4D7B042-FE3A-44EA-AA86-8B445EFE6BB7}" destId="{99436412-5613-45FA-A174-B54C4930B990}" srcOrd="14" destOrd="0" presId="urn:microsoft.com/office/officeart/2017/3/layout/HorizontalPathTimeline"/>
    <dgm:cxn modelId="{FB05E1F5-54A2-4740-9A1E-50F2FC9E2920}" type="presParOf" srcId="{99436412-5613-45FA-A174-B54C4930B990}" destId="{8D21589F-D20E-451A-B721-7BFB150ED986}" srcOrd="0" destOrd="0" presId="urn:microsoft.com/office/officeart/2017/3/layout/HorizontalPathTimeline"/>
    <dgm:cxn modelId="{397730E4-98E0-4AE1-AAA2-6E3F6806EF9A}" type="presParOf" srcId="{99436412-5613-45FA-A174-B54C4930B990}" destId="{8BA1E7E1-B2F5-41A7-A2E9-EC2D2AD54A3B}" srcOrd="1" destOrd="0" presId="urn:microsoft.com/office/officeart/2017/3/layout/HorizontalPathTimeline"/>
    <dgm:cxn modelId="{053E296C-2802-4184-BA1D-5170378460C7}" type="presParOf" srcId="{8BA1E7E1-B2F5-41A7-A2E9-EC2D2AD54A3B}" destId="{07FCAE97-9AD2-4A02-870F-DF80A5689FA2}" srcOrd="0" destOrd="0" presId="urn:microsoft.com/office/officeart/2017/3/layout/HorizontalPathTimeline"/>
    <dgm:cxn modelId="{EC08FD18-54B4-49E2-A423-6E86A60FACBB}" type="presParOf" srcId="{8BA1E7E1-B2F5-41A7-A2E9-EC2D2AD54A3B}" destId="{5006DDE2-8F65-4700-BF77-D6A0801D8FED}" srcOrd="1" destOrd="0" presId="urn:microsoft.com/office/officeart/2017/3/layout/HorizontalPathTimeline"/>
    <dgm:cxn modelId="{E7C231D4-75B2-48E7-8F25-645736DA1A35}" type="presParOf" srcId="{99436412-5613-45FA-A174-B54C4930B990}" destId="{E5B646F0-1A48-40AB-81FB-855E11F1E2E0}" srcOrd="2" destOrd="0" presId="urn:microsoft.com/office/officeart/2017/3/layout/HorizontalPathTimeline"/>
    <dgm:cxn modelId="{5C8E0ECF-A294-492A-BE51-ACF9E20C3D4C}" type="presParOf" srcId="{99436412-5613-45FA-A174-B54C4930B990}" destId="{7E8CC26E-51AD-457D-909E-5AF6F6EC8A12}" srcOrd="3" destOrd="0" presId="urn:microsoft.com/office/officeart/2017/3/layout/HorizontalPathTimeline"/>
    <dgm:cxn modelId="{A177DA39-B8E0-49CD-9BAE-23E0F5DA369C}" type="presParOf" srcId="{99436412-5613-45FA-A174-B54C4930B990}" destId="{2050D280-8C82-4A74-94D5-EEF01CC5524B}"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B6291-C812-4EC4-A860-3646D042EF30}">
      <dsp:nvSpPr>
        <dsp:cNvPr id="0" name=""/>
        <dsp:cNvSpPr/>
      </dsp:nvSpPr>
      <dsp:spPr>
        <a:xfrm>
          <a:off x="230462"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 Mar. 2021</a:t>
          </a:r>
        </a:p>
      </dsp:txBody>
      <dsp:txXfrm>
        <a:off x="230462" y="2864357"/>
        <a:ext cx="1826857" cy="602742"/>
      </dsp:txXfrm>
    </dsp:sp>
    <dsp:sp modelId="{0A010415-DFBD-4F49-898E-257177C53798}">
      <dsp:nvSpPr>
        <dsp:cNvPr id="0" name=""/>
        <dsp:cNvSpPr/>
      </dsp:nvSpPr>
      <dsp:spPr>
        <a:xfrm>
          <a:off x="0" y="2560319"/>
          <a:ext cx="10677525" cy="2133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15C5EAA-B438-4AB9-9199-31C5C4275838}">
      <dsp:nvSpPr>
        <dsp:cNvPr id="0" name=""/>
        <dsp:cNvSpPr/>
      </dsp:nvSpPr>
      <dsp:spPr>
        <a:xfrm>
          <a:off x="230553" y="918591"/>
          <a:ext cx="2009543" cy="744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National Insight Generation Workshop</a:t>
          </a:r>
        </a:p>
      </dsp:txBody>
      <dsp:txXfrm>
        <a:off x="230553" y="918591"/>
        <a:ext cx="2009543" cy="744093"/>
      </dsp:txXfrm>
    </dsp:sp>
    <dsp:sp modelId="{3978CA76-3E4E-419E-81EA-78D4B2B8E356}">
      <dsp:nvSpPr>
        <dsp:cNvPr id="0" name=""/>
        <dsp:cNvSpPr/>
      </dsp:nvSpPr>
      <dsp:spPr>
        <a:xfrm>
          <a:off x="1143891" y="165353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493DDD3D-4B24-45A2-9097-64630CC52A0B}">
      <dsp:nvSpPr>
        <dsp:cNvPr id="0" name=""/>
        <dsp:cNvSpPr/>
      </dsp:nvSpPr>
      <dsp:spPr>
        <a:xfrm>
          <a:off x="1570868"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6 Apr. 2021</a:t>
          </a:r>
        </a:p>
      </dsp:txBody>
      <dsp:txXfrm>
        <a:off x="1570868" y="1866899"/>
        <a:ext cx="1826857" cy="602742"/>
      </dsp:txXfrm>
    </dsp:sp>
    <dsp:sp modelId="{18F7144A-6F4B-4B00-93ED-EF94B580767F}">
      <dsp:nvSpPr>
        <dsp:cNvPr id="0" name=""/>
        <dsp:cNvSpPr/>
      </dsp:nvSpPr>
      <dsp:spPr>
        <a:xfrm>
          <a:off x="1143891" y="3680460"/>
          <a:ext cx="2680811" cy="9068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National level ideation session followed by </a:t>
          </a:r>
          <a:r>
            <a:rPr lang="en-US" sz="1200" kern="1200" dirty="0" err="1"/>
            <a:t>microlabs</a:t>
          </a:r>
          <a:r>
            <a:rPr lang="en-US" sz="1200" kern="1200" dirty="0"/>
            <a:t> engagement of local stakeholders ideation sessions</a:t>
          </a:r>
        </a:p>
      </dsp:txBody>
      <dsp:txXfrm>
        <a:off x="1143891" y="3680460"/>
        <a:ext cx="2680811" cy="906863"/>
      </dsp:txXfrm>
    </dsp:sp>
    <dsp:sp modelId="{24CD313B-7760-42B5-A5CB-4BA4B9AB5D6D}">
      <dsp:nvSpPr>
        <dsp:cNvPr id="0" name=""/>
        <dsp:cNvSpPr/>
      </dsp:nvSpPr>
      <dsp:spPr>
        <a:xfrm>
          <a:off x="2484297" y="277367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9D7B2309-9222-4649-97EA-218A4026EA67}">
      <dsp:nvSpPr>
        <dsp:cNvPr id="0" name=""/>
        <dsp:cNvSpPr/>
      </dsp:nvSpPr>
      <dsp:spPr>
        <a:xfrm>
          <a:off x="1077216"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21BC10D3-F176-4EBD-B7A5-44F9E1787A75}">
      <dsp:nvSpPr>
        <dsp:cNvPr id="0" name=""/>
        <dsp:cNvSpPr/>
      </dsp:nvSpPr>
      <dsp:spPr>
        <a:xfrm>
          <a:off x="2417622"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52ADE82C-CFE6-4D65-9B95-DF7E4590B222}">
      <dsp:nvSpPr>
        <dsp:cNvPr id="0" name=""/>
        <dsp:cNvSpPr/>
      </dsp:nvSpPr>
      <dsp:spPr>
        <a:xfrm>
          <a:off x="2911274"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15 June 2021</a:t>
          </a:r>
        </a:p>
      </dsp:txBody>
      <dsp:txXfrm>
        <a:off x="2911274" y="2864357"/>
        <a:ext cx="1826857" cy="602742"/>
      </dsp:txXfrm>
    </dsp:sp>
    <dsp:sp modelId="{310F3391-0F59-46CC-AA78-830E45980EAF}">
      <dsp:nvSpPr>
        <dsp:cNvPr id="0" name=""/>
        <dsp:cNvSpPr/>
      </dsp:nvSpPr>
      <dsp:spPr>
        <a:xfrm>
          <a:off x="2712782" y="746676"/>
          <a:ext cx="2223841" cy="9068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National session to share ideas from local </a:t>
          </a:r>
          <a:r>
            <a:rPr lang="en-US" sz="1200" kern="1200" dirty="0" err="1"/>
            <a:t>microlabs</a:t>
          </a:r>
          <a:r>
            <a:rPr lang="en-US" sz="1200" kern="1200" dirty="0"/>
            <a:t> &amp; confirm prototyping approach  </a:t>
          </a:r>
        </a:p>
      </dsp:txBody>
      <dsp:txXfrm>
        <a:off x="2712782" y="746676"/>
        <a:ext cx="2223841" cy="906863"/>
      </dsp:txXfrm>
    </dsp:sp>
    <dsp:sp modelId="{41F55590-97AD-41AC-96D7-8C8A9A8B0CC7}">
      <dsp:nvSpPr>
        <dsp:cNvPr id="0" name=""/>
        <dsp:cNvSpPr/>
      </dsp:nvSpPr>
      <dsp:spPr>
        <a:xfrm>
          <a:off x="3824702" y="165353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36910D2D-0CAA-46AD-BCDA-B6B6D4F3E23B}">
      <dsp:nvSpPr>
        <dsp:cNvPr id="0" name=""/>
        <dsp:cNvSpPr/>
      </dsp:nvSpPr>
      <dsp:spPr>
        <a:xfrm>
          <a:off x="4053060"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14 Sep. 2021</a:t>
          </a:r>
        </a:p>
      </dsp:txBody>
      <dsp:txXfrm>
        <a:off x="4053060" y="1866899"/>
        <a:ext cx="1826857" cy="602742"/>
      </dsp:txXfrm>
    </dsp:sp>
    <dsp:sp modelId="{AA9BD3EA-599A-4AE0-9F93-1D98C0A69942}">
      <dsp:nvSpPr>
        <dsp:cNvPr id="0" name=""/>
        <dsp:cNvSpPr/>
      </dsp:nvSpPr>
      <dsp:spPr>
        <a:xfrm>
          <a:off x="3961717" y="3680460"/>
          <a:ext cx="2009543" cy="744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Prototyping activities workshop</a:t>
          </a:r>
        </a:p>
      </dsp:txBody>
      <dsp:txXfrm>
        <a:off x="3961717" y="3680460"/>
        <a:ext cx="2009543" cy="744093"/>
      </dsp:txXfrm>
    </dsp:sp>
    <dsp:sp modelId="{085FF022-FC2D-448D-B9E5-851B1E458B5C}">
      <dsp:nvSpPr>
        <dsp:cNvPr id="0" name=""/>
        <dsp:cNvSpPr/>
      </dsp:nvSpPr>
      <dsp:spPr>
        <a:xfrm>
          <a:off x="4966489" y="277367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624AFBA9-C822-41FA-AC38-0E42AAD4DC03}">
      <dsp:nvSpPr>
        <dsp:cNvPr id="0" name=""/>
        <dsp:cNvSpPr/>
      </dsp:nvSpPr>
      <dsp:spPr>
        <a:xfrm>
          <a:off x="3758027"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EA03AA66-452C-4AEB-953A-80D68FA28048}">
      <dsp:nvSpPr>
        <dsp:cNvPr id="0" name=""/>
        <dsp:cNvSpPr/>
      </dsp:nvSpPr>
      <dsp:spPr>
        <a:xfrm>
          <a:off x="4899814"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789DD40B-CB22-48DA-87AA-771F4A7C3411}">
      <dsp:nvSpPr>
        <dsp:cNvPr id="0" name=""/>
        <dsp:cNvSpPr/>
      </dsp:nvSpPr>
      <dsp:spPr>
        <a:xfrm>
          <a:off x="5194846"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9 Nov. 2021</a:t>
          </a:r>
        </a:p>
      </dsp:txBody>
      <dsp:txXfrm>
        <a:off x="5194846" y="2864357"/>
        <a:ext cx="1826857" cy="602742"/>
      </dsp:txXfrm>
    </dsp:sp>
    <dsp:sp modelId="{25676E1E-887C-4650-BC3A-4CB35502BAED}">
      <dsp:nvSpPr>
        <dsp:cNvPr id="0" name=""/>
        <dsp:cNvSpPr/>
      </dsp:nvSpPr>
      <dsp:spPr>
        <a:xfrm>
          <a:off x="5103503" y="909446"/>
          <a:ext cx="2009543" cy="744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To Be Confirmed</a:t>
          </a:r>
        </a:p>
      </dsp:txBody>
      <dsp:txXfrm>
        <a:off x="5103503" y="909446"/>
        <a:ext cx="2009543" cy="744093"/>
      </dsp:txXfrm>
    </dsp:sp>
    <dsp:sp modelId="{ED67A19F-3CF6-4BF5-AA20-923BBA239AE8}">
      <dsp:nvSpPr>
        <dsp:cNvPr id="0" name=""/>
        <dsp:cNvSpPr/>
      </dsp:nvSpPr>
      <dsp:spPr>
        <a:xfrm>
          <a:off x="6108275" y="165353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7CD0D751-FD97-46C9-AF2D-10B4E7014928}">
      <dsp:nvSpPr>
        <dsp:cNvPr id="0" name=""/>
        <dsp:cNvSpPr/>
      </dsp:nvSpPr>
      <dsp:spPr>
        <a:xfrm>
          <a:off x="6336632"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7 Dec. 2021</a:t>
          </a:r>
        </a:p>
      </dsp:txBody>
      <dsp:txXfrm>
        <a:off x="6336632" y="1866899"/>
        <a:ext cx="1826857" cy="602742"/>
      </dsp:txXfrm>
    </dsp:sp>
    <dsp:sp modelId="{859FB001-2F3D-4441-B410-1C3913B2DCCC}">
      <dsp:nvSpPr>
        <dsp:cNvPr id="0" name=""/>
        <dsp:cNvSpPr/>
      </dsp:nvSpPr>
      <dsp:spPr>
        <a:xfrm>
          <a:off x="6245289" y="3680460"/>
          <a:ext cx="2009543" cy="744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To Be Confirmed</a:t>
          </a:r>
        </a:p>
      </dsp:txBody>
      <dsp:txXfrm>
        <a:off x="6245289" y="3680460"/>
        <a:ext cx="2009543" cy="744093"/>
      </dsp:txXfrm>
    </dsp:sp>
    <dsp:sp modelId="{4785F16F-20FA-4728-BC01-18FF0F6C501F}">
      <dsp:nvSpPr>
        <dsp:cNvPr id="0" name=""/>
        <dsp:cNvSpPr/>
      </dsp:nvSpPr>
      <dsp:spPr>
        <a:xfrm>
          <a:off x="7250061" y="277367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55351E2F-7DA5-47EE-A869-329E3C5FD2D1}">
      <dsp:nvSpPr>
        <dsp:cNvPr id="0" name=""/>
        <dsp:cNvSpPr/>
      </dsp:nvSpPr>
      <dsp:spPr>
        <a:xfrm>
          <a:off x="6041600"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7DF5D5A1-A519-43BC-A60B-A58AAB9650E5}">
      <dsp:nvSpPr>
        <dsp:cNvPr id="0" name=""/>
        <dsp:cNvSpPr/>
      </dsp:nvSpPr>
      <dsp:spPr>
        <a:xfrm>
          <a:off x="7183386"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0F74235F-B27D-4FDB-B709-66ADA2CDB0A5}">
      <dsp:nvSpPr>
        <dsp:cNvPr id="0" name=""/>
        <dsp:cNvSpPr/>
      </dsp:nvSpPr>
      <dsp:spPr>
        <a:xfrm>
          <a:off x="7478418"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8 Feb. 2022</a:t>
          </a:r>
        </a:p>
      </dsp:txBody>
      <dsp:txXfrm>
        <a:off x="7478418" y="2864357"/>
        <a:ext cx="1826857" cy="602742"/>
      </dsp:txXfrm>
    </dsp:sp>
    <dsp:sp modelId="{E665093C-8A50-427B-9609-83C792B7833C}">
      <dsp:nvSpPr>
        <dsp:cNvPr id="0" name=""/>
        <dsp:cNvSpPr/>
      </dsp:nvSpPr>
      <dsp:spPr>
        <a:xfrm>
          <a:off x="7387075" y="746676"/>
          <a:ext cx="2009543" cy="9068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Lessons Learned Roundtable / Road map engagement session</a:t>
          </a:r>
        </a:p>
      </dsp:txBody>
      <dsp:txXfrm>
        <a:off x="7387075" y="746676"/>
        <a:ext cx="2009543" cy="906863"/>
      </dsp:txXfrm>
    </dsp:sp>
    <dsp:sp modelId="{A30598F8-48FF-468D-A570-D2C0D486F26A}">
      <dsp:nvSpPr>
        <dsp:cNvPr id="0" name=""/>
        <dsp:cNvSpPr/>
      </dsp:nvSpPr>
      <dsp:spPr>
        <a:xfrm>
          <a:off x="8391847" y="165353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8D21589F-D20E-451A-B721-7BFB150ED986}">
      <dsp:nvSpPr>
        <dsp:cNvPr id="0" name=""/>
        <dsp:cNvSpPr/>
      </dsp:nvSpPr>
      <dsp:spPr>
        <a:xfrm>
          <a:off x="8620204"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8 Mar. 2022</a:t>
          </a:r>
        </a:p>
      </dsp:txBody>
      <dsp:txXfrm>
        <a:off x="8620204" y="1866899"/>
        <a:ext cx="1826857" cy="602742"/>
      </dsp:txXfrm>
    </dsp:sp>
    <dsp:sp modelId="{07FCAE97-9AD2-4A02-870F-DF80A5689FA2}">
      <dsp:nvSpPr>
        <dsp:cNvPr id="0" name=""/>
        <dsp:cNvSpPr/>
      </dsp:nvSpPr>
      <dsp:spPr>
        <a:xfrm>
          <a:off x="8528861" y="3680460"/>
          <a:ext cx="2009543" cy="7440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Sharing project results and transition to post-project implementation</a:t>
          </a:r>
        </a:p>
      </dsp:txBody>
      <dsp:txXfrm>
        <a:off x="8528861" y="3680460"/>
        <a:ext cx="2009543" cy="744093"/>
      </dsp:txXfrm>
    </dsp:sp>
    <dsp:sp modelId="{E5B646F0-1A48-40AB-81FB-855E11F1E2E0}">
      <dsp:nvSpPr>
        <dsp:cNvPr id="0" name=""/>
        <dsp:cNvSpPr/>
      </dsp:nvSpPr>
      <dsp:spPr>
        <a:xfrm>
          <a:off x="9533633" y="2773679"/>
          <a:ext cx="0" cy="90678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18E8571F-74A8-4454-9945-F19EE723D5ED}">
      <dsp:nvSpPr>
        <dsp:cNvPr id="0" name=""/>
        <dsp:cNvSpPr/>
      </dsp:nvSpPr>
      <dsp:spPr>
        <a:xfrm>
          <a:off x="8325172"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7E8CC26E-51AD-457D-909E-5AF6F6EC8A12}">
      <dsp:nvSpPr>
        <dsp:cNvPr id="0" name=""/>
        <dsp:cNvSpPr/>
      </dsp:nvSpPr>
      <dsp:spPr>
        <a:xfrm>
          <a:off x="9466958" y="2600324"/>
          <a:ext cx="133350" cy="13335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5BB25-55C6-40A7-8A90-EC7AAAD42568}" type="datetimeFigureOut">
              <a:rPr lang="en-CA" smtClean="0"/>
              <a:t>2021-03-01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8623D-2F57-44DE-948A-427FECF93ADF}" type="slidenum">
              <a:rPr lang="en-CA" smtClean="0"/>
              <a:t>‹#›</a:t>
            </a:fld>
            <a:endParaRPr lang="en-CA"/>
          </a:p>
        </p:txBody>
      </p:sp>
    </p:spTree>
    <p:extLst>
      <p:ext uri="{BB962C8B-B14F-4D97-AF65-F5344CB8AC3E}">
        <p14:creationId xmlns:p14="http://schemas.microsoft.com/office/powerpoint/2010/main" val="167316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978623D-2F57-44DE-948A-427FECF93ADF}" type="slidenum">
              <a:rPr lang="en-CA" smtClean="0"/>
              <a:t>1</a:t>
            </a:fld>
            <a:endParaRPr lang="en-CA"/>
          </a:p>
        </p:txBody>
      </p:sp>
    </p:spTree>
    <p:extLst>
      <p:ext uri="{BB962C8B-B14F-4D97-AF65-F5344CB8AC3E}">
        <p14:creationId xmlns:p14="http://schemas.microsoft.com/office/powerpoint/2010/main" val="349540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Light" panose="020F0302020204030204" pitchFamily="34" charset="0"/>
                <a:ea typeface="Calibri" panose="020F0502020204030204" pitchFamily="34" charset="0"/>
                <a:cs typeface="Calibri Light" panose="020F0302020204030204" pitchFamily="34" charset="0"/>
              </a:rPr>
              <a:t>John to set stage for exercise</a:t>
            </a:r>
          </a:p>
          <a:p>
            <a:r>
              <a:rPr lang="en-CA" sz="1800" dirty="0">
                <a:effectLst/>
                <a:latin typeface="Calibri Light" panose="020F0302020204030204" pitchFamily="34" charset="0"/>
                <a:ea typeface="Calibri" panose="020F0502020204030204" pitchFamily="34" charset="0"/>
                <a:cs typeface="Calibri Light" panose="020F0302020204030204" pitchFamily="34" charset="0"/>
              </a:rPr>
              <a:t>Ask each group facilitator to share 2-3 insights from their breakout group</a:t>
            </a:r>
            <a:endParaRPr lang="en-CA" dirty="0"/>
          </a:p>
        </p:txBody>
      </p:sp>
      <p:sp>
        <p:nvSpPr>
          <p:cNvPr id="4" name="Slide Number Placeholder 3"/>
          <p:cNvSpPr>
            <a:spLocks noGrp="1"/>
          </p:cNvSpPr>
          <p:nvPr>
            <p:ph type="sldNum" sz="quarter" idx="5"/>
          </p:nvPr>
        </p:nvSpPr>
        <p:spPr/>
        <p:txBody>
          <a:bodyPr/>
          <a:lstStyle/>
          <a:p>
            <a:fld id="{5978623D-2F57-44DE-948A-427FECF93ADF}" type="slidenum">
              <a:rPr lang="en-CA" smtClean="0"/>
              <a:t>36</a:t>
            </a:fld>
            <a:endParaRPr lang="en-CA"/>
          </a:p>
        </p:txBody>
      </p:sp>
    </p:spTree>
    <p:extLst>
      <p:ext uri="{BB962C8B-B14F-4D97-AF65-F5344CB8AC3E}">
        <p14:creationId xmlns:p14="http://schemas.microsoft.com/office/powerpoint/2010/main" val="3241422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John to explain process.</a:t>
            </a:r>
          </a:p>
          <a:p>
            <a:r>
              <a:rPr lang="en-CA" dirty="0"/>
              <a:t>Mary to create break out groups. </a:t>
            </a:r>
          </a:p>
        </p:txBody>
      </p:sp>
      <p:sp>
        <p:nvSpPr>
          <p:cNvPr id="4" name="Slide Number Placeholder 3"/>
          <p:cNvSpPr>
            <a:spLocks noGrp="1"/>
          </p:cNvSpPr>
          <p:nvPr>
            <p:ph type="sldNum" sz="quarter" idx="5"/>
          </p:nvPr>
        </p:nvSpPr>
        <p:spPr/>
        <p:txBody>
          <a:bodyPr/>
          <a:lstStyle/>
          <a:p>
            <a:fld id="{5978623D-2F57-44DE-948A-427FECF93ADF}" type="slidenum">
              <a:rPr lang="en-CA" smtClean="0"/>
              <a:t>37</a:t>
            </a:fld>
            <a:endParaRPr lang="en-CA"/>
          </a:p>
        </p:txBody>
      </p:sp>
    </p:spTree>
    <p:extLst>
      <p:ext uri="{BB962C8B-B14F-4D97-AF65-F5344CB8AC3E}">
        <p14:creationId xmlns:p14="http://schemas.microsoft.com/office/powerpoint/2010/main" val="2447679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Light" panose="020F0302020204030204" pitchFamily="34" charset="0"/>
                <a:ea typeface="Calibri" panose="020F0502020204030204" pitchFamily="34" charset="0"/>
                <a:cs typeface="Calibri Light" panose="020F0302020204030204" pitchFamily="34" charset="0"/>
              </a:rPr>
              <a:t>Ask each group facilitator to share 2-3 insights from their breakout group</a:t>
            </a:r>
            <a:endParaRPr lang="en-CA" dirty="0"/>
          </a:p>
        </p:txBody>
      </p:sp>
      <p:sp>
        <p:nvSpPr>
          <p:cNvPr id="4" name="Slide Number Placeholder 3"/>
          <p:cNvSpPr>
            <a:spLocks noGrp="1"/>
          </p:cNvSpPr>
          <p:nvPr>
            <p:ph type="sldNum" sz="quarter" idx="5"/>
          </p:nvPr>
        </p:nvSpPr>
        <p:spPr/>
        <p:txBody>
          <a:bodyPr/>
          <a:lstStyle/>
          <a:p>
            <a:fld id="{5978623D-2F57-44DE-948A-427FECF93ADF}" type="slidenum">
              <a:rPr lang="en-CA" smtClean="0"/>
              <a:t>38</a:t>
            </a:fld>
            <a:endParaRPr lang="en-CA"/>
          </a:p>
        </p:txBody>
      </p:sp>
    </p:spTree>
    <p:extLst>
      <p:ext uri="{BB962C8B-B14F-4D97-AF65-F5344CB8AC3E}">
        <p14:creationId xmlns:p14="http://schemas.microsoft.com/office/powerpoint/2010/main" val="42638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1000"/>
              </a:spcAft>
            </a:pPr>
            <a:r>
              <a:rPr lang="en-CA" sz="1800" dirty="0">
                <a:effectLst/>
                <a:latin typeface="Calibri Light" panose="020F0302020204030204" pitchFamily="34" charset="0"/>
                <a:ea typeface="Calibri" panose="020F0502020204030204" pitchFamily="34" charset="0"/>
                <a:cs typeface="Calibri Light" panose="020F0302020204030204" pitchFamily="34" charset="0"/>
              </a:rPr>
              <a:t>Mary - Brief Welcome and Adobe Technology orientation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Light" panose="020F0302020204030204" pitchFamily="34" charset="0"/>
                <a:ea typeface="Calibri" panose="020F0502020204030204" pitchFamily="34" charset="0"/>
                <a:cs typeface="Calibri Light" panose="020F0302020204030204" pitchFamily="34" charset="0"/>
              </a:rPr>
              <a:t>Mural intro</a:t>
            </a:r>
          </a:p>
          <a:p>
            <a:r>
              <a:rPr lang="en-CA" sz="1800" dirty="0">
                <a:effectLst/>
                <a:latin typeface="Calibri Light" panose="020F0302020204030204" pitchFamily="34" charset="0"/>
                <a:cs typeface="Calibri Light" panose="020F0302020204030204" pitchFamily="34" charset="0"/>
              </a:rPr>
              <a:t>Share Mural Link for GUESTS: </a:t>
            </a:r>
            <a:r>
              <a:rPr lang="en-CA" sz="1800" dirty="0">
                <a:effectLst/>
                <a:latin typeface="Calibri" panose="020F0502020204030204" pitchFamily="34" charset="0"/>
                <a:ea typeface="Times New Roman" panose="02020603050405020304" pitchFamily="18" charset="0"/>
                <a:cs typeface="Calibri" panose="020F0502020204030204" pitchFamily="34" charset="0"/>
              </a:rPr>
              <a:t>https://app.mural.co/t/ctlabs8714/m/ctlabs8714/1613158781799/1b6f26b0c5a1bcfe6150c27910d8484e1fef5967</a:t>
            </a:r>
          </a:p>
          <a:p>
            <a:endParaRPr lang="en-CA" sz="1800" dirty="0">
              <a:effectLst/>
              <a:latin typeface="Calibri" panose="020F0502020204030204" pitchFamily="34" charset="0"/>
              <a:cs typeface="Calibri" panose="020F0502020204030204" pitchFamily="34" charset="0"/>
            </a:endParaRPr>
          </a:p>
          <a:p>
            <a:endParaRPr lang="en-CA" sz="1800" dirty="0">
              <a:effectLst/>
              <a:latin typeface="Calibri" panose="020F0502020204030204" pitchFamily="34" charset="0"/>
              <a:cs typeface="Calibri" panose="020F0502020204030204" pitchFamily="34" charset="0"/>
            </a:endParaRPr>
          </a:p>
          <a:p>
            <a:endParaRPr lang="en-CA" sz="1800" dirty="0">
              <a:effectLst/>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62FD0BE1-B0A2-4268-A260-33C55E2FF641}" type="slidenum">
              <a:rPr lang="en-GB" smtClean="0"/>
              <a:t>2</a:t>
            </a:fld>
            <a:endParaRPr lang="en-GB"/>
          </a:p>
        </p:txBody>
      </p:sp>
    </p:spTree>
    <p:extLst>
      <p:ext uri="{BB962C8B-B14F-4D97-AF65-F5344CB8AC3E}">
        <p14:creationId xmlns:p14="http://schemas.microsoft.com/office/powerpoint/2010/main" val="89813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800" b="1"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Coordinating national and local (micro) level innovation</a:t>
            </a:r>
            <a:endParaRPr lang="en-CA" sz="1800" dirty="0">
              <a:ln>
                <a:noFill/>
              </a:ln>
              <a:solidFill>
                <a:srgbClr val="000000"/>
              </a:solidFill>
              <a:effectLst/>
              <a:uFill>
                <a:solidFill>
                  <a:srgbClr val="FFFFFF"/>
                </a:solidFill>
              </a:uFill>
              <a:latin typeface="Helvetica Neue"/>
              <a:ea typeface="Arial Unicode MS" panose="020B0604020202020204"/>
              <a:cs typeface="Arial Unicode MS" panose="020B0604020202020204"/>
            </a:endParaRPr>
          </a:p>
          <a:p>
            <a:pPr>
              <a:spcBef>
                <a:spcPts val="500"/>
              </a:spcBef>
              <a:spcAft>
                <a:spcPts val="500"/>
              </a:spcAft>
            </a:pP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A </a:t>
            </a:r>
            <a:r>
              <a:rPr lang="en-US" sz="1800" b="1"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national Solutions Lab</a:t>
            </a: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 hosted by the CDP and led by the project team will coordinate with a network of local “micro-labs” led by CDP members and supported by the national project team. </a:t>
            </a:r>
            <a:endParaRPr lang="en-CA" sz="1800" dirty="0">
              <a:ln>
                <a:noFill/>
              </a:ln>
              <a:solidFill>
                <a:srgbClr val="000000"/>
              </a:solidFill>
              <a:effectLst/>
              <a:uFill>
                <a:solidFill>
                  <a:srgbClr val="FFFFFF"/>
                </a:solidFill>
              </a:uFill>
              <a:latin typeface="Helvetica Neue"/>
              <a:ea typeface="Arial Unicode MS" panose="020B0604020202020204"/>
              <a:cs typeface="Arial Unicode MS" panose="020B0604020202020204"/>
            </a:endParaRPr>
          </a:p>
          <a:p>
            <a:pPr>
              <a:spcBef>
                <a:spcPts val="500"/>
              </a:spcBef>
              <a:spcAft>
                <a:spcPts val="500"/>
              </a:spcAft>
            </a:pP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The National Solutions Lab will take the form of a CDP working group, relying on scheduled </a:t>
            </a:r>
            <a:r>
              <a:rPr lang="en-US" sz="1800" dirty="0" err="1">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AdobeConnect</a:t>
            </a: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 meetings serving as training and learning workshops informed by a Solutions Lab innovation process.  </a:t>
            </a:r>
            <a:endParaRPr lang="en-CA" sz="1800" dirty="0">
              <a:ln>
                <a:noFill/>
              </a:ln>
              <a:solidFill>
                <a:srgbClr val="000000"/>
              </a:solidFill>
              <a:effectLst/>
              <a:uFill>
                <a:solidFill>
                  <a:srgbClr val="FFFFFF"/>
                </a:solidFill>
              </a:uFill>
              <a:latin typeface="Helvetica Neue"/>
              <a:ea typeface="Arial Unicode MS" panose="020B0604020202020204"/>
              <a:cs typeface="Arial Unicode MS" panose="020B0604020202020204"/>
            </a:endParaRPr>
          </a:p>
          <a:p>
            <a:pPr>
              <a:spcBef>
                <a:spcPts val="500"/>
              </a:spcBef>
              <a:spcAft>
                <a:spcPts val="500"/>
              </a:spcAft>
            </a:pPr>
            <a:r>
              <a:rPr lang="en-US" sz="1800" b="1"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Community Data Micro Labs</a:t>
            </a: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 will rely on member-led processes and will guide the preparation of project outputs to ensure their relevance to local trends and conditions. </a:t>
            </a:r>
            <a:endParaRPr lang="en-CA" sz="1800" dirty="0">
              <a:ln>
                <a:noFill/>
              </a:ln>
              <a:solidFill>
                <a:srgbClr val="000000"/>
              </a:solidFill>
              <a:effectLst/>
              <a:uFill>
                <a:solidFill>
                  <a:srgbClr val="FFFFFF"/>
                </a:solidFill>
              </a:uFill>
              <a:latin typeface="Helvetica Neue"/>
              <a:ea typeface="Arial Unicode MS" panose="020B0604020202020204"/>
              <a:cs typeface="Arial Unicode MS" panose="020B0604020202020204"/>
            </a:endParaRPr>
          </a:p>
          <a:p>
            <a:pPr>
              <a:spcBef>
                <a:spcPts val="500"/>
              </a:spcBef>
              <a:spcAft>
                <a:spcPts val="500"/>
              </a:spcAft>
            </a:pPr>
            <a:r>
              <a:rPr lang="en-US" sz="1800" dirty="0">
                <a:ln>
                  <a:noFill/>
                </a:ln>
                <a:solidFill>
                  <a:srgbClr val="000000"/>
                </a:solidFill>
                <a:effectLst/>
                <a:uFill>
                  <a:solidFill>
                    <a:srgbClr val="FFFFFF"/>
                  </a:solidFill>
                </a:uFill>
                <a:latin typeface="Calibri" panose="020F0502020204030204" pitchFamily="34" charset="0"/>
                <a:ea typeface="Arial Unicode MS" panose="020B0604020202020204"/>
                <a:cs typeface="Arial Unicode MS" panose="020B0604020202020204"/>
              </a:rPr>
              <a:t>Micro Labs will share certain core characteristics, including convening local stakeholders focused on the topic of housing and seeking to make better use of data to inform local decision making While each Micro Lab will be unique, they will be expected to align with the Solutions Lab problem statement, rely on the innovation methodologies provided by the Solutions Lab project team, and share reports and findings with the National Lab. </a:t>
            </a:r>
            <a:endParaRPr lang="en-CA" sz="1800" dirty="0">
              <a:ln>
                <a:noFill/>
              </a:ln>
              <a:solidFill>
                <a:srgbClr val="000000"/>
              </a:solidFill>
              <a:effectLst/>
              <a:uFill>
                <a:solidFill>
                  <a:srgbClr val="FFFFFF"/>
                </a:solidFill>
              </a:uFill>
              <a:latin typeface="Helvetica Neue"/>
              <a:ea typeface="Arial Unicode MS" panose="020B0604020202020204"/>
              <a:cs typeface="Arial Unicode MS" panose="020B0604020202020204"/>
            </a:endParaRPr>
          </a:p>
          <a:p>
            <a:endParaRPr lang="en-CA" dirty="0"/>
          </a:p>
        </p:txBody>
      </p:sp>
      <p:sp>
        <p:nvSpPr>
          <p:cNvPr id="4" name="Slide Number Placeholder 3"/>
          <p:cNvSpPr>
            <a:spLocks noGrp="1"/>
          </p:cNvSpPr>
          <p:nvPr>
            <p:ph type="sldNum" sz="quarter" idx="5"/>
          </p:nvPr>
        </p:nvSpPr>
        <p:spPr/>
        <p:txBody>
          <a:bodyPr/>
          <a:lstStyle/>
          <a:p>
            <a:fld id="{761E2389-3D31-4A54-A1A5-7B55BA3AF2D0}" type="slidenum">
              <a:rPr lang="en-CA" smtClean="0"/>
              <a:t>4</a:t>
            </a:fld>
            <a:endParaRPr lang="en-CA"/>
          </a:p>
        </p:txBody>
      </p:sp>
    </p:spTree>
    <p:extLst>
      <p:ext uri="{BB962C8B-B14F-4D97-AF65-F5344CB8AC3E}">
        <p14:creationId xmlns:p14="http://schemas.microsoft.com/office/powerpoint/2010/main" val="367464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76238" y="704850"/>
            <a:ext cx="6257925"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701041" y="4461787"/>
            <a:ext cx="5608319" cy="4226956"/>
          </a:xfrm>
          <a:prstGeom prst="rect">
            <a:avLst/>
          </a:prstGeom>
          <a:noFill/>
          <a:ln>
            <a:noFill/>
          </a:ln>
        </p:spPr>
        <p:txBody>
          <a:bodyPr lIns="93150" tIns="46550" rIns="93150" bIns="4655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CA" sz="1200" dirty="0"/>
              <a:t>Clarify the expected outputs for each group from the lab. </a:t>
            </a:r>
            <a:endParaRPr sz="1200" dirty="0"/>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970938" y="8921946"/>
            <a:ext cx="3037839" cy="469660"/>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109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FD0BE1-B0A2-4268-A260-33C55E2FF641}" type="slidenum">
              <a:rPr lang="en-GB" smtClean="0"/>
              <a:t>8</a:t>
            </a:fld>
            <a:endParaRPr lang="en-GB"/>
          </a:p>
        </p:txBody>
      </p:sp>
    </p:spTree>
    <p:extLst>
      <p:ext uri="{BB962C8B-B14F-4D97-AF65-F5344CB8AC3E}">
        <p14:creationId xmlns:p14="http://schemas.microsoft.com/office/powerpoint/2010/main" val="51500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978623D-2F57-44DE-948A-427FECF93ADF}" type="slidenum">
              <a:rPr lang="en-CA" smtClean="0"/>
              <a:t>11</a:t>
            </a:fld>
            <a:endParaRPr lang="en-CA"/>
          </a:p>
        </p:txBody>
      </p:sp>
    </p:spTree>
    <p:extLst>
      <p:ext uri="{BB962C8B-B14F-4D97-AF65-F5344CB8AC3E}">
        <p14:creationId xmlns:p14="http://schemas.microsoft.com/office/powerpoint/2010/main" val="419055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978623D-2F57-44DE-948A-427FECF93ADF}" type="slidenum">
              <a:rPr lang="en-CA" smtClean="0"/>
              <a:t>12</a:t>
            </a:fld>
            <a:endParaRPr lang="en-CA"/>
          </a:p>
        </p:txBody>
      </p:sp>
    </p:spTree>
    <p:extLst>
      <p:ext uri="{BB962C8B-B14F-4D97-AF65-F5344CB8AC3E}">
        <p14:creationId xmlns:p14="http://schemas.microsoft.com/office/powerpoint/2010/main" val="233591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D168EA-8775-46A2-AB5F-34DF58B5EC75}" type="slidenum">
              <a:rPr lang="en-CA" smtClean="0"/>
              <a:t>24</a:t>
            </a:fld>
            <a:endParaRPr lang="en-CA"/>
          </a:p>
        </p:txBody>
      </p:sp>
    </p:spTree>
    <p:extLst>
      <p:ext uri="{BB962C8B-B14F-4D97-AF65-F5344CB8AC3E}">
        <p14:creationId xmlns:p14="http://schemas.microsoft.com/office/powerpoint/2010/main" val="2667268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978623D-2F57-44DE-948A-427FECF93ADF}" type="slidenum">
              <a:rPr lang="en-CA" smtClean="0"/>
              <a:t>29</a:t>
            </a:fld>
            <a:endParaRPr lang="en-CA"/>
          </a:p>
        </p:txBody>
      </p:sp>
    </p:spTree>
    <p:extLst>
      <p:ext uri="{BB962C8B-B14F-4D97-AF65-F5344CB8AC3E}">
        <p14:creationId xmlns:p14="http://schemas.microsoft.com/office/powerpoint/2010/main" val="405898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app.mural.co/t/ctlabs8714/m/ctlabs8714/1613158781799/1b6f26b0c5a1bcfe6150c27910d8484e1fef5967"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hyperlink" Target="mailto:information@communitydata.ca" TargetMode="External"/><Relationship Id="rId2" Type="http://schemas.openxmlformats.org/officeDocument/2006/relationships/hyperlink" Target="http://www.communitydata.ca/"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large, sitting, white, numbers">
            <a:extLst>
              <a:ext uri="{FF2B5EF4-FFF2-40B4-BE49-F238E27FC236}">
                <a16:creationId xmlns:a16="http://schemas.microsoft.com/office/drawing/2014/main" id="{7CA7D33B-D8D9-4A51-ADAD-133DD55135C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3329" y="0"/>
            <a:ext cx="12191356" cy="685800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0" y="2388262"/>
            <a:ext cx="4775075" cy="1630907"/>
          </a:xfrm>
        </p:spPr>
        <p:txBody>
          <a:bodyPr>
            <a:normAutofit fontScale="90000"/>
          </a:bodyPr>
          <a:lstStyle/>
          <a:p>
            <a:pPr algn="l"/>
            <a:r>
              <a:rPr lang="en-US" sz="3600" dirty="0">
                <a:solidFill>
                  <a:schemeClr val="tx1"/>
                </a:solidFill>
              </a:rPr>
              <a:t>Solutions Lab on Community Decision-Making Tools for Housing Issues</a:t>
            </a:r>
            <a:br>
              <a:rPr lang="en-US" sz="4400" dirty="0">
                <a:solidFill>
                  <a:schemeClr val="tx1"/>
                </a:solidFill>
              </a:rPr>
            </a:br>
            <a:endParaRPr lang="en-US" sz="4400" dirty="0">
              <a:solidFill>
                <a:schemeClr val="tx1"/>
              </a:solidFill>
            </a:endParaRPr>
          </a:p>
        </p:txBody>
      </p:sp>
      <p:sp>
        <p:nvSpPr>
          <p:cNvPr id="8" name="Rectangle 7">
            <a:extLst>
              <a:ext uri="{FF2B5EF4-FFF2-40B4-BE49-F238E27FC236}">
                <a16:creationId xmlns:a16="http://schemas.microsoft.com/office/drawing/2014/main" id="{DEFF5502-9DDA-4162-868B-CC940B3CF79C}"/>
              </a:ext>
            </a:extLst>
          </p:cNvPr>
          <p:cNvSpPr/>
          <p:nvPr/>
        </p:nvSpPr>
        <p:spPr>
          <a:xfrm>
            <a:off x="-75064" y="5252430"/>
            <a:ext cx="3017520" cy="1537330"/>
          </a:xfrm>
          <a:prstGeom prst="rect">
            <a:avLst/>
          </a:prstGeom>
          <a:no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558D014-CA17-4FE3-8C28-40D54F1C9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9" y="5252430"/>
            <a:ext cx="2732518" cy="587491"/>
          </a:xfrm>
          <a:prstGeom prst="rect">
            <a:avLst/>
          </a:prstGeom>
        </p:spPr>
      </p:pic>
      <p:pic>
        <p:nvPicPr>
          <p:cNvPr id="10" name="Picture 2">
            <a:extLst>
              <a:ext uri="{FF2B5EF4-FFF2-40B4-BE49-F238E27FC236}">
                <a16:creationId xmlns:a16="http://schemas.microsoft.com/office/drawing/2014/main" id="{44EF435B-F855-4C48-A78F-DD31C1F54A0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6360" y="5781328"/>
            <a:ext cx="2505067" cy="85798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C8D17187-083B-4F8D-82B0-8E3CF42D6EEF}"/>
              </a:ext>
            </a:extLst>
          </p:cNvPr>
          <p:cNvSpPr txBox="1">
            <a:spLocks/>
          </p:cNvSpPr>
          <p:nvPr/>
        </p:nvSpPr>
        <p:spPr>
          <a:xfrm>
            <a:off x="7389962" y="1673524"/>
            <a:ext cx="3601126" cy="2420504"/>
          </a:xfrm>
          <a:prstGeom prst="rect">
            <a:avLst/>
          </a:prstGeom>
        </p:spPr>
        <p:txBody>
          <a:bodyPr vert="horz" lIns="91440" tIns="45720" rIns="91440" bIns="45720" rtlCol="0" anchor="ctr">
            <a:normAutofit fontScale="97500"/>
          </a:bodyPr>
          <a:lstStyle>
            <a:lvl1pPr algn="ctr" defTabSz="914400" rtl="0" eaLnBrk="1" latinLnBrk="0" hangingPunct="1">
              <a:lnSpc>
                <a:spcPct val="83000"/>
              </a:lnSpc>
              <a:spcBef>
                <a:spcPct val="0"/>
              </a:spcBef>
              <a:buNone/>
              <a:defRPr lang="en-US" sz="6800" b="0" i="0" kern="1200" cap="all" spc="-100" baseline="0" dirty="0">
                <a:solidFill>
                  <a:schemeClr val="tx1">
                    <a:lumMod val="85000"/>
                    <a:lumOff val="15000"/>
                  </a:schemeClr>
                </a:solidFill>
                <a:effectLst/>
                <a:latin typeface="+mj-lt"/>
                <a:ea typeface="+mn-ea"/>
                <a:cs typeface="+mn-cs"/>
              </a:defRPr>
            </a:lvl1pPr>
          </a:lstStyle>
          <a:p>
            <a:pPr algn="l"/>
            <a:endParaRPr lang="en-US" sz="4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Subtitle 2">
            <a:extLst>
              <a:ext uri="{FF2B5EF4-FFF2-40B4-BE49-F238E27FC236}">
                <a16:creationId xmlns:a16="http://schemas.microsoft.com/office/drawing/2014/main" id="{0E2C2F13-ABEE-47A2-85F9-4B70C19AA5DF}"/>
              </a:ext>
            </a:extLst>
          </p:cNvPr>
          <p:cNvSpPr txBox="1">
            <a:spLocks/>
          </p:cNvSpPr>
          <p:nvPr/>
        </p:nvSpPr>
        <p:spPr>
          <a:xfrm>
            <a:off x="6096000" y="4019169"/>
            <a:ext cx="4712868" cy="770556"/>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l"/>
            <a:r>
              <a:rPr lang="en-CA" dirty="0">
                <a:solidFill>
                  <a:srgbClr val="5792BA"/>
                </a:solidFill>
              </a:rPr>
              <a:t>National Insight Generation Workshop March 2, 2021</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bar chart&#10;&#10;Description automatically generated">
            <a:extLst>
              <a:ext uri="{FF2B5EF4-FFF2-40B4-BE49-F238E27FC236}">
                <a16:creationId xmlns:a16="http://schemas.microsoft.com/office/drawing/2014/main" id="{9034635F-189F-4ADC-8FE7-C9AC05C6ED65}"/>
              </a:ext>
            </a:extLst>
          </p:cNvPr>
          <p:cNvPicPr>
            <a:picLocks noGrp="1" noChangeAspect="1"/>
          </p:cNvPicPr>
          <p:nvPr>
            <p:ph idx="1"/>
          </p:nvPr>
        </p:nvPicPr>
        <p:blipFill>
          <a:blip r:embed="rId2"/>
          <a:stretch>
            <a:fillRect/>
          </a:stretch>
        </p:blipFill>
        <p:spPr>
          <a:xfrm>
            <a:off x="3456878" y="635619"/>
            <a:ext cx="8180256" cy="5583025"/>
          </a:xfrm>
          <a:noFill/>
        </p:spPr>
      </p:pic>
    </p:spTree>
    <p:extLst>
      <p:ext uri="{BB962C8B-B14F-4D97-AF65-F5344CB8AC3E}">
        <p14:creationId xmlns:p14="http://schemas.microsoft.com/office/powerpoint/2010/main" val="25563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pie chart&#10;&#10;Description automatically generated">
            <a:extLst>
              <a:ext uri="{FF2B5EF4-FFF2-40B4-BE49-F238E27FC236}">
                <a16:creationId xmlns:a16="http://schemas.microsoft.com/office/drawing/2014/main" id="{9BDD0583-0AF8-4703-90A3-4F81CE69C636}"/>
              </a:ext>
            </a:extLst>
          </p:cNvPr>
          <p:cNvPicPr>
            <a:picLocks noGrp="1" noChangeAspect="1"/>
          </p:cNvPicPr>
          <p:nvPr>
            <p:ph idx="1"/>
          </p:nvPr>
        </p:nvPicPr>
        <p:blipFill>
          <a:blip r:embed="rId3"/>
          <a:stretch>
            <a:fillRect/>
          </a:stretch>
        </p:blipFill>
        <p:spPr>
          <a:xfrm>
            <a:off x="3468029" y="519195"/>
            <a:ext cx="8196147" cy="5588283"/>
          </a:xfrm>
        </p:spPr>
      </p:pic>
    </p:spTree>
    <p:extLst>
      <p:ext uri="{BB962C8B-B14F-4D97-AF65-F5344CB8AC3E}">
        <p14:creationId xmlns:p14="http://schemas.microsoft.com/office/powerpoint/2010/main" val="417083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application, pie chart&#10;&#10;Description automatically generated">
            <a:extLst>
              <a:ext uri="{FF2B5EF4-FFF2-40B4-BE49-F238E27FC236}">
                <a16:creationId xmlns:a16="http://schemas.microsoft.com/office/drawing/2014/main" id="{CEB9BFE2-EB10-44A4-AB16-4DE0208605A1}"/>
              </a:ext>
            </a:extLst>
          </p:cNvPr>
          <p:cNvPicPr>
            <a:picLocks noChangeAspect="1"/>
          </p:cNvPicPr>
          <p:nvPr/>
        </p:nvPicPr>
        <p:blipFill>
          <a:blip r:embed="rId3"/>
          <a:stretch>
            <a:fillRect/>
          </a:stretch>
        </p:blipFill>
        <p:spPr>
          <a:xfrm>
            <a:off x="3211552" y="541717"/>
            <a:ext cx="8469364" cy="5774566"/>
          </a:xfrm>
          <a:prstGeom prst="rect">
            <a:avLst/>
          </a:prstGeom>
        </p:spPr>
      </p:pic>
    </p:spTree>
    <p:extLst>
      <p:ext uri="{BB962C8B-B14F-4D97-AF65-F5344CB8AC3E}">
        <p14:creationId xmlns:p14="http://schemas.microsoft.com/office/powerpoint/2010/main" val="117630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pie chart&#10;&#10;Description automatically generated">
            <a:extLst>
              <a:ext uri="{FF2B5EF4-FFF2-40B4-BE49-F238E27FC236}">
                <a16:creationId xmlns:a16="http://schemas.microsoft.com/office/drawing/2014/main" id="{5AB4F7D3-F485-4730-893C-1406EACE281C}"/>
              </a:ext>
            </a:extLst>
          </p:cNvPr>
          <p:cNvPicPr>
            <a:picLocks noChangeAspect="1"/>
          </p:cNvPicPr>
          <p:nvPr/>
        </p:nvPicPr>
        <p:blipFill>
          <a:blip r:embed="rId2"/>
          <a:stretch>
            <a:fillRect/>
          </a:stretch>
        </p:blipFill>
        <p:spPr>
          <a:xfrm>
            <a:off x="3222702" y="548691"/>
            <a:ext cx="8448907" cy="5760618"/>
          </a:xfrm>
          <a:prstGeom prst="rect">
            <a:avLst/>
          </a:prstGeom>
        </p:spPr>
      </p:pic>
    </p:spTree>
    <p:extLst>
      <p:ext uri="{BB962C8B-B14F-4D97-AF65-F5344CB8AC3E}">
        <p14:creationId xmlns:p14="http://schemas.microsoft.com/office/powerpoint/2010/main" val="21412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A7F9-04A4-4697-8A23-8DC76052FED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B20470E-E9D6-42AA-808B-6556D37FEC08}"/>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400464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927261" y="2349519"/>
            <a:ext cx="4775075" cy="1512361"/>
          </a:xfrm>
        </p:spPr>
        <p:txBody>
          <a:bodyPr>
            <a:noAutofit/>
          </a:bodyPr>
          <a:lstStyle/>
          <a:p>
            <a:r>
              <a:rPr lang="en-US" sz="2400" dirty="0">
                <a:solidFill>
                  <a:schemeClr val="tx1"/>
                </a:solidFill>
              </a:rPr>
              <a:t>CDP Insight generation workshop: </a:t>
            </a:r>
            <a:br>
              <a:rPr lang="en-US" sz="2800" dirty="0">
                <a:solidFill>
                  <a:srgbClr val="00B050"/>
                </a:solidFill>
              </a:rPr>
            </a:br>
            <a:r>
              <a:rPr lang="en-US" sz="2800" dirty="0">
                <a:solidFill>
                  <a:srgbClr val="00B050"/>
                </a:solidFill>
              </a:rPr>
              <a:t>Introduction to CDP Research Underway</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2" y="4152937"/>
            <a:ext cx="4775075" cy="559656"/>
          </a:xfrm>
        </p:spPr>
        <p:txBody>
          <a:bodyPr>
            <a:normAutofit fontScale="77500" lnSpcReduction="20000"/>
          </a:bodyPr>
          <a:lstStyle/>
          <a:p>
            <a:pPr>
              <a:spcAft>
                <a:spcPts val="600"/>
              </a:spcAft>
            </a:pPr>
            <a:r>
              <a:rPr lang="en-US" dirty="0">
                <a:solidFill>
                  <a:schemeClr val="tx1"/>
                </a:solidFill>
              </a:rPr>
              <a:t>C. David Crenna, CDP </a:t>
            </a:r>
            <a:r>
              <a:rPr lang="en-US">
                <a:solidFill>
                  <a:schemeClr val="tx1"/>
                </a:solidFill>
              </a:rPr>
              <a:t>Project Team</a:t>
            </a:r>
            <a:endParaRPr lang="en-US" dirty="0">
              <a:solidFill>
                <a:schemeClr val="tx1"/>
              </a:solidFill>
            </a:endParaRPr>
          </a:p>
          <a:p>
            <a:pPr>
              <a:spcAft>
                <a:spcPts val="600"/>
              </a:spcAft>
            </a:pPr>
            <a:r>
              <a:rPr lang="en-US" dirty="0">
                <a:solidFill>
                  <a:schemeClr val="tx1"/>
                </a:solidFill>
              </a:rPr>
              <a:t>March 2, 2021</a:t>
            </a:r>
          </a:p>
        </p:txBody>
      </p:sp>
    </p:spTree>
    <p:extLst>
      <p:ext uri="{BB962C8B-B14F-4D97-AF65-F5344CB8AC3E}">
        <p14:creationId xmlns:p14="http://schemas.microsoft.com/office/powerpoint/2010/main" val="2857974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3A09BC-632D-4C90-AC8C-91ECB7C06C2C}"/>
              </a:ext>
            </a:extLst>
          </p:cNvPr>
          <p:cNvSpPr>
            <a:spLocks noGrp="1"/>
          </p:cNvSpPr>
          <p:nvPr>
            <p:ph type="ftr" sz="quarter" idx="11"/>
          </p:nvPr>
        </p:nvSpPr>
        <p:spPr/>
        <p:txBody>
          <a:bodyPr/>
          <a:lstStyle/>
          <a:p>
            <a:r>
              <a:rPr lang="en-US"/>
              <a:t>CDP Insight Generation Workshop</a:t>
            </a:r>
            <a:endParaRPr lang="en-US" dirty="0"/>
          </a:p>
        </p:txBody>
      </p:sp>
      <p:sp>
        <p:nvSpPr>
          <p:cNvPr id="3" name="Slide Number Placeholder 2">
            <a:extLst>
              <a:ext uri="{FF2B5EF4-FFF2-40B4-BE49-F238E27FC236}">
                <a16:creationId xmlns:a16="http://schemas.microsoft.com/office/drawing/2014/main" id="{3D00D9C2-73FE-45AB-9E73-338F87FD9435}"/>
              </a:ext>
            </a:extLst>
          </p:cNvPr>
          <p:cNvSpPr>
            <a:spLocks noGrp="1"/>
          </p:cNvSpPr>
          <p:nvPr>
            <p:ph type="sldNum" sz="quarter" idx="12"/>
          </p:nvPr>
        </p:nvSpPr>
        <p:spPr/>
        <p:txBody>
          <a:bodyPr/>
          <a:lstStyle/>
          <a:p>
            <a:fld id="{34B7E4EF-A1BD-40F4-AB7B-04F084DD991D}" type="slidenum">
              <a:rPr lang="en-US" smtClean="0"/>
              <a:t>16</a:t>
            </a:fld>
            <a:endParaRPr lang="en-US" dirty="0"/>
          </a:p>
        </p:txBody>
      </p:sp>
      <p:pic>
        <p:nvPicPr>
          <p:cNvPr id="6" name="Picture 5">
            <a:extLst>
              <a:ext uri="{FF2B5EF4-FFF2-40B4-BE49-F238E27FC236}">
                <a16:creationId xmlns:a16="http://schemas.microsoft.com/office/drawing/2014/main" id="{80C2FC3F-915B-4F60-BCD0-497159FCE5E1}"/>
              </a:ext>
            </a:extLst>
          </p:cNvPr>
          <p:cNvPicPr>
            <a:picLocks noChangeAspect="1"/>
          </p:cNvPicPr>
          <p:nvPr/>
        </p:nvPicPr>
        <p:blipFill>
          <a:blip r:embed="rId2"/>
          <a:stretch>
            <a:fillRect/>
          </a:stretch>
        </p:blipFill>
        <p:spPr>
          <a:xfrm>
            <a:off x="2333169" y="774493"/>
            <a:ext cx="7525662" cy="5309013"/>
          </a:xfrm>
          <a:prstGeom prst="rect">
            <a:avLst/>
          </a:prstGeom>
        </p:spPr>
      </p:pic>
    </p:spTree>
    <p:extLst>
      <p:ext uri="{BB962C8B-B14F-4D97-AF65-F5344CB8AC3E}">
        <p14:creationId xmlns:p14="http://schemas.microsoft.com/office/powerpoint/2010/main" val="180299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4AEC81-CE22-43A7-98FE-5A484E37A3EA}"/>
              </a:ext>
            </a:extLst>
          </p:cNvPr>
          <p:cNvSpPr>
            <a:spLocks noGrp="1"/>
          </p:cNvSpPr>
          <p:nvPr>
            <p:ph type="ftr" sz="quarter" idx="11"/>
          </p:nvPr>
        </p:nvSpPr>
        <p:spPr/>
        <p:txBody>
          <a:bodyPr/>
          <a:lstStyle/>
          <a:p>
            <a:r>
              <a:rPr lang="en-US"/>
              <a:t>CDP Insight Generation Workshop</a:t>
            </a:r>
            <a:endParaRPr lang="en-US" dirty="0"/>
          </a:p>
        </p:txBody>
      </p:sp>
      <p:sp>
        <p:nvSpPr>
          <p:cNvPr id="3" name="Slide Number Placeholder 2">
            <a:extLst>
              <a:ext uri="{FF2B5EF4-FFF2-40B4-BE49-F238E27FC236}">
                <a16:creationId xmlns:a16="http://schemas.microsoft.com/office/drawing/2014/main" id="{675D74A8-E924-4158-98B5-0CEEBE9E2FA0}"/>
              </a:ext>
            </a:extLst>
          </p:cNvPr>
          <p:cNvSpPr>
            <a:spLocks noGrp="1"/>
          </p:cNvSpPr>
          <p:nvPr>
            <p:ph type="sldNum" sz="quarter" idx="12"/>
          </p:nvPr>
        </p:nvSpPr>
        <p:spPr/>
        <p:txBody>
          <a:bodyPr/>
          <a:lstStyle/>
          <a:p>
            <a:fld id="{34B7E4EF-A1BD-40F4-AB7B-04F084DD991D}" type="slidenum">
              <a:rPr lang="en-US" smtClean="0"/>
              <a:t>17</a:t>
            </a:fld>
            <a:endParaRPr lang="en-US" dirty="0"/>
          </a:p>
        </p:txBody>
      </p:sp>
      <p:pic>
        <p:nvPicPr>
          <p:cNvPr id="4" name="Picture 3">
            <a:extLst>
              <a:ext uri="{FF2B5EF4-FFF2-40B4-BE49-F238E27FC236}">
                <a16:creationId xmlns:a16="http://schemas.microsoft.com/office/drawing/2014/main" id="{1FAD7603-82BD-4917-A533-8CA011FCD308}"/>
              </a:ext>
            </a:extLst>
          </p:cNvPr>
          <p:cNvPicPr>
            <a:picLocks noChangeAspect="1"/>
          </p:cNvPicPr>
          <p:nvPr/>
        </p:nvPicPr>
        <p:blipFill>
          <a:blip r:embed="rId2"/>
          <a:stretch>
            <a:fillRect/>
          </a:stretch>
        </p:blipFill>
        <p:spPr>
          <a:xfrm>
            <a:off x="2772382" y="583932"/>
            <a:ext cx="7097797" cy="5451108"/>
          </a:xfrm>
          <a:prstGeom prst="rect">
            <a:avLst/>
          </a:prstGeom>
        </p:spPr>
      </p:pic>
    </p:spTree>
    <p:extLst>
      <p:ext uri="{BB962C8B-B14F-4D97-AF65-F5344CB8AC3E}">
        <p14:creationId xmlns:p14="http://schemas.microsoft.com/office/powerpoint/2010/main" val="398578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8484B-02A7-4C7E-A8AC-499E43BD5BA8}"/>
              </a:ext>
            </a:extLst>
          </p:cNvPr>
          <p:cNvSpPr>
            <a:spLocks noGrp="1"/>
          </p:cNvSpPr>
          <p:nvPr>
            <p:ph type="title"/>
          </p:nvPr>
        </p:nvSpPr>
        <p:spPr/>
        <p:txBody>
          <a:bodyPr/>
          <a:lstStyle/>
          <a:p>
            <a:r>
              <a:rPr lang="en-CA" b="1" dirty="0">
                <a:solidFill>
                  <a:srgbClr val="00B050"/>
                </a:solidFill>
                <a:effectLst>
                  <a:outerShdw blurRad="38100" dist="38100" dir="2700000" algn="tl">
                    <a:srgbClr val="000000">
                      <a:alpha val="43137"/>
                    </a:srgbClr>
                  </a:outerShdw>
                </a:effectLst>
              </a:rPr>
              <a:t>Questions Guiding Overall CDP Research Process:</a:t>
            </a:r>
          </a:p>
        </p:txBody>
      </p:sp>
      <p:sp>
        <p:nvSpPr>
          <p:cNvPr id="4" name="Content Placeholder 3">
            <a:extLst>
              <a:ext uri="{FF2B5EF4-FFF2-40B4-BE49-F238E27FC236}">
                <a16:creationId xmlns:a16="http://schemas.microsoft.com/office/drawing/2014/main" id="{E6459B71-C035-4B0E-AF2F-E47136EAC08A}"/>
              </a:ext>
            </a:extLst>
          </p:cNvPr>
          <p:cNvSpPr>
            <a:spLocks noGrp="1"/>
          </p:cNvSpPr>
          <p:nvPr>
            <p:ph idx="1"/>
          </p:nvPr>
        </p:nvSpPr>
        <p:spPr/>
        <p:txBody>
          <a:bodyPr>
            <a:normAutofit fontScale="92500" lnSpcReduction="20000"/>
          </a:bodyPr>
          <a:lstStyle/>
          <a:p>
            <a:r>
              <a:rPr lang="en-CA" sz="3200" dirty="0"/>
              <a:t>What and how can the CDP add to its offerings and services in the housing and related fields?</a:t>
            </a:r>
          </a:p>
          <a:p>
            <a:r>
              <a:rPr lang="en-CA" sz="3200" dirty="0"/>
              <a:t>How can the CDP most effectively support the ambitious aims of the National Housing Strategy?</a:t>
            </a:r>
          </a:p>
          <a:p>
            <a:r>
              <a:rPr lang="en-CA" sz="3200" dirty="0"/>
              <a:t>How can we better measure numbers and needs of “vulnerable groups” at a neighbourhood scale?</a:t>
            </a:r>
          </a:p>
          <a:p>
            <a:r>
              <a:rPr lang="en-CA" sz="3200" dirty="0"/>
              <a:t>How can CDP best support a shift in perspective to move from outputs to impacts and outcomes?</a:t>
            </a:r>
          </a:p>
        </p:txBody>
      </p:sp>
      <p:sp>
        <p:nvSpPr>
          <p:cNvPr id="3" name="Footer Placeholder 2">
            <a:extLst>
              <a:ext uri="{FF2B5EF4-FFF2-40B4-BE49-F238E27FC236}">
                <a16:creationId xmlns:a16="http://schemas.microsoft.com/office/drawing/2014/main" id="{35D47C07-2371-4326-A89B-06F45D27A62B}"/>
              </a:ext>
            </a:extLst>
          </p:cNvPr>
          <p:cNvSpPr>
            <a:spLocks noGrp="1"/>
          </p:cNvSpPr>
          <p:nvPr>
            <p:ph type="ftr" sz="quarter" idx="11"/>
          </p:nvPr>
        </p:nvSpPr>
        <p:spPr/>
        <p:txBody>
          <a:bodyPr/>
          <a:lstStyle/>
          <a:p>
            <a:r>
              <a:rPr lang="en-US"/>
              <a:t>CDP Insight Generation Workshop</a:t>
            </a:r>
            <a:endParaRPr lang="en-US" dirty="0"/>
          </a:p>
        </p:txBody>
      </p:sp>
      <p:sp>
        <p:nvSpPr>
          <p:cNvPr id="5" name="Slide Number Placeholder 4">
            <a:extLst>
              <a:ext uri="{FF2B5EF4-FFF2-40B4-BE49-F238E27FC236}">
                <a16:creationId xmlns:a16="http://schemas.microsoft.com/office/drawing/2014/main" id="{B696F3B9-3E5C-4F3F-8407-058571A2A9C4}"/>
              </a:ext>
            </a:extLst>
          </p:cNvPr>
          <p:cNvSpPr>
            <a:spLocks noGrp="1"/>
          </p:cNvSpPr>
          <p:nvPr>
            <p:ph type="sldNum" sz="quarter" idx="12"/>
          </p:nvPr>
        </p:nvSpPr>
        <p:spPr/>
        <p:txBody>
          <a:bodyPr/>
          <a:lstStyle/>
          <a:p>
            <a:fld id="{34B7E4EF-A1BD-40F4-AB7B-04F084DD991D}" type="slidenum">
              <a:rPr lang="en-US" smtClean="0"/>
              <a:t>18</a:t>
            </a:fld>
            <a:endParaRPr lang="en-US" dirty="0"/>
          </a:p>
        </p:txBody>
      </p:sp>
    </p:spTree>
    <p:extLst>
      <p:ext uri="{BB962C8B-B14F-4D97-AF65-F5344CB8AC3E}">
        <p14:creationId xmlns:p14="http://schemas.microsoft.com/office/powerpoint/2010/main" val="147651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26C3E-CD0C-47A4-8F4E-EABBCEFA2A60}"/>
              </a:ext>
            </a:extLst>
          </p:cNvPr>
          <p:cNvSpPr>
            <a:spLocks noGrp="1"/>
          </p:cNvSpPr>
          <p:nvPr>
            <p:ph type="title"/>
          </p:nvPr>
        </p:nvSpPr>
        <p:spPr/>
        <p:txBody>
          <a:bodyPr>
            <a:normAutofit/>
          </a:bodyPr>
          <a:lstStyle/>
          <a:p>
            <a:r>
              <a:rPr lang="en-CA" sz="6000" dirty="0">
                <a:solidFill>
                  <a:srgbClr val="00B050"/>
                </a:solidFill>
                <a:effectLst>
                  <a:outerShdw blurRad="38100" dist="38100" dir="2700000" algn="tl">
                    <a:srgbClr val="000000">
                      <a:alpha val="43137"/>
                    </a:srgbClr>
                  </a:outerShdw>
                </a:effectLst>
              </a:rPr>
              <a:t>From outputs to impacts to outcomes</a:t>
            </a:r>
          </a:p>
        </p:txBody>
      </p:sp>
      <p:sp>
        <p:nvSpPr>
          <p:cNvPr id="2" name="Footer Placeholder 1">
            <a:extLst>
              <a:ext uri="{FF2B5EF4-FFF2-40B4-BE49-F238E27FC236}">
                <a16:creationId xmlns:a16="http://schemas.microsoft.com/office/drawing/2014/main" id="{E5148799-5F5A-4249-9F6B-16CDD7D917FC}"/>
              </a:ext>
            </a:extLst>
          </p:cNvPr>
          <p:cNvSpPr>
            <a:spLocks noGrp="1"/>
          </p:cNvSpPr>
          <p:nvPr>
            <p:ph type="ftr" sz="quarter" idx="11"/>
          </p:nvPr>
        </p:nvSpPr>
        <p:spPr/>
        <p:txBody>
          <a:bodyPr/>
          <a:lstStyle/>
          <a:p>
            <a:r>
              <a:rPr lang="en-US"/>
              <a:t>CDP Insight Generation Workshop</a:t>
            </a:r>
            <a:endParaRPr lang="en-US" dirty="0"/>
          </a:p>
        </p:txBody>
      </p:sp>
      <p:sp>
        <p:nvSpPr>
          <p:cNvPr id="3" name="Slide Number Placeholder 2">
            <a:extLst>
              <a:ext uri="{FF2B5EF4-FFF2-40B4-BE49-F238E27FC236}">
                <a16:creationId xmlns:a16="http://schemas.microsoft.com/office/drawing/2014/main" id="{1A88A5C6-D4F7-4C2D-8139-070A0D82725D}"/>
              </a:ext>
            </a:extLst>
          </p:cNvPr>
          <p:cNvSpPr>
            <a:spLocks noGrp="1"/>
          </p:cNvSpPr>
          <p:nvPr>
            <p:ph type="sldNum" sz="quarter" idx="12"/>
          </p:nvPr>
        </p:nvSpPr>
        <p:spPr/>
        <p:txBody>
          <a:bodyPr/>
          <a:lstStyle/>
          <a:p>
            <a:fld id="{34B7E4EF-A1BD-40F4-AB7B-04F084DD991D}" type="slidenum">
              <a:rPr lang="en-US" smtClean="0"/>
              <a:t>19</a:t>
            </a:fld>
            <a:endParaRPr lang="en-US" dirty="0"/>
          </a:p>
        </p:txBody>
      </p:sp>
    </p:spTree>
    <p:extLst>
      <p:ext uri="{BB962C8B-B14F-4D97-AF65-F5344CB8AC3E}">
        <p14:creationId xmlns:p14="http://schemas.microsoft.com/office/powerpoint/2010/main" val="2920905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A34B-0F57-4F28-89EA-1B6CAEEE5CEF}"/>
              </a:ext>
            </a:extLst>
          </p:cNvPr>
          <p:cNvSpPr>
            <a:spLocks noGrp="1"/>
          </p:cNvSpPr>
          <p:nvPr>
            <p:ph type="title"/>
          </p:nvPr>
        </p:nvSpPr>
        <p:spPr/>
        <p:txBody>
          <a:bodyPr>
            <a:normAutofit/>
          </a:bodyPr>
          <a:lstStyle/>
          <a:p>
            <a:pPr>
              <a:lnSpc>
                <a:spcPct val="107000"/>
              </a:lnSpc>
              <a:spcBef>
                <a:spcPts val="0"/>
              </a:spcBef>
            </a:pPr>
            <a:r>
              <a:rPr lang="en-US" dirty="0">
                <a:solidFill>
                  <a:schemeClr val="accent2">
                    <a:lumMod val="75000"/>
                  </a:schemeClr>
                </a:solidFill>
              </a:rPr>
              <a:t>Welcome &amp; Introductions</a:t>
            </a:r>
            <a:endParaRPr lang="en-GB" dirty="0">
              <a:solidFill>
                <a:schemeClr val="accent2">
                  <a:lumMod val="75000"/>
                </a:schemeClr>
              </a:solidFill>
            </a:endParaRPr>
          </a:p>
        </p:txBody>
      </p:sp>
      <p:sp>
        <p:nvSpPr>
          <p:cNvPr id="12" name="Text Placeholder 11">
            <a:extLst>
              <a:ext uri="{FF2B5EF4-FFF2-40B4-BE49-F238E27FC236}">
                <a16:creationId xmlns:a16="http://schemas.microsoft.com/office/drawing/2014/main" id="{1FC3B199-BDAC-4BCC-9995-F458448000D6}"/>
              </a:ext>
            </a:extLst>
          </p:cNvPr>
          <p:cNvSpPr>
            <a:spLocks noGrp="1"/>
          </p:cNvSpPr>
          <p:nvPr>
            <p:ph type="body" idx="1"/>
          </p:nvPr>
        </p:nvSpPr>
        <p:spPr/>
        <p:txBody>
          <a:bodyPr/>
          <a:lstStyle/>
          <a:p>
            <a:r>
              <a:rPr lang="en-US" dirty="0"/>
              <a:t>Adobe Connect</a:t>
            </a:r>
            <a:endParaRPr lang="en-GB" dirty="0"/>
          </a:p>
        </p:txBody>
      </p:sp>
      <p:sp>
        <p:nvSpPr>
          <p:cNvPr id="3" name="Content Placeholder 2">
            <a:extLst>
              <a:ext uri="{FF2B5EF4-FFF2-40B4-BE49-F238E27FC236}">
                <a16:creationId xmlns:a16="http://schemas.microsoft.com/office/drawing/2014/main" id="{81CE8BA9-C4C2-4F30-918F-F798EB33C482}"/>
              </a:ext>
            </a:extLst>
          </p:cNvPr>
          <p:cNvSpPr>
            <a:spLocks noGrp="1"/>
          </p:cNvSpPr>
          <p:nvPr>
            <p:ph sz="half" idx="2"/>
          </p:nvPr>
        </p:nvSpPr>
        <p:spPr/>
        <p:txBody>
          <a:bodyPr/>
          <a:lstStyle/>
          <a:p>
            <a:r>
              <a:rPr lang="en-CA" dirty="0">
                <a:highlight>
                  <a:srgbClr val="FFFF00"/>
                </a:highlight>
              </a:rPr>
              <a:t>Add content</a:t>
            </a:r>
          </a:p>
        </p:txBody>
      </p:sp>
      <p:sp>
        <p:nvSpPr>
          <p:cNvPr id="14" name="Text Placeholder 13">
            <a:extLst>
              <a:ext uri="{FF2B5EF4-FFF2-40B4-BE49-F238E27FC236}">
                <a16:creationId xmlns:a16="http://schemas.microsoft.com/office/drawing/2014/main" id="{0526CD70-6F78-42EA-B560-7060BCB4E4B7}"/>
              </a:ext>
            </a:extLst>
          </p:cNvPr>
          <p:cNvSpPr>
            <a:spLocks noGrp="1"/>
          </p:cNvSpPr>
          <p:nvPr>
            <p:ph type="body" sz="quarter" idx="3"/>
          </p:nvPr>
        </p:nvSpPr>
        <p:spPr/>
        <p:txBody>
          <a:bodyPr/>
          <a:lstStyle/>
          <a:p>
            <a:r>
              <a:rPr lang="en-US" dirty="0"/>
              <a:t>Mural</a:t>
            </a:r>
            <a:endParaRPr lang="en-GB" dirty="0"/>
          </a:p>
        </p:txBody>
      </p:sp>
      <p:sp>
        <p:nvSpPr>
          <p:cNvPr id="15" name="Content Placeholder 14">
            <a:extLst>
              <a:ext uri="{FF2B5EF4-FFF2-40B4-BE49-F238E27FC236}">
                <a16:creationId xmlns:a16="http://schemas.microsoft.com/office/drawing/2014/main" id="{FCB6A224-AE89-43BF-BC80-B6D4072067E9}"/>
              </a:ext>
            </a:extLst>
          </p:cNvPr>
          <p:cNvSpPr>
            <a:spLocks noGrp="1"/>
          </p:cNvSpPr>
          <p:nvPr>
            <p:ph sz="quarter" idx="4"/>
          </p:nvPr>
        </p:nvSpPr>
        <p:spPr/>
        <p:txBody>
          <a:bodyPr>
            <a:normAutofit/>
          </a:bodyPr>
          <a:lstStyle/>
          <a:p>
            <a:r>
              <a:rPr lang="en-CA" sz="1400" dirty="0">
                <a:effectLst/>
                <a:latin typeface="Calibri" panose="020F0502020204030204" pitchFamily="34" charset="0"/>
                <a:ea typeface="Times New Roman" panose="02020603050405020304" pitchFamily="18" charset="0"/>
                <a:cs typeface="Calibri" panose="020F0502020204030204" pitchFamily="34" charset="0"/>
              </a:rPr>
              <a:t>https://app.mural.co/t/ctlabs8714/m/ctlabs8714/1613158781799/1b6f26b0c5a1bcfe6150c27910d8484e1fef5967</a:t>
            </a:r>
            <a:endParaRPr lang="en-GB" sz="2800" dirty="0">
              <a:latin typeface="Calibri "/>
            </a:endParaRPr>
          </a:p>
        </p:txBody>
      </p:sp>
      <p:sp>
        <p:nvSpPr>
          <p:cNvPr id="4" name="Slide Number Placeholder 3">
            <a:extLst>
              <a:ext uri="{FF2B5EF4-FFF2-40B4-BE49-F238E27FC236}">
                <a16:creationId xmlns:a16="http://schemas.microsoft.com/office/drawing/2014/main" id="{A4636867-FA3B-4878-9131-4A7220F7EE14}"/>
              </a:ext>
            </a:extLst>
          </p:cNvPr>
          <p:cNvSpPr>
            <a:spLocks noGrp="1"/>
          </p:cNvSpPr>
          <p:nvPr>
            <p:ph type="sldNum" sz="quarter" idx="12"/>
          </p:nvPr>
        </p:nvSpPr>
        <p:spPr/>
        <p:txBody>
          <a:bodyPr/>
          <a:lstStyle/>
          <a:p>
            <a:fld id="{BC63B572-58A6-46C7-B1E5-F37204D95BB2}" type="slidenum">
              <a:rPr lang="en-CA" smtClean="0"/>
              <a:pPr/>
              <a:t>2</a:t>
            </a:fld>
            <a:endParaRPr lang="en-CA"/>
          </a:p>
        </p:txBody>
      </p:sp>
      <p:pic>
        <p:nvPicPr>
          <p:cNvPr id="7" name="Picture 6">
            <a:extLst>
              <a:ext uri="{FF2B5EF4-FFF2-40B4-BE49-F238E27FC236}">
                <a16:creationId xmlns:a16="http://schemas.microsoft.com/office/drawing/2014/main" id="{C74F9ADE-6ECD-4FCF-BFA3-6A41CEDC912F}"/>
              </a:ext>
            </a:extLst>
          </p:cNvPr>
          <p:cNvPicPr>
            <a:picLocks noChangeAspect="1"/>
          </p:cNvPicPr>
          <p:nvPr/>
        </p:nvPicPr>
        <p:blipFill rotWithShape="1">
          <a:blip r:embed="rId3"/>
          <a:srcRect l="58812" t="2298" r="10500" b="46809"/>
          <a:stretch/>
        </p:blipFill>
        <p:spPr>
          <a:xfrm>
            <a:off x="6711696" y="3429000"/>
            <a:ext cx="4079945" cy="2650719"/>
          </a:xfrm>
          <a:prstGeom prst="rect">
            <a:avLst/>
          </a:prstGeom>
        </p:spPr>
      </p:pic>
    </p:spTree>
    <p:extLst>
      <p:ext uri="{BB962C8B-B14F-4D97-AF65-F5344CB8AC3E}">
        <p14:creationId xmlns:p14="http://schemas.microsoft.com/office/powerpoint/2010/main" val="69486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89BCA63E-2B09-45A1-B531-9A7D444D099D}"/>
              </a:ext>
            </a:extLst>
          </p:cNvPr>
          <p:cNvPicPr>
            <a:picLocks noChangeAspect="1"/>
          </p:cNvPicPr>
          <p:nvPr/>
        </p:nvPicPr>
        <p:blipFill>
          <a:blip r:embed="rId2"/>
          <a:stretch>
            <a:fillRect/>
          </a:stretch>
        </p:blipFill>
        <p:spPr>
          <a:xfrm>
            <a:off x="398833" y="437499"/>
            <a:ext cx="11391089" cy="6002211"/>
          </a:xfrm>
          <a:prstGeom prst="rect">
            <a:avLst/>
          </a:prstGeom>
          <a:noFill/>
          <a:ln>
            <a:noFill/>
          </a:ln>
        </p:spPr>
      </p:pic>
      <p:sp>
        <p:nvSpPr>
          <p:cNvPr id="2" name="TextBox 1">
            <a:extLst>
              <a:ext uri="{FF2B5EF4-FFF2-40B4-BE49-F238E27FC236}">
                <a16:creationId xmlns:a16="http://schemas.microsoft.com/office/drawing/2014/main" id="{9BA39AE0-B6D3-4BB3-A757-F12829DE5AD2}"/>
              </a:ext>
            </a:extLst>
          </p:cNvPr>
          <p:cNvSpPr txBox="1"/>
          <p:nvPr/>
        </p:nvSpPr>
        <p:spPr>
          <a:xfrm>
            <a:off x="4912467" y="972766"/>
            <a:ext cx="1517515" cy="369332"/>
          </a:xfrm>
          <a:prstGeom prst="rect">
            <a:avLst/>
          </a:prstGeom>
          <a:solidFill>
            <a:schemeClr val="bg2">
              <a:lumMod val="75000"/>
            </a:schemeClr>
          </a:solidFill>
        </p:spPr>
        <p:txBody>
          <a:bodyPr wrap="square" rtlCol="0">
            <a:spAutoFit/>
          </a:bodyPr>
          <a:lstStyle/>
          <a:p>
            <a:r>
              <a:rPr lang="en-CA" b="1" dirty="0"/>
              <a:t>Impacts</a:t>
            </a:r>
          </a:p>
        </p:txBody>
      </p:sp>
      <p:sp>
        <p:nvSpPr>
          <p:cNvPr id="3" name="TextBox 2">
            <a:extLst>
              <a:ext uri="{FF2B5EF4-FFF2-40B4-BE49-F238E27FC236}">
                <a16:creationId xmlns:a16="http://schemas.microsoft.com/office/drawing/2014/main" id="{A5CA2179-1095-4ACC-9108-8C3F2CF3F55E}"/>
              </a:ext>
            </a:extLst>
          </p:cNvPr>
          <p:cNvSpPr txBox="1"/>
          <p:nvPr/>
        </p:nvSpPr>
        <p:spPr>
          <a:xfrm>
            <a:off x="6883400" y="553605"/>
            <a:ext cx="1741251" cy="505520"/>
          </a:xfrm>
          <a:prstGeom prst="rect">
            <a:avLst/>
          </a:prstGeom>
          <a:solidFill>
            <a:schemeClr val="bg1">
              <a:lumMod val="95000"/>
            </a:schemeClr>
          </a:solidFill>
        </p:spPr>
        <p:txBody>
          <a:bodyPr wrap="square" rtlCol="0">
            <a:spAutoFit/>
          </a:bodyPr>
          <a:lstStyle/>
          <a:p>
            <a:endParaRPr lang="en-CA" dirty="0"/>
          </a:p>
        </p:txBody>
      </p:sp>
      <p:sp>
        <p:nvSpPr>
          <p:cNvPr id="5" name="TextBox 4">
            <a:extLst>
              <a:ext uri="{FF2B5EF4-FFF2-40B4-BE49-F238E27FC236}">
                <a16:creationId xmlns:a16="http://schemas.microsoft.com/office/drawing/2014/main" id="{3A5F4AD4-3640-4F0D-BB67-1E265806996C}"/>
              </a:ext>
            </a:extLst>
          </p:cNvPr>
          <p:cNvSpPr txBox="1"/>
          <p:nvPr/>
        </p:nvSpPr>
        <p:spPr>
          <a:xfrm>
            <a:off x="8832715" y="972766"/>
            <a:ext cx="1673157" cy="369332"/>
          </a:xfrm>
          <a:prstGeom prst="rect">
            <a:avLst/>
          </a:prstGeom>
          <a:solidFill>
            <a:schemeClr val="bg2">
              <a:lumMod val="75000"/>
            </a:schemeClr>
          </a:solidFill>
        </p:spPr>
        <p:txBody>
          <a:bodyPr wrap="square" rtlCol="0">
            <a:spAutoFit/>
          </a:bodyPr>
          <a:lstStyle/>
          <a:p>
            <a:r>
              <a:rPr lang="en-CA" b="1" dirty="0"/>
              <a:t>Outcomes</a:t>
            </a:r>
          </a:p>
        </p:txBody>
      </p:sp>
      <p:sp>
        <p:nvSpPr>
          <p:cNvPr id="6" name="Footer Placeholder 5">
            <a:extLst>
              <a:ext uri="{FF2B5EF4-FFF2-40B4-BE49-F238E27FC236}">
                <a16:creationId xmlns:a16="http://schemas.microsoft.com/office/drawing/2014/main" id="{BCEA548A-A5A5-4EEE-BE40-FD2FF660BD0E}"/>
              </a:ext>
            </a:extLst>
          </p:cNvPr>
          <p:cNvSpPr>
            <a:spLocks noGrp="1"/>
          </p:cNvSpPr>
          <p:nvPr>
            <p:ph type="ftr" sz="quarter" idx="11"/>
          </p:nvPr>
        </p:nvSpPr>
        <p:spPr/>
        <p:txBody>
          <a:bodyPr/>
          <a:lstStyle/>
          <a:p>
            <a:r>
              <a:rPr lang="en-US"/>
              <a:t>CDP Insight Generation Workshop</a:t>
            </a:r>
            <a:endParaRPr lang="en-US" dirty="0"/>
          </a:p>
        </p:txBody>
      </p:sp>
      <p:sp>
        <p:nvSpPr>
          <p:cNvPr id="7" name="Slide Number Placeholder 6">
            <a:extLst>
              <a:ext uri="{FF2B5EF4-FFF2-40B4-BE49-F238E27FC236}">
                <a16:creationId xmlns:a16="http://schemas.microsoft.com/office/drawing/2014/main" id="{F998F24D-1477-4A9A-917F-A0B0AE24A014}"/>
              </a:ext>
            </a:extLst>
          </p:cNvPr>
          <p:cNvSpPr>
            <a:spLocks noGrp="1"/>
          </p:cNvSpPr>
          <p:nvPr>
            <p:ph type="sldNum" sz="quarter" idx="12"/>
          </p:nvPr>
        </p:nvSpPr>
        <p:spPr/>
        <p:txBody>
          <a:bodyPr/>
          <a:lstStyle/>
          <a:p>
            <a:fld id="{34B7E4EF-A1BD-40F4-AB7B-04F084DD991D}" type="slidenum">
              <a:rPr lang="en-US" smtClean="0"/>
              <a:t>20</a:t>
            </a:fld>
            <a:endParaRPr lang="en-US" dirty="0"/>
          </a:p>
        </p:txBody>
      </p:sp>
      <p:sp>
        <p:nvSpPr>
          <p:cNvPr id="8" name="TextBox 7">
            <a:extLst>
              <a:ext uri="{FF2B5EF4-FFF2-40B4-BE49-F238E27FC236}">
                <a16:creationId xmlns:a16="http://schemas.microsoft.com/office/drawing/2014/main" id="{B890D825-0762-4125-89E4-2E634C16793E}"/>
              </a:ext>
            </a:extLst>
          </p:cNvPr>
          <p:cNvSpPr txBox="1"/>
          <p:nvPr/>
        </p:nvSpPr>
        <p:spPr>
          <a:xfrm>
            <a:off x="817123" y="992223"/>
            <a:ext cx="1303507" cy="369332"/>
          </a:xfrm>
          <a:prstGeom prst="rect">
            <a:avLst/>
          </a:prstGeom>
          <a:solidFill>
            <a:schemeClr val="bg2">
              <a:lumMod val="75000"/>
            </a:schemeClr>
          </a:solidFill>
        </p:spPr>
        <p:txBody>
          <a:bodyPr wrap="square" rtlCol="0">
            <a:spAutoFit/>
          </a:bodyPr>
          <a:lstStyle/>
          <a:p>
            <a:r>
              <a:rPr lang="en-CA" b="1" dirty="0"/>
              <a:t>Outputs</a:t>
            </a:r>
          </a:p>
        </p:txBody>
      </p:sp>
    </p:spTree>
    <p:extLst>
      <p:ext uri="{BB962C8B-B14F-4D97-AF65-F5344CB8AC3E}">
        <p14:creationId xmlns:p14="http://schemas.microsoft.com/office/powerpoint/2010/main" val="1318649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97788-77CA-4511-A272-28A95FA8BAFE}"/>
              </a:ext>
            </a:extLst>
          </p:cNvPr>
          <p:cNvSpPr>
            <a:spLocks noGrp="1"/>
          </p:cNvSpPr>
          <p:nvPr>
            <p:ph type="title"/>
          </p:nvPr>
        </p:nvSpPr>
        <p:spPr/>
        <p:txBody>
          <a:bodyPr>
            <a:normAutofit/>
          </a:bodyPr>
          <a:lstStyle/>
          <a:p>
            <a:r>
              <a:rPr lang="en-CA" sz="6000" dirty="0">
                <a:solidFill>
                  <a:srgbClr val="00B050"/>
                </a:solidFill>
                <a:effectLst>
                  <a:outerShdw blurRad="38100" dist="38100" dir="2700000" algn="tl">
                    <a:srgbClr val="000000">
                      <a:alpha val="43137"/>
                    </a:srgbClr>
                  </a:outerShdw>
                </a:effectLst>
              </a:rPr>
              <a:t>Managing multiple sources of data</a:t>
            </a:r>
          </a:p>
        </p:txBody>
      </p:sp>
      <p:sp>
        <p:nvSpPr>
          <p:cNvPr id="4" name="Footer Placeholder 3">
            <a:extLst>
              <a:ext uri="{FF2B5EF4-FFF2-40B4-BE49-F238E27FC236}">
                <a16:creationId xmlns:a16="http://schemas.microsoft.com/office/drawing/2014/main" id="{5235F0D9-0668-4423-B8A6-4413624E8418}"/>
              </a:ext>
            </a:extLst>
          </p:cNvPr>
          <p:cNvSpPr>
            <a:spLocks noGrp="1"/>
          </p:cNvSpPr>
          <p:nvPr>
            <p:ph type="ftr" sz="quarter" idx="11"/>
          </p:nvPr>
        </p:nvSpPr>
        <p:spPr/>
        <p:txBody>
          <a:bodyPr/>
          <a:lstStyle/>
          <a:p>
            <a:r>
              <a:rPr lang="en-US"/>
              <a:t>CDP Insight Generation Workshop</a:t>
            </a:r>
            <a:endParaRPr lang="en-US" dirty="0"/>
          </a:p>
        </p:txBody>
      </p:sp>
      <p:sp>
        <p:nvSpPr>
          <p:cNvPr id="5" name="Slide Number Placeholder 4">
            <a:extLst>
              <a:ext uri="{FF2B5EF4-FFF2-40B4-BE49-F238E27FC236}">
                <a16:creationId xmlns:a16="http://schemas.microsoft.com/office/drawing/2014/main" id="{3AA6B0EE-E950-45B0-8904-34DCAC05588A}"/>
              </a:ext>
            </a:extLst>
          </p:cNvPr>
          <p:cNvSpPr>
            <a:spLocks noGrp="1"/>
          </p:cNvSpPr>
          <p:nvPr>
            <p:ph type="sldNum" sz="quarter" idx="12"/>
          </p:nvPr>
        </p:nvSpPr>
        <p:spPr/>
        <p:txBody>
          <a:bodyPr/>
          <a:lstStyle/>
          <a:p>
            <a:fld id="{34B7E4EF-A1BD-40F4-AB7B-04F084DD991D}" type="slidenum">
              <a:rPr lang="en-US" smtClean="0"/>
              <a:t>21</a:t>
            </a:fld>
            <a:endParaRPr lang="en-US" dirty="0"/>
          </a:p>
        </p:txBody>
      </p:sp>
    </p:spTree>
    <p:extLst>
      <p:ext uri="{BB962C8B-B14F-4D97-AF65-F5344CB8AC3E}">
        <p14:creationId xmlns:p14="http://schemas.microsoft.com/office/powerpoint/2010/main" val="1571958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3B69A-040E-440A-9DAB-CCE401CBBDAD}"/>
              </a:ext>
            </a:extLst>
          </p:cNvPr>
          <p:cNvSpPr>
            <a:spLocks noGrp="1"/>
          </p:cNvSpPr>
          <p:nvPr>
            <p:ph type="title"/>
          </p:nvPr>
        </p:nvSpPr>
        <p:spPr/>
        <p:txBody>
          <a:bodyPr/>
          <a:lstStyle/>
          <a:p>
            <a:r>
              <a:rPr lang="en-CA" b="1" dirty="0">
                <a:solidFill>
                  <a:srgbClr val="00B050"/>
                </a:solidFill>
                <a:effectLst>
                  <a:outerShdw blurRad="38100" dist="38100" dir="2700000" algn="tl">
                    <a:srgbClr val="000000">
                      <a:alpha val="43137"/>
                    </a:srgbClr>
                  </a:outerShdw>
                </a:effectLst>
              </a:rPr>
              <a:t>Many and diverse sources of “housing data”:</a:t>
            </a:r>
          </a:p>
        </p:txBody>
      </p:sp>
      <p:graphicFrame>
        <p:nvGraphicFramePr>
          <p:cNvPr id="6" name="Table 6">
            <a:extLst>
              <a:ext uri="{FF2B5EF4-FFF2-40B4-BE49-F238E27FC236}">
                <a16:creationId xmlns:a16="http://schemas.microsoft.com/office/drawing/2014/main" id="{B0E6F0ED-6D29-4AA4-A8F1-2966A74FBA50}"/>
              </a:ext>
            </a:extLst>
          </p:cNvPr>
          <p:cNvGraphicFramePr>
            <a:graphicFrameLocks noGrp="1"/>
          </p:cNvGraphicFramePr>
          <p:nvPr>
            <p:ph idx="1"/>
          </p:nvPr>
        </p:nvGraphicFramePr>
        <p:xfrm>
          <a:off x="1066800" y="2103438"/>
          <a:ext cx="10058400" cy="22250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888726009"/>
                    </a:ext>
                  </a:extLst>
                </a:gridCol>
                <a:gridCol w="5029200">
                  <a:extLst>
                    <a:ext uri="{9D8B030D-6E8A-4147-A177-3AD203B41FA5}">
                      <a16:colId xmlns:a16="http://schemas.microsoft.com/office/drawing/2014/main" val="798243630"/>
                    </a:ext>
                  </a:extLst>
                </a:gridCol>
              </a:tblGrid>
              <a:tr h="370840">
                <a:tc>
                  <a:txBody>
                    <a:bodyPr/>
                    <a:lstStyle/>
                    <a:p>
                      <a:r>
                        <a:rPr lang="en-CA" dirty="0"/>
                        <a:t>Main Comprehensive Sources:</a:t>
                      </a:r>
                    </a:p>
                  </a:txBody>
                  <a:tcPr/>
                </a:tc>
                <a:tc>
                  <a:txBody>
                    <a:bodyPr/>
                    <a:lstStyle/>
                    <a:p>
                      <a:r>
                        <a:rPr lang="en-CA" dirty="0"/>
                        <a:t>Scope of Outputs:</a:t>
                      </a:r>
                    </a:p>
                  </a:txBody>
                  <a:tcPr/>
                </a:tc>
                <a:extLst>
                  <a:ext uri="{0D108BD9-81ED-4DB2-BD59-A6C34878D82A}">
                    <a16:rowId xmlns:a16="http://schemas.microsoft.com/office/drawing/2014/main" val="3640754885"/>
                  </a:ext>
                </a:extLst>
              </a:tr>
              <a:tr h="370840">
                <a:tc>
                  <a:txBody>
                    <a:bodyPr/>
                    <a:lstStyle/>
                    <a:p>
                      <a:r>
                        <a:rPr lang="en-CA" dirty="0"/>
                        <a:t>Statistics Canada </a:t>
                      </a:r>
                    </a:p>
                  </a:txBody>
                  <a:tcPr/>
                </a:tc>
                <a:tc>
                  <a:txBody>
                    <a:bodyPr/>
                    <a:lstStyle/>
                    <a:p>
                      <a:r>
                        <a:rPr lang="en-CA" dirty="0"/>
                        <a:t>Housing characteristics of whole population </a:t>
                      </a:r>
                    </a:p>
                  </a:txBody>
                  <a:tcPr/>
                </a:tc>
                <a:extLst>
                  <a:ext uri="{0D108BD9-81ED-4DB2-BD59-A6C34878D82A}">
                    <a16:rowId xmlns:a16="http://schemas.microsoft.com/office/drawing/2014/main" val="3733116616"/>
                  </a:ext>
                </a:extLst>
              </a:tr>
              <a:tr h="370840">
                <a:tc>
                  <a:txBody>
                    <a:bodyPr/>
                    <a:lstStyle/>
                    <a:p>
                      <a:r>
                        <a:rPr lang="en-US" dirty="0"/>
                        <a:t>Canada Mortgage &amp; Housing Corporation</a:t>
                      </a:r>
                      <a:r>
                        <a:rPr lang="en-CA" dirty="0"/>
                        <a:t> </a:t>
                      </a:r>
                    </a:p>
                  </a:txBody>
                  <a:tcPr/>
                </a:tc>
                <a:tc>
                  <a:txBody>
                    <a:bodyPr/>
                    <a:lstStyle/>
                    <a:p>
                      <a:r>
                        <a:rPr lang="en-CA" dirty="0"/>
                        <a:t>Housing production; Core Housing Need</a:t>
                      </a:r>
                    </a:p>
                  </a:txBody>
                  <a:tcPr/>
                </a:tc>
                <a:extLst>
                  <a:ext uri="{0D108BD9-81ED-4DB2-BD59-A6C34878D82A}">
                    <a16:rowId xmlns:a16="http://schemas.microsoft.com/office/drawing/2014/main" val="1403065050"/>
                  </a:ext>
                </a:extLst>
              </a:tr>
              <a:tr h="370840">
                <a:tc>
                  <a:txBody>
                    <a:bodyPr/>
                    <a:lstStyle/>
                    <a:p>
                      <a:r>
                        <a:rPr lang="en-CA" dirty="0"/>
                        <a:t>Employment and Social Development </a:t>
                      </a:r>
                    </a:p>
                  </a:txBody>
                  <a:tcPr/>
                </a:tc>
                <a:tc>
                  <a:txBody>
                    <a:bodyPr/>
                    <a:lstStyle/>
                    <a:p>
                      <a:r>
                        <a:rPr lang="en-CA" dirty="0"/>
                        <a:t>Homelessness; social development issues</a:t>
                      </a:r>
                    </a:p>
                  </a:txBody>
                  <a:tcPr/>
                </a:tc>
                <a:extLst>
                  <a:ext uri="{0D108BD9-81ED-4DB2-BD59-A6C34878D82A}">
                    <a16:rowId xmlns:a16="http://schemas.microsoft.com/office/drawing/2014/main" val="1970531550"/>
                  </a:ext>
                </a:extLst>
              </a:tr>
              <a:tr h="370840">
                <a:tc>
                  <a:txBody>
                    <a:bodyPr/>
                    <a:lstStyle/>
                    <a:p>
                      <a:r>
                        <a:rPr lang="en-CA" dirty="0"/>
                        <a:t>Canadian Real Estate Association </a:t>
                      </a:r>
                    </a:p>
                  </a:txBody>
                  <a:tcPr/>
                </a:tc>
                <a:tc>
                  <a:txBody>
                    <a:bodyPr/>
                    <a:lstStyle/>
                    <a:p>
                      <a:r>
                        <a:rPr lang="en-CA" dirty="0"/>
                        <a:t>Housing prices, sales</a:t>
                      </a:r>
                    </a:p>
                  </a:txBody>
                  <a:tcPr/>
                </a:tc>
                <a:extLst>
                  <a:ext uri="{0D108BD9-81ED-4DB2-BD59-A6C34878D82A}">
                    <a16:rowId xmlns:a16="http://schemas.microsoft.com/office/drawing/2014/main" val="3991281530"/>
                  </a:ext>
                </a:extLst>
              </a:tr>
              <a:tr h="370840">
                <a:tc>
                  <a:txBody>
                    <a:bodyPr/>
                    <a:lstStyle/>
                    <a:p>
                      <a:r>
                        <a:rPr lang="en-CA" dirty="0"/>
                        <a:t>Environics Analytics</a:t>
                      </a:r>
                    </a:p>
                  </a:txBody>
                  <a:tcPr/>
                </a:tc>
                <a:tc>
                  <a:txBody>
                    <a:bodyPr/>
                    <a:lstStyle/>
                    <a:p>
                      <a:r>
                        <a:rPr lang="en-CA" dirty="0"/>
                        <a:t>Neighbourhood characteristics</a:t>
                      </a:r>
                    </a:p>
                  </a:txBody>
                  <a:tcPr/>
                </a:tc>
                <a:extLst>
                  <a:ext uri="{0D108BD9-81ED-4DB2-BD59-A6C34878D82A}">
                    <a16:rowId xmlns:a16="http://schemas.microsoft.com/office/drawing/2014/main" val="3240986136"/>
                  </a:ext>
                </a:extLst>
              </a:tr>
            </a:tbl>
          </a:graphicData>
        </a:graphic>
      </p:graphicFrame>
      <p:sp>
        <p:nvSpPr>
          <p:cNvPr id="2" name="Footer Placeholder 1">
            <a:extLst>
              <a:ext uri="{FF2B5EF4-FFF2-40B4-BE49-F238E27FC236}">
                <a16:creationId xmlns:a16="http://schemas.microsoft.com/office/drawing/2014/main" id="{F8143055-7648-4A95-930D-F47F96B8B644}"/>
              </a:ext>
            </a:extLst>
          </p:cNvPr>
          <p:cNvSpPr>
            <a:spLocks noGrp="1"/>
          </p:cNvSpPr>
          <p:nvPr>
            <p:ph type="ftr" sz="quarter" idx="11"/>
          </p:nvPr>
        </p:nvSpPr>
        <p:spPr/>
        <p:txBody>
          <a:bodyPr/>
          <a:lstStyle/>
          <a:p>
            <a:r>
              <a:rPr lang="en-US"/>
              <a:t>CDP Insight Generation Workshop</a:t>
            </a:r>
            <a:endParaRPr lang="en-US" dirty="0"/>
          </a:p>
        </p:txBody>
      </p:sp>
      <p:sp>
        <p:nvSpPr>
          <p:cNvPr id="3" name="Slide Number Placeholder 2">
            <a:extLst>
              <a:ext uri="{FF2B5EF4-FFF2-40B4-BE49-F238E27FC236}">
                <a16:creationId xmlns:a16="http://schemas.microsoft.com/office/drawing/2014/main" id="{2B10EBE6-A73B-490D-B4B9-F9D0EDA5F9AA}"/>
              </a:ext>
            </a:extLst>
          </p:cNvPr>
          <p:cNvSpPr>
            <a:spLocks noGrp="1"/>
          </p:cNvSpPr>
          <p:nvPr>
            <p:ph type="sldNum" sz="quarter" idx="12"/>
          </p:nvPr>
        </p:nvSpPr>
        <p:spPr/>
        <p:txBody>
          <a:bodyPr/>
          <a:lstStyle/>
          <a:p>
            <a:fld id="{34B7E4EF-A1BD-40F4-AB7B-04F084DD991D}" type="slidenum">
              <a:rPr lang="en-US" smtClean="0"/>
              <a:t>22</a:t>
            </a:fld>
            <a:endParaRPr lang="en-US" dirty="0"/>
          </a:p>
        </p:txBody>
      </p:sp>
      <p:sp>
        <p:nvSpPr>
          <p:cNvPr id="8" name="TextBox 7">
            <a:extLst>
              <a:ext uri="{FF2B5EF4-FFF2-40B4-BE49-F238E27FC236}">
                <a16:creationId xmlns:a16="http://schemas.microsoft.com/office/drawing/2014/main" id="{632B0512-33B8-4F83-B332-809A3CE0A9BA}"/>
              </a:ext>
            </a:extLst>
          </p:cNvPr>
          <p:cNvSpPr txBox="1"/>
          <p:nvPr/>
        </p:nvSpPr>
        <p:spPr>
          <a:xfrm>
            <a:off x="1066800" y="4447584"/>
            <a:ext cx="10058400" cy="2215991"/>
          </a:xfrm>
          <a:prstGeom prst="rect">
            <a:avLst/>
          </a:prstGeom>
          <a:noFill/>
        </p:spPr>
        <p:txBody>
          <a:bodyPr wrap="square" rtlCol="0">
            <a:spAutoFit/>
          </a:bodyPr>
          <a:lstStyle/>
          <a:p>
            <a:pPr fontAlgn="t"/>
            <a:r>
              <a:rPr lang="en-CA" b="1" dirty="0"/>
              <a:t>Others: </a:t>
            </a:r>
          </a:p>
          <a:p>
            <a:pPr fontAlgn="t"/>
            <a:r>
              <a:rPr lang="en-US" sz="1400" dirty="0"/>
              <a:t>Canadian Home Builders' Association (CHBA); BuildForce Canada; Natural Resources Canada (NRCan); Environment and Climate Change Canada; Health Canada; Immigration, Refugees and Citizenship Canada (IRCC); National Research Council Canada (NRC); Finance Canada; Bank of Canada; Canada Revenue Agency (CRA); Innovation, Science &amp; Economic Development  (ISED); Public Safety and Emergency Preparedness (PSEP); Canadian Urban Transit Association (CUTA)</a:t>
            </a:r>
          </a:p>
          <a:p>
            <a:pPr fontAlgn="t"/>
            <a:r>
              <a:rPr lang="en-US" sz="1600" b="1" dirty="0">
                <a:solidFill>
                  <a:schemeClr val="dk1"/>
                </a:solidFill>
                <a:latin typeface="Century Gothic" panose="020B0502020202020204" pitchFamily="34" charset="0"/>
              </a:rPr>
              <a:t> </a:t>
            </a:r>
            <a:endParaRPr lang="en-US" sz="2400" dirty="0">
              <a:latin typeface="Arial" panose="020B0604020202020204" pitchFamily="34" charset="0"/>
            </a:endParaRPr>
          </a:p>
          <a:p>
            <a:pPr fontAlgn="t"/>
            <a:r>
              <a:rPr lang="en-US" sz="1600" b="1" dirty="0">
                <a:solidFill>
                  <a:schemeClr val="dk1"/>
                </a:solidFill>
                <a:latin typeface="Century Gothic" panose="020B0502020202020204" pitchFamily="34" charset="0"/>
              </a:rPr>
              <a:t> </a:t>
            </a:r>
            <a:endParaRPr lang="en-US" sz="2400" dirty="0">
              <a:latin typeface="Arial" panose="020B0604020202020204" pitchFamily="34" charset="0"/>
            </a:endParaRPr>
          </a:p>
          <a:p>
            <a:r>
              <a:rPr lang="en-CA" dirty="0"/>
              <a:t> </a:t>
            </a:r>
          </a:p>
        </p:txBody>
      </p:sp>
    </p:spTree>
    <p:extLst>
      <p:ext uri="{BB962C8B-B14F-4D97-AF65-F5344CB8AC3E}">
        <p14:creationId xmlns:p14="http://schemas.microsoft.com/office/powerpoint/2010/main" val="3260832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8416-43D3-453E-B515-8B0D42380EE9}"/>
              </a:ext>
            </a:extLst>
          </p:cNvPr>
          <p:cNvSpPr>
            <a:spLocks noGrp="1"/>
          </p:cNvSpPr>
          <p:nvPr>
            <p:ph type="title"/>
          </p:nvPr>
        </p:nvSpPr>
        <p:spPr/>
        <p:txBody>
          <a:bodyPr>
            <a:normAutofit/>
          </a:bodyPr>
          <a:lstStyle/>
          <a:p>
            <a:r>
              <a:rPr lang="en-CA" sz="6000" dirty="0">
                <a:solidFill>
                  <a:srgbClr val="00B050"/>
                </a:solidFill>
                <a:effectLst>
                  <a:outerShdw blurRad="38100" dist="38100" dir="2700000" algn="tl">
                    <a:srgbClr val="000000">
                      <a:alpha val="43137"/>
                    </a:srgbClr>
                  </a:outerShdw>
                </a:effectLst>
              </a:rPr>
              <a:t>Achieving data equity</a:t>
            </a:r>
          </a:p>
        </p:txBody>
      </p:sp>
      <p:sp>
        <p:nvSpPr>
          <p:cNvPr id="3" name="Text Placeholder 2">
            <a:extLst>
              <a:ext uri="{FF2B5EF4-FFF2-40B4-BE49-F238E27FC236}">
                <a16:creationId xmlns:a16="http://schemas.microsoft.com/office/drawing/2014/main" id="{9D2F919F-DC3A-4D92-A38F-8C37C6EEE0A8}"/>
              </a:ext>
            </a:extLst>
          </p:cNvPr>
          <p:cNvSpPr>
            <a:spLocks noGrp="1"/>
          </p:cNvSpPr>
          <p:nvPr>
            <p:ph type="body" idx="1"/>
          </p:nvPr>
        </p:nvSpPr>
        <p:spPr/>
        <p:txBody>
          <a:bodyPr/>
          <a:lstStyle/>
          <a:p>
            <a:endParaRPr lang="en-CA"/>
          </a:p>
        </p:txBody>
      </p:sp>
      <p:sp>
        <p:nvSpPr>
          <p:cNvPr id="4" name="Footer Placeholder 3">
            <a:extLst>
              <a:ext uri="{FF2B5EF4-FFF2-40B4-BE49-F238E27FC236}">
                <a16:creationId xmlns:a16="http://schemas.microsoft.com/office/drawing/2014/main" id="{F92C2E4E-B7C2-4225-896E-582ECA978435}"/>
              </a:ext>
            </a:extLst>
          </p:cNvPr>
          <p:cNvSpPr>
            <a:spLocks noGrp="1"/>
          </p:cNvSpPr>
          <p:nvPr>
            <p:ph type="ftr" sz="quarter" idx="11"/>
          </p:nvPr>
        </p:nvSpPr>
        <p:spPr/>
        <p:txBody>
          <a:bodyPr/>
          <a:lstStyle/>
          <a:p>
            <a:r>
              <a:rPr lang="en-US"/>
              <a:t>CDP Insight Generation Workshop</a:t>
            </a:r>
            <a:endParaRPr lang="en-US" dirty="0"/>
          </a:p>
        </p:txBody>
      </p:sp>
      <p:sp>
        <p:nvSpPr>
          <p:cNvPr id="5" name="Slide Number Placeholder 4">
            <a:extLst>
              <a:ext uri="{FF2B5EF4-FFF2-40B4-BE49-F238E27FC236}">
                <a16:creationId xmlns:a16="http://schemas.microsoft.com/office/drawing/2014/main" id="{DB9CC803-2556-43D6-AA71-24228CF5F067}"/>
              </a:ext>
            </a:extLst>
          </p:cNvPr>
          <p:cNvSpPr>
            <a:spLocks noGrp="1"/>
          </p:cNvSpPr>
          <p:nvPr>
            <p:ph type="sldNum" sz="quarter" idx="12"/>
          </p:nvPr>
        </p:nvSpPr>
        <p:spPr/>
        <p:txBody>
          <a:bodyPr/>
          <a:lstStyle/>
          <a:p>
            <a:fld id="{34B7E4EF-A1BD-40F4-AB7B-04F084DD991D}" type="slidenum">
              <a:rPr lang="en-US" smtClean="0"/>
              <a:t>23</a:t>
            </a:fld>
            <a:endParaRPr lang="en-US" dirty="0"/>
          </a:p>
        </p:txBody>
      </p:sp>
    </p:spTree>
    <p:extLst>
      <p:ext uri="{BB962C8B-B14F-4D97-AF65-F5344CB8AC3E}">
        <p14:creationId xmlns:p14="http://schemas.microsoft.com/office/powerpoint/2010/main" val="3140118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AB303D-1907-40F3-BC36-3A484D1545D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9106" y="369651"/>
            <a:ext cx="11468911" cy="6079787"/>
          </a:xfrm>
          <a:prstGeom prst="rect">
            <a:avLst/>
          </a:prstGeom>
          <a:noFill/>
          <a:ln w="15875">
            <a:solidFill>
              <a:srgbClr val="4472C4"/>
            </a:solidFill>
          </a:ln>
        </p:spPr>
      </p:pic>
      <p:sp>
        <p:nvSpPr>
          <p:cNvPr id="3" name="Footer Placeholder 2">
            <a:extLst>
              <a:ext uri="{FF2B5EF4-FFF2-40B4-BE49-F238E27FC236}">
                <a16:creationId xmlns:a16="http://schemas.microsoft.com/office/drawing/2014/main" id="{A1389F17-5BED-427B-A61E-6BEE1FFF55D9}"/>
              </a:ext>
            </a:extLst>
          </p:cNvPr>
          <p:cNvSpPr>
            <a:spLocks noGrp="1"/>
          </p:cNvSpPr>
          <p:nvPr>
            <p:ph type="ftr" sz="quarter" idx="11"/>
          </p:nvPr>
        </p:nvSpPr>
        <p:spPr/>
        <p:txBody>
          <a:bodyPr/>
          <a:lstStyle/>
          <a:p>
            <a:r>
              <a:rPr lang="en-US"/>
              <a:t>CDP Insight Generation Workshop</a:t>
            </a:r>
            <a:endParaRPr lang="en-US" dirty="0"/>
          </a:p>
        </p:txBody>
      </p:sp>
      <p:sp>
        <p:nvSpPr>
          <p:cNvPr id="4" name="Slide Number Placeholder 3">
            <a:extLst>
              <a:ext uri="{FF2B5EF4-FFF2-40B4-BE49-F238E27FC236}">
                <a16:creationId xmlns:a16="http://schemas.microsoft.com/office/drawing/2014/main" id="{702B85D2-F993-4433-B922-B50477797E44}"/>
              </a:ext>
            </a:extLst>
          </p:cNvPr>
          <p:cNvSpPr>
            <a:spLocks noGrp="1"/>
          </p:cNvSpPr>
          <p:nvPr>
            <p:ph type="sldNum" sz="quarter" idx="12"/>
          </p:nvPr>
        </p:nvSpPr>
        <p:spPr/>
        <p:txBody>
          <a:bodyPr/>
          <a:lstStyle/>
          <a:p>
            <a:fld id="{34B7E4EF-A1BD-40F4-AB7B-04F084DD991D}" type="slidenum">
              <a:rPr lang="en-US" smtClean="0"/>
              <a:t>24</a:t>
            </a:fld>
            <a:endParaRPr lang="en-US" dirty="0"/>
          </a:p>
        </p:txBody>
      </p:sp>
    </p:spTree>
    <p:extLst>
      <p:ext uri="{BB962C8B-B14F-4D97-AF65-F5344CB8AC3E}">
        <p14:creationId xmlns:p14="http://schemas.microsoft.com/office/powerpoint/2010/main" val="281896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0AA8-9FEB-421B-9CA4-1C25D63826D8}"/>
              </a:ext>
            </a:extLst>
          </p:cNvPr>
          <p:cNvSpPr>
            <a:spLocks noGrp="1"/>
          </p:cNvSpPr>
          <p:nvPr>
            <p:ph type="title"/>
          </p:nvPr>
        </p:nvSpPr>
        <p:spPr/>
        <p:txBody>
          <a:bodyPr>
            <a:normAutofit/>
          </a:bodyPr>
          <a:lstStyle/>
          <a:p>
            <a:r>
              <a:rPr lang="en-CA" sz="6000" dirty="0">
                <a:solidFill>
                  <a:srgbClr val="00B050"/>
                </a:solidFill>
                <a:effectLst>
                  <a:outerShdw blurRad="38100" dist="38100" dir="2700000" algn="tl">
                    <a:srgbClr val="000000">
                      <a:alpha val="43137"/>
                    </a:srgbClr>
                  </a:outerShdw>
                </a:effectLst>
              </a:rPr>
              <a:t>Applying data to multiple uses</a:t>
            </a:r>
          </a:p>
        </p:txBody>
      </p:sp>
      <p:sp>
        <p:nvSpPr>
          <p:cNvPr id="3" name="Text Placeholder 2">
            <a:extLst>
              <a:ext uri="{FF2B5EF4-FFF2-40B4-BE49-F238E27FC236}">
                <a16:creationId xmlns:a16="http://schemas.microsoft.com/office/drawing/2014/main" id="{DB182428-370E-4855-9857-9DDFAC12AAB6}"/>
              </a:ext>
            </a:extLst>
          </p:cNvPr>
          <p:cNvSpPr>
            <a:spLocks noGrp="1"/>
          </p:cNvSpPr>
          <p:nvPr>
            <p:ph type="body" idx="1"/>
          </p:nvPr>
        </p:nvSpPr>
        <p:spPr/>
        <p:txBody>
          <a:bodyPr/>
          <a:lstStyle/>
          <a:p>
            <a:endParaRPr lang="en-CA"/>
          </a:p>
        </p:txBody>
      </p:sp>
      <p:sp>
        <p:nvSpPr>
          <p:cNvPr id="4" name="Footer Placeholder 3">
            <a:extLst>
              <a:ext uri="{FF2B5EF4-FFF2-40B4-BE49-F238E27FC236}">
                <a16:creationId xmlns:a16="http://schemas.microsoft.com/office/drawing/2014/main" id="{FDA9637C-F7A9-46E3-8B30-36C2E1909C9D}"/>
              </a:ext>
            </a:extLst>
          </p:cNvPr>
          <p:cNvSpPr>
            <a:spLocks noGrp="1"/>
          </p:cNvSpPr>
          <p:nvPr>
            <p:ph type="ftr" sz="quarter" idx="11"/>
          </p:nvPr>
        </p:nvSpPr>
        <p:spPr/>
        <p:txBody>
          <a:bodyPr/>
          <a:lstStyle/>
          <a:p>
            <a:r>
              <a:rPr lang="en-US"/>
              <a:t>CDP Insight Generation Workshop</a:t>
            </a:r>
            <a:endParaRPr lang="en-US" dirty="0"/>
          </a:p>
        </p:txBody>
      </p:sp>
      <p:sp>
        <p:nvSpPr>
          <p:cNvPr id="5" name="Slide Number Placeholder 4">
            <a:extLst>
              <a:ext uri="{FF2B5EF4-FFF2-40B4-BE49-F238E27FC236}">
                <a16:creationId xmlns:a16="http://schemas.microsoft.com/office/drawing/2014/main" id="{90E65DC4-5E63-4B0F-B399-7331FA2BD233}"/>
              </a:ext>
            </a:extLst>
          </p:cNvPr>
          <p:cNvSpPr>
            <a:spLocks noGrp="1"/>
          </p:cNvSpPr>
          <p:nvPr>
            <p:ph type="sldNum" sz="quarter" idx="12"/>
          </p:nvPr>
        </p:nvSpPr>
        <p:spPr/>
        <p:txBody>
          <a:bodyPr/>
          <a:lstStyle/>
          <a:p>
            <a:fld id="{34B7E4EF-A1BD-40F4-AB7B-04F084DD991D}" type="slidenum">
              <a:rPr lang="en-US" smtClean="0"/>
              <a:t>25</a:t>
            </a:fld>
            <a:endParaRPr lang="en-US" dirty="0"/>
          </a:p>
        </p:txBody>
      </p:sp>
    </p:spTree>
    <p:extLst>
      <p:ext uri="{BB962C8B-B14F-4D97-AF65-F5344CB8AC3E}">
        <p14:creationId xmlns:p14="http://schemas.microsoft.com/office/powerpoint/2010/main" val="318015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FBAB30-BBE3-43DA-8AB9-340E415A3685}"/>
              </a:ext>
            </a:extLst>
          </p:cNvPr>
          <p:cNvPicPr>
            <a:picLocks noChangeAspect="1"/>
          </p:cNvPicPr>
          <p:nvPr/>
        </p:nvPicPr>
        <p:blipFill>
          <a:blip r:embed="rId2"/>
          <a:stretch>
            <a:fillRect/>
          </a:stretch>
        </p:blipFill>
        <p:spPr>
          <a:xfrm>
            <a:off x="437745" y="408029"/>
            <a:ext cx="11322995" cy="6080320"/>
          </a:xfrm>
          <a:prstGeom prst="rect">
            <a:avLst/>
          </a:prstGeom>
        </p:spPr>
      </p:pic>
      <p:sp>
        <p:nvSpPr>
          <p:cNvPr id="3" name="Footer Placeholder 2">
            <a:extLst>
              <a:ext uri="{FF2B5EF4-FFF2-40B4-BE49-F238E27FC236}">
                <a16:creationId xmlns:a16="http://schemas.microsoft.com/office/drawing/2014/main" id="{8F6AA351-7A60-4517-A287-E876E7E142A4}"/>
              </a:ext>
            </a:extLst>
          </p:cNvPr>
          <p:cNvSpPr>
            <a:spLocks noGrp="1"/>
          </p:cNvSpPr>
          <p:nvPr>
            <p:ph type="ftr" sz="quarter" idx="11"/>
          </p:nvPr>
        </p:nvSpPr>
        <p:spPr/>
        <p:txBody>
          <a:bodyPr/>
          <a:lstStyle/>
          <a:p>
            <a:r>
              <a:rPr lang="en-US"/>
              <a:t>CDP Insight Generation Workshop</a:t>
            </a:r>
            <a:endParaRPr lang="en-US" dirty="0"/>
          </a:p>
        </p:txBody>
      </p:sp>
      <p:sp>
        <p:nvSpPr>
          <p:cNvPr id="4" name="Slide Number Placeholder 3">
            <a:extLst>
              <a:ext uri="{FF2B5EF4-FFF2-40B4-BE49-F238E27FC236}">
                <a16:creationId xmlns:a16="http://schemas.microsoft.com/office/drawing/2014/main" id="{DB0E8D35-DC07-4243-AAFC-3FA17794E8DF}"/>
              </a:ext>
            </a:extLst>
          </p:cNvPr>
          <p:cNvSpPr>
            <a:spLocks noGrp="1"/>
          </p:cNvSpPr>
          <p:nvPr>
            <p:ph type="sldNum" sz="quarter" idx="12"/>
          </p:nvPr>
        </p:nvSpPr>
        <p:spPr/>
        <p:txBody>
          <a:bodyPr/>
          <a:lstStyle/>
          <a:p>
            <a:fld id="{34B7E4EF-A1BD-40F4-AB7B-04F084DD991D}" type="slidenum">
              <a:rPr lang="en-US" smtClean="0"/>
              <a:t>26</a:t>
            </a:fld>
            <a:endParaRPr lang="en-US" dirty="0"/>
          </a:p>
        </p:txBody>
      </p:sp>
    </p:spTree>
    <p:extLst>
      <p:ext uri="{BB962C8B-B14F-4D97-AF65-F5344CB8AC3E}">
        <p14:creationId xmlns:p14="http://schemas.microsoft.com/office/powerpoint/2010/main" val="157385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FDE5-DE1A-45B6-9FC4-D94E089603CF}"/>
              </a:ext>
            </a:extLst>
          </p:cNvPr>
          <p:cNvSpPr>
            <a:spLocks noGrp="1"/>
          </p:cNvSpPr>
          <p:nvPr>
            <p:ph type="ctrTitle"/>
          </p:nvPr>
        </p:nvSpPr>
        <p:spPr>
          <a:xfrm>
            <a:off x="1629103" y="2244830"/>
            <a:ext cx="8933796" cy="2437232"/>
          </a:xfrm>
        </p:spPr>
        <p:txBody>
          <a:bodyPr anchor="ctr">
            <a:normAutofit/>
          </a:bodyPr>
          <a:lstStyle/>
          <a:p>
            <a:r>
              <a:rPr lang="en-CA" sz="6000" dirty="0">
                <a:solidFill>
                  <a:schemeClr val="accent2"/>
                </a:solidFill>
                <a:effectLst>
                  <a:outerShdw blurRad="38100" dist="38100" dir="2700000" algn="tl">
                    <a:srgbClr val="000000">
                      <a:alpha val="43137"/>
                    </a:srgbClr>
                  </a:outerShdw>
                </a:effectLst>
              </a:rPr>
              <a:t>Intended outputs and follow-on process </a:t>
            </a:r>
          </a:p>
        </p:txBody>
      </p:sp>
      <p:sp>
        <p:nvSpPr>
          <p:cNvPr id="8" name="Subtitle 2">
            <a:extLst>
              <a:ext uri="{FF2B5EF4-FFF2-40B4-BE49-F238E27FC236}">
                <a16:creationId xmlns:a16="http://schemas.microsoft.com/office/drawing/2014/main" id="{500BEEA9-C793-4FD0-9818-5EFC601E69A0}"/>
              </a:ext>
            </a:extLst>
          </p:cNvPr>
          <p:cNvSpPr>
            <a:spLocks noGrp="1"/>
          </p:cNvSpPr>
          <p:nvPr>
            <p:ph type="subTitle" idx="1"/>
          </p:nvPr>
        </p:nvSpPr>
        <p:spPr>
          <a:xfrm>
            <a:off x="1629101" y="4319082"/>
            <a:ext cx="8936846" cy="820182"/>
          </a:xfrm>
        </p:spPr>
        <p:txBody>
          <a:bodyPr>
            <a:normAutofit/>
          </a:bodyPr>
          <a:lstStyle/>
          <a:p>
            <a:r>
              <a:rPr lang="en-US" sz="4400" b="1" dirty="0">
                <a:solidFill>
                  <a:srgbClr val="00B050"/>
                </a:solidFill>
              </a:rPr>
              <a:t>Thank you!</a:t>
            </a:r>
          </a:p>
        </p:txBody>
      </p:sp>
    </p:spTree>
    <p:extLst>
      <p:ext uri="{BB962C8B-B14F-4D97-AF65-F5344CB8AC3E}">
        <p14:creationId xmlns:p14="http://schemas.microsoft.com/office/powerpoint/2010/main" val="4137282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B23A1E-64B6-4603-A91E-10B869576A3C}"/>
              </a:ext>
            </a:extLst>
          </p:cNvPr>
          <p:cNvSpPr>
            <a:spLocks noGrp="1"/>
          </p:cNvSpPr>
          <p:nvPr>
            <p:ph type="title"/>
          </p:nvPr>
        </p:nvSpPr>
        <p:spPr>
          <a:xfrm>
            <a:off x="1066799" y="642594"/>
            <a:ext cx="10538299" cy="1371600"/>
          </a:xfrm>
        </p:spPr>
        <p:txBody>
          <a:bodyPr>
            <a:noAutofit/>
          </a:bodyPr>
          <a:lstStyle/>
          <a:p>
            <a:r>
              <a:rPr lang="en-CA" sz="4800" b="1" dirty="0">
                <a:solidFill>
                  <a:srgbClr val="00B050"/>
                </a:solidFill>
                <a:effectLst>
                  <a:outerShdw blurRad="38100" dist="38100" dir="2700000" algn="tl">
                    <a:srgbClr val="000000">
                      <a:alpha val="43137"/>
                    </a:srgbClr>
                  </a:outerShdw>
                </a:effectLst>
              </a:rPr>
              <a:t>Project Outputs; Follow-on Process: </a:t>
            </a:r>
          </a:p>
        </p:txBody>
      </p:sp>
      <p:sp>
        <p:nvSpPr>
          <p:cNvPr id="7" name="Content Placeholder 6">
            <a:extLst>
              <a:ext uri="{FF2B5EF4-FFF2-40B4-BE49-F238E27FC236}">
                <a16:creationId xmlns:a16="http://schemas.microsoft.com/office/drawing/2014/main" id="{219E5162-C25E-4D38-8B34-5421463EBBE1}"/>
              </a:ext>
            </a:extLst>
          </p:cNvPr>
          <p:cNvSpPr>
            <a:spLocks noGrp="1"/>
          </p:cNvSpPr>
          <p:nvPr>
            <p:ph idx="1"/>
          </p:nvPr>
        </p:nvSpPr>
        <p:spPr>
          <a:xfrm>
            <a:off x="1066800" y="2103120"/>
            <a:ext cx="10058400" cy="4287952"/>
          </a:xfrm>
        </p:spPr>
        <p:txBody>
          <a:bodyPr>
            <a:noAutofit/>
          </a:bodyPr>
          <a:lstStyle/>
          <a:p>
            <a:pPr marL="342900" lvl="0" indent="-342900">
              <a:spcBef>
                <a:spcPts val="0"/>
              </a:spcBef>
              <a:buFont typeface="Symbol" panose="05050102010706020507" pitchFamily="18" charset="2"/>
              <a:buChar char=""/>
            </a:pPr>
            <a:r>
              <a:rPr lang="en-US" sz="2800" dirty="0">
                <a:latin typeface="Arial" panose="020B0604020202020204" pitchFamily="34" charset="0"/>
                <a:ea typeface="Times New Roman" panose="02020603050405020304" pitchFamily="18" charset="0"/>
              </a:rPr>
              <a:t>Common indicators to measure housing results at municipal, neighbourhood scales.</a:t>
            </a:r>
          </a:p>
          <a:p>
            <a:pPr marL="342900" lvl="0" indent="-342900">
              <a:spcBef>
                <a:spcPts val="0"/>
              </a:spcBef>
              <a:buFont typeface="Symbol" panose="05050102010706020507" pitchFamily="18" charset="2"/>
              <a:buChar char=""/>
            </a:pPr>
            <a:r>
              <a:rPr lang="en-US" sz="2800" dirty="0">
                <a:latin typeface="Arial" panose="020B0604020202020204" pitchFamily="34" charset="0"/>
                <a:ea typeface="Times New Roman" panose="02020603050405020304" pitchFamily="18" charset="0"/>
              </a:rPr>
              <a:t>New data sources, uses of data, including data modelling.</a:t>
            </a:r>
          </a:p>
          <a:p>
            <a:pPr marL="342900" lvl="0" indent="-342900">
              <a:spcBef>
                <a:spcPts val="0"/>
              </a:spcBef>
              <a:buFont typeface="Symbol" panose="05050102010706020507" pitchFamily="18" charset="2"/>
              <a:buChar char=""/>
            </a:pPr>
            <a:r>
              <a:rPr lang="en-US" sz="2800" dirty="0">
                <a:latin typeface="Arial" panose="020B0604020202020204" pitchFamily="34" charset="0"/>
                <a:ea typeface="Times New Roman" panose="02020603050405020304" pitchFamily="18" charset="0"/>
              </a:rPr>
              <a:t>New software to support data visualization and data access.</a:t>
            </a:r>
          </a:p>
          <a:p>
            <a:pPr marL="342900" lvl="0" indent="-342900">
              <a:spcBef>
                <a:spcPts val="0"/>
              </a:spcBef>
              <a:buFont typeface="Symbol" panose="05050102010706020507" pitchFamily="18" charset="2"/>
              <a:buChar char=""/>
            </a:pPr>
            <a:r>
              <a:rPr lang="en-US" sz="2800" dirty="0">
                <a:latin typeface="Arial" panose="020B0604020202020204" pitchFamily="34" charset="0"/>
                <a:ea typeface="Times New Roman" panose="02020603050405020304" pitchFamily="18" charset="0"/>
              </a:rPr>
              <a:t>Shared learning between/among provincial, territorial jurisdictions.</a:t>
            </a:r>
          </a:p>
          <a:p>
            <a:pPr marL="342900" lvl="0" indent="-342900">
              <a:spcBef>
                <a:spcPts val="0"/>
              </a:spcBef>
              <a:buFont typeface="Symbol" panose="05050102010706020507" pitchFamily="18" charset="2"/>
              <a:buChar char=""/>
            </a:pPr>
            <a:r>
              <a:rPr lang="en-US" sz="2800" dirty="0">
                <a:latin typeface="Arial" panose="020B0604020202020204" pitchFamily="34" charset="0"/>
                <a:ea typeface="Times New Roman" panose="02020603050405020304" pitchFamily="18" charset="0"/>
              </a:rPr>
              <a:t>More effective feedback loops to understand better impacts of data on local decision making.</a:t>
            </a:r>
            <a:endParaRPr lang="en-US" sz="2800" dirty="0">
              <a:latin typeface="Arial" panose="020B0604020202020204" pitchFamily="34" charset="0"/>
              <a:ea typeface="Calibri" panose="020F0502020204030204" pitchFamily="34" charset="0"/>
            </a:endParaRPr>
          </a:p>
          <a:p>
            <a:pPr marL="342900" lvl="0" indent="-342900">
              <a:spcBef>
                <a:spcPts val="0"/>
              </a:spcBef>
              <a:buFont typeface="Symbol" panose="05050102010706020507" pitchFamily="18" charset="2"/>
              <a:buChar char=""/>
            </a:pPr>
            <a:endParaRPr lang="en-US" sz="2800" dirty="0">
              <a:latin typeface="Arial" panose="020B0604020202020204" pitchFamily="34" charset="0"/>
              <a:ea typeface="Calibri" panose="020F0502020204030204" pitchFamily="34" charset="0"/>
            </a:endParaRPr>
          </a:p>
          <a:p>
            <a:pPr marL="342900" lvl="0" indent="-342900">
              <a:spcBef>
                <a:spcPts val="0"/>
              </a:spcBef>
              <a:buFont typeface="Symbol" panose="05050102010706020507" pitchFamily="18" charset="2"/>
              <a:buChar char=""/>
            </a:pPr>
            <a:endParaRPr lang="en-US" sz="2800" dirty="0">
              <a:latin typeface="Arial" panose="020B0604020202020204" pitchFamily="34" charset="0"/>
              <a:ea typeface="Calibri" panose="020F0502020204030204" pitchFamily="34" charset="0"/>
            </a:endParaRPr>
          </a:p>
          <a:p>
            <a:pPr marL="342900" lvl="0" indent="-342900">
              <a:spcBef>
                <a:spcPts val="0"/>
              </a:spcBef>
              <a:buFont typeface="Symbol" panose="05050102010706020507" pitchFamily="18" charset="2"/>
              <a:buChar char=""/>
            </a:pPr>
            <a:endParaRPr lang="en-US" sz="2800" dirty="0">
              <a:latin typeface="Arial" panose="020B0604020202020204" pitchFamily="34" charset="0"/>
              <a:ea typeface="Calibri" panose="020F0502020204030204" pitchFamily="34" charset="0"/>
            </a:endParaRPr>
          </a:p>
          <a:p>
            <a:pPr marL="342900" lvl="0" indent="-342900">
              <a:spcBef>
                <a:spcPts val="0"/>
              </a:spcBef>
              <a:buFont typeface="Symbol" panose="05050102010706020507" pitchFamily="18" charset="2"/>
              <a:buChar char=""/>
            </a:pPr>
            <a:endParaRPr lang="en-US" sz="2800" dirty="0">
              <a:latin typeface="Arial" panose="020B0604020202020204" pitchFamily="34" charset="0"/>
              <a:ea typeface="Calibri" panose="020F0502020204030204" pitchFamily="34" charset="0"/>
            </a:endParaRPr>
          </a:p>
          <a:p>
            <a:endParaRPr lang="en-CA" sz="2800" dirty="0"/>
          </a:p>
        </p:txBody>
      </p:sp>
      <p:sp>
        <p:nvSpPr>
          <p:cNvPr id="2" name="Footer Placeholder 1">
            <a:extLst>
              <a:ext uri="{FF2B5EF4-FFF2-40B4-BE49-F238E27FC236}">
                <a16:creationId xmlns:a16="http://schemas.microsoft.com/office/drawing/2014/main" id="{0676D4D8-E6E6-4685-95D9-A684BC793749}"/>
              </a:ext>
            </a:extLst>
          </p:cNvPr>
          <p:cNvSpPr>
            <a:spLocks noGrp="1"/>
          </p:cNvSpPr>
          <p:nvPr>
            <p:ph type="ftr" sz="quarter" idx="11"/>
          </p:nvPr>
        </p:nvSpPr>
        <p:spPr/>
        <p:txBody>
          <a:bodyPr/>
          <a:lstStyle/>
          <a:p>
            <a:r>
              <a:rPr lang="en-US"/>
              <a:t>CDP Insight Generation Workshop</a:t>
            </a:r>
            <a:endParaRPr lang="en-US" dirty="0"/>
          </a:p>
        </p:txBody>
      </p:sp>
      <p:sp>
        <p:nvSpPr>
          <p:cNvPr id="3" name="Slide Number Placeholder 2">
            <a:extLst>
              <a:ext uri="{FF2B5EF4-FFF2-40B4-BE49-F238E27FC236}">
                <a16:creationId xmlns:a16="http://schemas.microsoft.com/office/drawing/2014/main" id="{19995FF5-515B-4F0D-ADB2-859D0EA4F773}"/>
              </a:ext>
            </a:extLst>
          </p:cNvPr>
          <p:cNvSpPr>
            <a:spLocks noGrp="1"/>
          </p:cNvSpPr>
          <p:nvPr>
            <p:ph type="sldNum" sz="quarter" idx="12"/>
          </p:nvPr>
        </p:nvSpPr>
        <p:spPr/>
        <p:txBody>
          <a:bodyPr/>
          <a:lstStyle/>
          <a:p>
            <a:fld id="{34B7E4EF-A1BD-40F4-AB7B-04F084DD991D}" type="slidenum">
              <a:rPr lang="en-US" smtClean="0"/>
              <a:t>28</a:t>
            </a:fld>
            <a:endParaRPr lang="en-US" dirty="0"/>
          </a:p>
        </p:txBody>
      </p:sp>
    </p:spTree>
    <p:extLst>
      <p:ext uri="{BB962C8B-B14F-4D97-AF65-F5344CB8AC3E}">
        <p14:creationId xmlns:p14="http://schemas.microsoft.com/office/powerpoint/2010/main" val="2414759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71CBF-28CA-4455-9915-9174EE4E4450}"/>
              </a:ext>
            </a:extLst>
          </p:cNvPr>
          <p:cNvSpPr>
            <a:spLocks noGrp="1"/>
          </p:cNvSpPr>
          <p:nvPr>
            <p:ph type="title"/>
          </p:nvPr>
        </p:nvSpPr>
        <p:spPr/>
        <p:txBody>
          <a:bodyPr/>
          <a:lstStyle/>
          <a:p>
            <a:r>
              <a:rPr lang="en-CA" b="1" dirty="0">
                <a:solidFill>
                  <a:srgbClr val="00B050"/>
                </a:solidFill>
                <a:effectLst>
                  <a:outerShdw blurRad="38100" dist="38100" dir="2700000" algn="tl">
                    <a:srgbClr val="000000">
                      <a:alpha val="43137"/>
                    </a:srgbClr>
                  </a:outerShdw>
                </a:effectLst>
              </a:rPr>
              <a:t>Research Underway to Complement Your Efforts:</a:t>
            </a:r>
          </a:p>
        </p:txBody>
      </p:sp>
      <p:sp>
        <p:nvSpPr>
          <p:cNvPr id="5" name="Content Placeholder 4">
            <a:extLst>
              <a:ext uri="{FF2B5EF4-FFF2-40B4-BE49-F238E27FC236}">
                <a16:creationId xmlns:a16="http://schemas.microsoft.com/office/drawing/2014/main" id="{670D1D8E-F93F-43F5-82C4-A60E43356EB0}"/>
              </a:ext>
            </a:extLst>
          </p:cNvPr>
          <p:cNvSpPr>
            <a:spLocks noGrp="1"/>
          </p:cNvSpPr>
          <p:nvPr>
            <p:ph idx="1"/>
          </p:nvPr>
        </p:nvSpPr>
        <p:spPr>
          <a:xfrm>
            <a:off x="1066799" y="2103120"/>
            <a:ext cx="10402111" cy="4112286"/>
          </a:xfrm>
        </p:spPr>
        <p:txBody>
          <a:bodyPr>
            <a:normAutofit fontScale="92500"/>
          </a:bodyPr>
          <a:lstStyle/>
          <a:p>
            <a:pPr>
              <a:buFont typeface="Arial" panose="020B0604020202020204" pitchFamily="34" charset="0"/>
              <a:buChar char="•"/>
            </a:pPr>
            <a:r>
              <a:rPr lang="en-CA" sz="2800" b="1" dirty="0"/>
              <a:t>Review of ~50 sample documents re: applications of data, presentation techniques by University of Waterloo students.</a:t>
            </a:r>
          </a:p>
          <a:p>
            <a:pPr>
              <a:buFont typeface="Arial" panose="020B0604020202020204" pitchFamily="34" charset="0"/>
              <a:buChar char="•"/>
            </a:pPr>
            <a:r>
              <a:rPr lang="en-CA" sz="2800" b="1" dirty="0"/>
              <a:t>Analysis of survey results from ~144 responses received covering nearly 85% of CDP consortia, plus others new to CDP.</a:t>
            </a:r>
          </a:p>
          <a:p>
            <a:pPr>
              <a:buFont typeface="Arial" panose="020B0604020202020204" pitchFamily="34" charset="0"/>
              <a:buChar char="•"/>
            </a:pPr>
            <a:r>
              <a:rPr lang="en-CA" sz="2800" b="1" dirty="0"/>
              <a:t>Assessment of software tools being applied in parallel situations.</a:t>
            </a:r>
          </a:p>
          <a:p>
            <a:pPr>
              <a:buFont typeface="Arial" panose="020B0604020202020204" pitchFamily="34" charset="0"/>
              <a:buChar char="•"/>
            </a:pPr>
            <a:r>
              <a:rPr lang="en-CA" sz="2800" b="1" dirty="0"/>
              <a:t>Map of housing data suppliers by coverage according to a housing system model.</a:t>
            </a:r>
          </a:p>
        </p:txBody>
      </p:sp>
      <p:sp>
        <p:nvSpPr>
          <p:cNvPr id="2" name="Footer Placeholder 1">
            <a:extLst>
              <a:ext uri="{FF2B5EF4-FFF2-40B4-BE49-F238E27FC236}">
                <a16:creationId xmlns:a16="http://schemas.microsoft.com/office/drawing/2014/main" id="{5C721974-8882-43A3-8B3D-21672159DEDD}"/>
              </a:ext>
            </a:extLst>
          </p:cNvPr>
          <p:cNvSpPr>
            <a:spLocks noGrp="1"/>
          </p:cNvSpPr>
          <p:nvPr>
            <p:ph type="ftr" sz="quarter" idx="11"/>
          </p:nvPr>
        </p:nvSpPr>
        <p:spPr/>
        <p:txBody>
          <a:bodyPr/>
          <a:lstStyle/>
          <a:p>
            <a:r>
              <a:rPr lang="en-US"/>
              <a:t>CDP Insight Generation Workshop</a:t>
            </a:r>
            <a:endParaRPr lang="en-US" dirty="0"/>
          </a:p>
        </p:txBody>
      </p:sp>
      <p:sp>
        <p:nvSpPr>
          <p:cNvPr id="3" name="Slide Number Placeholder 2">
            <a:extLst>
              <a:ext uri="{FF2B5EF4-FFF2-40B4-BE49-F238E27FC236}">
                <a16:creationId xmlns:a16="http://schemas.microsoft.com/office/drawing/2014/main" id="{1B815849-058A-4B18-85C5-12CECAB7D8A4}"/>
              </a:ext>
            </a:extLst>
          </p:cNvPr>
          <p:cNvSpPr>
            <a:spLocks noGrp="1"/>
          </p:cNvSpPr>
          <p:nvPr>
            <p:ph type="sldNum" sz="quarter" idx="12"/>
          </p:nvPr>
        </p:nvSpPr>
        <p:spPr/>
        <p:txBody>
          <a:bodyPr/>
          <a:lstStyle/>
          <a:p>
            <a:fld id="{34B7E4EF-A1BD-40F4-AB7B-04F084DD991D}" type="slidenum">
              <a:rPr lang="en-US" smtClean="0"/>
              <a:t>29</a:t>
            </a:fld>
            <a:endParaRPr lang="en-US" dirty="0"/>
          </a:p>
        </p:txBody>
      </p:sp>
    </p:spTree>
    <p:extLst>
      <p:ext uri="{BB962C8B-B14F-4D97-AF65-F5344CB8AC3E}">
        <p14:creationId xmlns:p14="http://schemas.microsoft.com/office/powerpoint/2010/main" val="294313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EEC-7953-4FC0-A0DE-8B223FFBDE5E}"/>
              </a:ext>
            </a:extLst>
          </p:cNvPr>
          <p:cNvSpPr>
            <a:spLocks noGrp="1"/>
          </p:cNvSpPr>
          <p:nvPr>
            <p:ph type="ctrTitle"/>
          </p:nvPr>
        </p:nvSpPr>
        <p:spPr>
          <a:xfrm>
            <a:off x="1629103" y="2244830"/>
            <a:ext cx="8933796" cy="2437232"/>
          </a:xfrm>
        </p:spPr>
        <p:txBody>
          <a:bodyPr anchor="ctr">
            <a:normAutofit/>
          </a:bodyPr>
          <a:lstStyle/>
          <a:p>
            <a:pPr>
              <a:spcBef>
                <a:spcPts val="0"/>
              </a:spcBef>
            </a:pPr>
            <a:r>
              <a:rPr lang="en-CA" dirty="0"/>
              <a:t>Overview of the CDP Solutions Lab </a:t>
            </a:r>
          </a:p>
        </p:txBody>
      </p:sp>
      <p:sp>
        <p:nvSpPr>
          <p:cNvPr id="8" name="Subtitle 2">
            <a:extLst>
              <a:ext uri="{FF2B5EF4-FFF2-40B4-BE49-F238E27FC236}">
                <a16:creationId xmlns:a16="http://schemas.microsoft.com/office/drawing/2014/main" id="{F9F9BFE2-C3FC-45F3-9B60-02A374B0F774}"/>
              </a:ext>
            </a:extLst>
          </p:cNvPr>
          <p:cNvSpPr>
            <a:spLocks noGrp="1"/>
          </p:cNvSpPr>
          <p:nvPr>
            <p:ph type="subTitle" idx="1"/>
          </p:nvPr>
        </p:nvSpPr>
        <p:spPr>
          <a:xfrm>
            <a:off x="1629101" y="4682062"/>
            <a:ext cx="8936846" cy="457201"/>
          </a:xfrm>
        </p:spPr>
        <p:txBody>
          <a:bodyPr/>
          <a:lstStyle/>
          <a:p>
            <a:endParaRPr lang="en-US"/>
          </a:p>
        </p:txBody>
      </p:sp>
    </p:spTree>
    <p:extLst>
      <p:ext uri="{BB962C8B-B14F-4D97-AF65-F5344CB8AC3E}">
        <p14:creationId xmlns:p14="http://schemas.microsoft.com/office/powerpoint/2010/main" val="543585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EEC-7953-4FC0-A0DE-8B223FFBDE5E}"/>
              </a:ext>
            </a:extLst>
          </p:cNvPr>
          <p:cNvSpPr>
            <a:spLocks noGrp="1"/>
          </p:cNvSpPr>
          <p:nvPr>
            <p:ph type="ctrTitle"/>
          </p:nvPr>
        </p:nvSpPr>
        <p:spPr>
          <a:xfrm>
            <a:off x="1629103" y="2244830"/>
            <a:ext cx="8933796" cy="2437232"/>
          </a:xfrm>
        </p:spPr>
        <p:txBody>
          <a:bodyPr anchor="ctr">
            <a:normAutofit/>
          </a:bodyPr>
          <a:lstStyle/>
          <a:p>
            <a:pPr>
              <a:spcBef>
                <a:spcPts val="0"/>
              </a:spcBef>
            </a:pPr>
            <a:r>
              <a:rPr lang="en-CA" dirty="0"/>
              <a:t>Sample CDP Dashboard</a:t>
            </a:r>
          </a:p>
        </p:txBody>
      </p:sp>
      <p:sp>
        <p:nvSpPr>
          <p:cNvPr id="8" name="Subtitle 2">
            <a:extLst>
              <a:ext uri="{FF2B5EF4-FFF2-40B4-BE49-F238E27FC236}">
                <a16:creationId xmlns:a16="http://schemas.microsoft.com/office/drawing/2014/main" id="{F9F9BFE2-C3FC-45F3-9B60-02A374B0F774}"/>
              </a:ext>
            </a:extLst>
          </p:cNvPr>
          <p:cNvSpPr>
            <a:spLocks noGrp="1"/>
          </p:cNvSpPr>
          <p:nvPr>
            <p:ph type="subTitle" idx="1"/>
          </p:nvPr>
        </p:nvSpPr>
        <p:spPr>
          <a:xfrm>
            <a:off x="1629101" y="4682062"/>
            <a:ext cx="8936846" cy="457201"/>
          </a:xfrm>
        </p:spPr>
        <p:txBody>
          <a:bodyPr/>
          <a:lstStyle/>
          <a:p>
            <a:endParaRPr lang="en-US"/>
          </a:p>
        </p:txBody>
      </p:sp>
    </p:spTree>
    <p:extLst>
      <p:ext uri="{BB962C8B-B14F-4D97-AF65-F5344CB8AC3E}">
        <p14:creationId xmlns:p14="http://schemas.microsoft.com/office/powerpoint/2010/main" val="3202552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7B6BAA-F604-4D01-AA76-46CA2DAD494F}"/>
              </a:ext>
            </a:extLst>
          </p:cNvPr>
          <p:cNvSpPr>
            <a:spLocks noGrp="1"/>
          </p:cNvSpPr>
          <p:nvPr>
            <p:ph type="title"/>
          </p:nvPr>
        </p:nvSpPr>
        <p:spPr/>
        <p:txBody>
          <a:bodyPr/>
          <a:lstStyle/>
          <a:p>
            <a:r>
              <a:rPr lang="en-CA" dirty="0"/>
              <a:t>Sample dashboard</a:t>
            </a:r>
          </a:p>
        </p:txBody>
      </p:sp>
      <p:sp>
        <p:nvSpPr>
          <p:cNvPr id="10" name="Text Placeholder 9">
            <a:extLst>
              <a:ext uri="{FF2B5EF4-FFF2-40B4-BE49-F238E27FC236}">
                <a16:creationId xmlns:a16="http://schemas.microsoft.com/office/drawing/2014/main" id="{5A517B1D-5C4D-47F3-9AA2-955CFFF03BBC}"/>
              </a:ext>
            </a:extLst>
          </p:cNvPr>
          <p:cNvSpPr>
            <a:spLocks noGrp="1"/>
          </p:cNvSpPr>
          <p:nvPr>
            <p:ph type="body" sz="half" idx="2"/>
          </p:nvPr>
        </p:nvSpPr>
        <p:spPr/>
        <p:txBody>
          <a:bodyPr/>
          <a:lstStyle/>
          <a:p>
            <a:r>
              <a:rPr lang="en-CA" dirty="0"/>
              <a:t>Community recovery dashboard</a:t>
            </a:r>
          </a:p>
          <a:p>
            <a:endParaRPr lang="en-CA" dirty="0"/>
          </a:p>
          <a:p>
            <a:r>
              <a:rPr lang="en-CA" dirty="0"/>
              <a:t>What could a Housing Data dashboard include? </a:t>
            </a:r>
          </a:p>
        </p:txBody>
      </p:sp>
      <p:pic>
        <p:nvPicPr>
          <p:cNvPr id="11" name="Picture 10" descr="Graphical user interface, text, application&#10;&#10;Description automatically generated">
            <a:extLst>
              <a:ext uri="{FF2B5EF4-FFF2-40B4-BE49-F238E27FC236}">
                <a16:creationId xmlns:a16="http://schemas.microsoft.com/office/drawing/2014/main" id="{969707AF-1A1C-4C81-AF54-0F980D9AA644}"/>
              </a:ext>
            </a:extLst>
          </p:cNvPr>
          <p:cNvPicPr>
            <a:picLocks noChangeAspect="1"/>
          </p:cNvPicPr>
          <p:nvPr/>
        </p:nvPicPr>
        <p:blipFill>
          <a:blip r:embed="rId2"/>
          <a:stretch>
            <a:fillRect/>
          </a:stretch>
        </p:blipFill>
        <p:spPr>
          <a:xfrm>
            <a:off x="328153" y="567388"/>
            <a:ext cx="7510187" cy="5723224"/>
          </a:xfrm>
          <a:prstGeom prst="rect">
            <a:avLst/>
          </a:prstGeom>
        </p:spPr>
      </p:pic>
    </p:spTree>
    <p:extLst>
      <p:ext uri="{BB962C8B-B14F-4D97-AF65-F5344CB8AC3E}">
        <p14:creationId xmlns:p14="http://schemas.microsoft.com/office/powerpoint/2010/main" val="2748867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E300608E-FD02-46A0-B655-DBD5F009D3F8}"/>
              </a:ext>
            </a:extLst>
          </p:cNvPr>
          <p:cNvPicPr>
            <a:picLocks noChangeAspect="1"/>
          </p:cNvPicPr>
          <p:nvPr/>
        </p:nvPicPr>
        <p:blipFill>
          <a:blip r:embed="rId2"/>
          <a:stretch>
            <a:fillRect/>
          </a:stretch>
        </p:blipFill>
        <p:spPr>
          <a:xfrm>
            <a:off x="903958" y="477921"/>
            <a:ext cx="10089943" cy="5902158"/>
          </a:xfrm>
          <a:prstGeom prst="rect">
            <a:avLst/>
          </a:prstGeom>
        </p:spPr>
      </p:pic>
    </p:spTree>
    <p:extLst>
      <p:ext uri="{BB962C8B-B14F-4D97-AF65-F5344CB8AC3E}">
        <p14:creationId xmlns:p14="http://schemas.microsoft.com/office/powerpoint/2010/main" val="285659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9341777C-98B3-4572-9B0F-F16408688D57}"/>
              </a:ext>
            </a:extLst>
          </p:cNvPr>
          <p:cNvPicPr>
            <a:picLocks noGrp="1" noChangeAspect="1"/>
          </p:cNvPicPr>
          <p:nvPr>
            <p:ph idx="1"/>
          </p:nvPr>
        </p:nvPicPr>
        <p:blipFill>
          <a:blip r:embed="rId2"/>
          <a:stretch>
            <a:fillRect/>
          </a:stretch>
        </p:blipFill>
        <p:spPr>
          <a:xfrm>
            <a:off x="652225" y="458189"/>
            <a:ext cx="11042293" cy="5788351"/>
          </a:xfrm>
        </p:spPr>
      </p:pic>
    </p:spTree>
    <p:extLst>
      <p:ext uri="{BB962C8B-B14F-4D97-AF65-F5344CB8AC3E}">
        <p14:creationId xmlns:p14="http://schemas.microsoft.com/office/powerpoint/2010/main" val="292332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with low confidence">
            <a:extLst>
              <a:ext uri="{FF2B5EF4-FFF2-40B4-BE49-F238E27FC236}">
                <a16:creationId xmlns:a16="http://schemas.microsoft.com/office/drawing/2014/main" id="{6D8BD7F2-7A24-449A-8418-577FB8A23A0D}"/>
              </a:ext>
            </a:extLst>
          </p:cNvPr>
          <p:cNvPicPr>
            <a:picLocks noChangeAspect="1"/>
          </p:cNvPicPr>
          <p:nvPr/>
        </p:nvPicPr>
        <p:blipFill>
          <a:blip r:embed="rId2"/>
          <a:stretch>
            <a:fillRect/>
          </a:stretch>
        </p:blipFill>
        <p:spPr>
          <a:xfrm>
            <a:off x="1199096" y="603376"/>
            <a:ext cx="9793808" cy="5763304"/>
          </a:xfrm>
          <a:prstGeom prst="rect">
            <a:avLst/>
          </a:prstGeom>
        </p:spPr>
      </p:pic>
    </p:spTree>
    <p:extLst>
      <p:ext uri="{BB962C8B-B14F-4D97-AF65-F5344CB8AC3E}">
        <p14:creationId xmlns:p14="http://schemas.microsoft.com/office/powerpoint/2010/main" val="842706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E300608E-FD02-46A0-B655-DBD5F009D3F8}"/>
              </a:ext>
            </a:extLst>
          </p:cNvPr>
          <p:cNvPicPr>
            <a:picLocks noChangeAspect="1"/>
          </p:cNvPicPr>
          <p:nvPr/>
        </p:nvPicPr>
        <p:blipFill>
          <a:blip r:embed="rId2"/>
          <a:stretch>
            <a:fillRect/>
          </a:stretch>
        </p:blipFill>
        <p:spPr>
          <a:xfrm>
            <a:off x="928852" y="512267"/>
            <a:ext cx="9972511" cy="5833466"/>
          </a:xfrm>
          <a:prstGeom prst="rect">
            <a:avLst/>
          </a:prstGeom>
        </p:spPr>
      </p:pic>
    </p:spTree>
    <p:extLst>
      <p:ext uri="{BB962C8B-B14F-4D97-AF65-F5344CB8AC3E}">
        <p14:creationId xmlns:p14="http://schemas.microsoft.com/office/powerpoint/2010/main" val="4006211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BCBC-8ED7-476D-8125-106FDE9F1C9D}"/>
              </a:ext>
            </a:extLst>
          </p:cNvPr>
          <p:cNvSpPr>
            <a:spLocks noGrp="1"/>
          </p:cNvSpPr>
          <p:nvPr>
            <p:ph type="ctrTitle"/>
          </p:nvPr>
        </p:nvSpPr>
        <p:spPr>
          <a:xfrm>
            <a:off x="1629103" y="2244830"/>
            <a:ext cx="8933796" cy="2437232"/>
          </a:xfrm>
        </p:spPr>
        <p:txBody>
          <a:bodyPr anchor="ctr">
            <a:normAutofit/>
          </a:bodyPr>
          <a:lstStyle/>
          <a:p>
            <a:r>
              <a:rPr lang="en-CA" dirty="0"/>
              <a:t>Group Discussion</a:t>
            </a:r>
          </a:p>
        </p:txBody>
      </p:sp>
      <p:sp>
        <p:nvSpPr>
          <p:cNvPr id="3" name="Content Placeholder 2">
            <a:extLst>
              <a:ext uri="{FF2B5EF4-FFF2-40B4-BE49-F238E27FC236}">
                <a16:creationId xmlns:a16="http://schemas.microsoft.com/office/drawing/2014/main" id="{ADA4B270-8F66-456D-A96E-E998F5B55D8D}"/>
              </a:ext>
            </a:extLst>
          </p:cNvPr>
          <p:cNvSpPr>
            <a:spLocks noGrp="1"/>
          </p:cNvSpPr>
          <p:nvPr>
            <p:ph type="subTitle" idx="1"/>
          </p:nvPr>
        </p:nvSpPr>
        <p:spPr>
          <a:xfrm>
            <a:off x="1629101" y="4682062"/>
            <a:ext cx="8936846" cy="457201"/>
          </a:xfrm>
        </p:spPr>
        <p:txBody>
          <a:bodyPr>
            <a:normAutofit/>
          </a:bodyPr>
          <a:lstStyle/>
          <a:p>
            <a:pPr>
              <a:lnSpc>
                <a:spcPct val="100000"/>
              </a:lnSpc>
              <a:spcAft>
                <a:spcPts val="600"/>
              </a:spcAft>
            </a:pPr>
            <a:endParaRPr lang="en-CA" dirty="0"/>
          </a:p>
        </p:txBody>
      </p:sp>
    </p:spTree>
    <p:extLst>
      <p:ext uri="{BB962C8B-B14F-4D97-AF65-F5344CB8AC3E}">
        <p14:creationId xmlns:p14="http://schemas.microsoft.com/office/powerpoint/2010/main" val="2752263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849033-ECD1-443D-9928-BA558402030C}"/>
              </a:ext>
            </a:extLst>
          </p:cNvPr>
          <p:cNvSpPr>
            <a:spLocks noGrp="1"/>
          </p:cNvSpPr>
          <p:nvPr>
            <p:ph sz="half" idx="1"/>
          </p:nvPr>
        </p:nvSpPr>
        <p:spPr>
          <a:xfrm>
            <a:off x="1066800" y="892098"/>
            <a:ext cx="5423210" cy="4960062"/>
          </a:xfrm>
        </p:spPr>
        <p:txBody>
          <a:bodyPr>
            <a:normAutofit fontScale="70000" lnSpcReduction="20000"/>
          </a:bodyPr>
          <a:lstStyle/>
          <a:p>
            <a:r>
              <a:rPr lang="en-CA" dirty="0"/>
              <a:t>4-5 break out groups.</a:t>
            </a:r>
          </a:p>
          <a:p>
            <a:r>
              <a:rPr lang="en-CA" dirty="0"/>
              <a:t>Using Adobe Connect and Mural to facilitate group discussions. </a:t>
            </a:r>
            <a:r>
              <a:rPr lang="en-CA" sz="1800" dirty="0">
                <a:latin typeface="Calibri" panose="020F0502020204030204" pitchFamily="34" charset="0"/>
                <a:ea typeface="Times New Roman" panose="02020603050405020304" pitchFamily="18" charset="0"/>
                <a:cs typeface="Calibri" panose="020F0502020204030204" pitchFamily="34" charset="0"/>
                <a:hlinkClick r:id="rId3"/>
              </a:rPr>
              <a:t>https://app.mural.co/t/ctlabs8714/m/ctlabs8714/1613158781799/1b6f26b0c5a1bcfe6150c27910d8484e1fef5967</a:t>
            </a:r>
            <a:endParaRPr lang="en-CA" sz="1800" dirty="0">
              <a:latin typeface="Calibri" panose="020F0502020204030204" pitchFamily="34" charset="0"/>
              <a:ea typeface="Times New Roman" panose="02020603050405020304" pitchFamily="18" charset="0"/>
              <a:cs typeface="Calibri" panose="020F0502020204030204" pitchFamily="34" charset="0"/>
            </a:endParaRPr>
          </a:p>
          <a:p>
            <a:endParaRPr lang="en-CA" dirty="0"/>
          </a:p>
          <a:p>
            <a:r>
              <a:rPr lang="en-CA" dirty="0"/>
              <a:t>Discuss questions in small groups.</a:t>
            </a:r>
          </a:p>
          <a:p>
            <a:endParaRPr lang="en-CA" dirty="0"/>
          </a:p>
          <a:p>
            <a:r>
              <a:rPr lang="en-CA" dirty="0"/>
              <a:t>Use the post it notes to share your ideas and suggestions</a:t>
            </a:r>
          </a:p>
          <a:p>
            <a:pPr marL="0" indent="0">
              <a:buNone/>
            </a:pPr>
            <a:endParaRPr lang="en-CA" dirty="0"/>
          </a:p>
          <a:p>
            <a:r>
              <a:rPr lang="en-CA" b="1" dirty="0"/>
              <a:t>Questions: </a:t>
            </a:r>
          </a:p>
          <a:p>
            <a:endParaRPr lang="en-CA" dirty="0"/>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Q1 Based on the overview and information covered in the challenge brief what is missing?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Q2 Data sources and decision making: Who holds housing related data? Who uses it? How do they use it?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Q3 Who else do you think we can invite to the table to help us better understand these issues and to help identify and prototype potential solutions.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pic>
        <p:nvPicPr>
          <p:cNvPr id="9" name="Picture 8">
            <a:extLst>
              <a:ext uri="{FF2B5EF4-FFF2-40B4-BE49-F238E27FC236}">
                <a16:creationId xmlns:a16="http://schemas.microsoft.com/office/drawing/2014/main" id="{9C5D39E3-E965-4272-A253-39968CE541A8}"/>
              </a:ext>
            </a:extLst>
          </p:cNvPr>
          <p:cNvPicPr>
            <a:picLocks noChangeAspect="1"/>
          </p:cNvPicPr>
          <p:nvPr/>
        </p:nvPicPr>
        <p:blipFill rotWithShape="1">
          <a:blip r:embed="rId4"/>
          <a:srcRect l="58812" t="2298" r="10500" b="46809"/>
          <a:stretch/>
        </p:blipFill>
        <p:spPr>
          <a:xfrm>
            <a:off x="7194896" y="1505414"/>
            <a:ext cx="4385229" cy="2849061"/>
          </a:xfrm>
          <a:prstGeom prst="rect">
            <a:avLst/>
          </a:prstGeom>
        </p:spPr>
      </p:pic>
    </p:spTree>
    <p:extLst>
      <p:ext uri="{BB962C8B-B14F-4D97-AF65-F5344CB8AC3E}">
        <p14:creationId xmlns:p14="http://schemas.microsoft.com/office/powerpoint/2010/main" val="966785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BCBC-8ED7-476D-8125-106FDE9F1C9D}"/>
              </a:ext>
            </a:extLst>
          </p:cNvPr>
          <p:cNvSpPr>
            <a:spLocks noGrp="1"/>
          </p:cNvSpPr>
          <p:nvPr>
            <p:ph type="ctrTitle"/>
          </p:nvPr>
        </p:nvSpPr>
        <p:spPr>
          <a:xfrm>
            <a:off x="1629103" y="2244830"/>
            <a:ext cx="8933796" cy="2437232"/>
          </a:xfrm>
        </p:spPr>
        <p:txBody>
          <a:bodyPr anchor="ctr">
            <a:normAutofit/>
          </a:bodyPr>
          <a:lstStyle/>
          <a:p>
            <a:r>
              <a:rPr lang="en-CA"/>
              <a:t>Debrief</a:t>
            </a:r>
          </a:p>
        </p:txBody>
      </p:sp>
      <p:sp>
        <p:nvSpPr>
          <p:cNvPr id="3" name="Content Placeholder 2">
            <a:extLst>
              <a:ext uri="{FF2B5EF4-FFF2-40B4-BE49-F238E27FC236}">
                <a16:creationId xmlns:a16="http://schemas.microsoft.com/office/drawing/2014/main" id="{ADA4B270-8F66-456D-A96E-E998F5B55D8D}"/>
              </a:ext>
            </a:extLst>
          </p:cNvPr>
          <p:cNvSpPr>
            <a:spLocks noGrp="1"/>
          </p:cNvSpPr>
          <p:nvPr>
            <p:ph type="subTitle" idx="1"/>
          </p:nvPr>
        </p:nvSpPr>
        <p:spPr>
          <a:xfrm>
            <a:off x="1629101" y="4682062"/>
            <a:ext cx="8936846" cy="457201"/>
          </a:xfrm>
        </p:spPr>
        <p:txBody>
          <a:bodyPr>
            <a:normAutofit/>
          </a:bodyPr>
          <a:lstStyle/>
          <a:p>
            <a:pPr>
              <a:lnSpc>
                <a:spcPct val="100000"/>
              </a:lnSpc>
              <a:spcAft>
                <a:spcPts val="600"/>
              </a:spcAft>
            </a:pPr>
            <a:r>
              <a:rPr lang="en-CA" dirty="0"/>
              <a:t>Please share 2-3 highlights from each group discussion.</a:t>
            </a:r>
            <a:endParaRPr lang="en-CA"/>
          </a:p>
          <a:p>
            <a:pPr>
              <a:lnSpc>
                <a:spcPct val="100000"/>
              </a:lnSpc>
              <a:spcAft>
                <a:spcPts val="600"/>
              </a:spcAft>
            </a:pPr>
            <a:endParaRPr lang="en-CA"/>
          </a:p>
        </p:txBody>
      </p:sp>
    </p:spTree>
    <p:extLst>
      <p:ext uri="{BB962C8B-B14F-4D97-AF65-F5344CB8AC3E}">
        <p14:creationId xmlns:p14="http://schemas.microsoft.com/office/powerpoint/2010/main" val="1938458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EEC-7953-4FC0-A0DE-8B223FFBDE5E}"/>
              </a:ext>
            </a:extLst>
          </p:cNvPr>
          <p:cNvSpPr>
            <a:spLocks noGrp="1"/>
          </p:cNvSpPr>
          <p:nvPr>
            <p:ph type="title"/>
          </p:nvPr>
        </p:nvSpPr>
        <p:spPr/>
        <p:txBody>
          <a:bodyPr/>
          <a:lstStyle/>
          <a:p>
            <a:pPr>
              <a:lnSpc>
                <a:spcPct val="107000"/>
              </a:lnSpc>
              <a:spcBef>
                <a:spcPts val="0"/>
              </a:spcBef>
            </a:pPr>
            <a:r>
              <a:rPr lang="en-CA" dirty="0">
                <a:solidFill>
                  <a:schemeClr val="accent2">
                    <a:lumMod val="75000"/>
                  </a:schemeClr>
                </a:solidFill>
              </a:rPr>
              <a:t>Next Steps</a:t>
            </a:r>
          </a:p>
        </p:txBody>
      </p:sp>
      <p:graphicFrame>
        <p:nvGraphicFramePr>
          <p:cNvPr id="4" name="Content Placeholder 2">
            <a:extLst>
              <a:ext uri="{FF2B5EF4-FFF2-40B4-BE49-F238E27FC236}">
                <a16:creationId xmlns:a16="http://schemas.microsoft.com/office/drawing/2014/main" id="{506DF2AB-9A20-4EDA-BB51-E7FA7429E783}"/>
              </a:ext>
            </a:extLst>
          </p:cNvPr>
          <p:cNvGraphicFramePr>
            <a:graphicFrameLocks/>
          </p:cNvGraphicFramePr>
          <p:nvPr/>
        </p:nvGraphicFramePr>
        <p:xfrm>
          <a:off x="522350" y="1226439"/>
          <a:ext cx="10677525"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1BFA96AA-72F4-4564-B36B-9DF6513A0938}"/>
              </a:ext>
            </a:extLst>
          </p:cNvPr>
          <p:cNvSpPr/>
          <p:nvPr/>
        </p:nvSpPr>
        <p:spPr>
          <a:xfrm>
            <a:off x="1554480" y="4379976"/>
            <a:ext cx="2450592" cy="1835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8021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0949" y="2731875"/>
            <a:ext cx="1408401" cy="275099"/>
          </a:xfrm>
          <a:prstGeom prst="rect">
            <a:avLst/>
          </a:prstGeom>
        </p:spPr>
        <p:txBody>
          <a:bodyPr vert="horz" wrap="square" lIns="0" tIns="8659" rIns="0" bIns="0" rtlCol="0">
            <a:spAutoFit/>
          </a:bodyPr>
          <a:lstStyle/>
          <a:p>
            <a:pPr marL="8659" marR="3464">
              <a:lnSpc>
                <a:spcPct val="121200"/>
              </a:lnSpc>
              <a:spcBef>
                <a:spcPts val="68"/>
              </a:spcBef>
            </a:pPr>
            <a:r>
              <a:rPr sz="750" spc="-3" dirty="0">
                <a:solidFill>
                  <a:srgbClr val="414042"/>
                </a:solidFill>
                <a:latin typeface="Arial"/>
                <a:cs typeface="Arial"/>
              </a:rPr>
              <a:t>Establish </a:t>
            </a:r>
            <a:r>
              <a:rPr sz="750" spc="3" dirty="0">
                <a:solidFill>
                  <a:srgbClr val="414042"/>
                </a:solidFill>
                <a:latin typeface="Arial"/>
                <a:cs typeface="Arial"/>
              </a:rPr>
              <a:t>the scope </a:t>
            </a:r>
            <a:r>
              <a:rPr sz="750" spc="27" dirty="0">
                <a:solidFill>
                  <a:srgbClr val="414042"/>
                </a:solidFill>
                <a:latin typeface="Arial"/>
                <a:cs typeface="Arial"/>
              </a:rPr>
              <a:t>of </a:t>
            </a:r>
            <a:r>
              <a:rPr sz="750" dirty="0">
                <a:solidFill>
                  <a:srgbClr val="414042"/>
                </a:solidFill>
                <a:latin typeface="Arial"/>
                <a:cs typeface="Arial"/>
              </a:rPr>
              <a:t>the lab  </a:t>
            </a:r>
            <a:r>
              <a:rPr sz="750" spc="-3" dirty="0">
                <a:solidFill>
                  <a:srgbClr val="414042"/>
                </a:solidFill>
                <a:latin typeface="Arial"/>
                <a:cs typeface="Arial"/>
              </a:rPr>
              <a:t>and </a:t>
            </a:r>
            <a:r>
              <a:rPr sz="750" dirty="0">
                <a:solidFill>
                  <a:srgbClr val="414042"/>
                </a:solidFill>
                <a:latin typeface="Arial"/>
                <a:cs typeface="Arial"/>
              </a:rPr>
              <a:t>reframe </a:t>
            </a:r>
            <a:r>
              <a:rPr sz="750" spc="3" dirty="0">
                <a:solidFill>
                  <a:srgbClr val="414042"/>
                </a:solidFill>
                <a:latin typeface="Arial"/>
                <a:cs typeface="Arial"/>
              </a:rPr>
              <a:t>the</a:t>
            </a:r>
            <a:r>
              <a:rPr sz="750" spc="-75" dirty="0">
                <a:solidFill>
                  <a:srgbClr val="414042"/>
                </a:solidFill>
                <a:latin typeface="Arial"/>
                <a:cs typeface="Arial"/>
              </a:rPr>
              <a:t> </a:t>
            </a:r>
            <a:r>
              <a:rPr sz="750" dirty="0">
                <a:solidFill>
                  <a:srgbClr val="414042"/>
                </a:solidFill>
                <a:latin typeface="Arial"/>
                <a:cs typeface="Arial"/>
              </a:rPr>
              <a:t>issue.</a:t>
            </a:r>
            <a:endParaRPr sz="750" dirty="0">
              <a:latin typeface="Arial"/>
              <a:cs typeface="Arial"/>
            </a:endParaRPr>
          </a:p>
        </p:txBody>
      </p:sp>
      <p:sp>
        <p:nvSpPr>
          <p:cNvPr id="3" name="object 3"/>
          <p:cNvSpPr txBox="1"/>
          <p:nvPr/>
        </p:nvSpPr>
        <p:spPr>
          <a:xfrm>
            <a:off x="5695025" y="2666085"/>
            <a:ext cx="1863869" cy="275099"/>
          </a:xfrm>
          <a:prstGeom prst="rect">
            <a:avLst/>
          </a:prstGeom>
        </p:spPr>
        <p:txBody>
          <a:bodyPr vert="horz" wrap="square" lIns="0" tIns="8659" rIns="0" bIns="0" rtlCol="0">
            <a:spAutoFit/>
          </a:bodyPr>
          <a:lstStyle/>
          <a:p>
            <a:pPr marL="8659" marR="3464">
              <a:lnSpc>
                <a:spcPct val="121200"/>
              </a:lnSpc>
              <a:spcBef>
                <a:spcPts val="68"/>
              </a:spcBef>
            </a:pPr>
            <a:r>
              <a:rPr sz="750" spc="-14" dirty="0">
                <a:solidFill>
                  <a:srgbClr val="414042"/>
                </a:solidFill>
                <a:latin typeface="Arial"/>
                <a:cs typeface="Arial"/>
              </a:rPr>
              <a:t>Co-develop</a:t>
            </a:r>
            <a:r>
              <a:rPr sz="750" spc="181" dirty="0">
                <a:solidFill>
                  <a:srgbClr val="414042"/>
                </a:solidFill>
                <a:latin typeface="Arial"/>
                <a:cs typeface="Arial"/>
              </a:rPr>
              <a:t> </a:t>
            </a:r>
            <a:r>
              <a:rPr sz="750" spc="-3" dirty="0">
                <a:solidFill>
                  <a:srgbClr val="414042"/>
                </a:solidFill>
                <a:latin typeface="Arial"/>
                <a:cs typeface="Arial"/>
              </a:rPr>
              <a:t>new </a:t>
            </a:r>
            <a:r>
              <a:rPr sz="750" dirty="0">
                <a:solidFill>
                  <a:srgbClr val="414042"/>
                </a:solidFill>
                <a:latin typeface="Arial"/>
                <a:cs typeface="Arial"/>
              </a:rPr>
              <a:t>ideas through Solutions  </a:t>
            </a:r>
            <a:r>
              <a:rPr sz="750" spc="-10" dirty="0">
                <a:solidFill>
                  <a:srgbClr val="414042"/>
                </a:solidFill>
                <a:latin typeface="Arial"/>
                <a:cs typeface="Arial"/>
              </a:rPr>
              <a:t>Lab </a:t>
            </a:r>
            <a:r>
              <a:rPr sz="750" dirty="0">
                <a:solidFill>
                  <a:srgbClr val="414042"/>
                </a:solidFill>
                <a:latin typeface="Arial"/>
                <a:cs typeface="Arial"/>
              </a:rPr>
              <a:t>stakeholder</a:t>
            </a:r>
            <a:r>
              <a:rPr sz="750" spc="-41" dirty="0">
                <a:solidFill>
                  <a:srgbClr val="414042"/>
                </a:solidFill>
                <a:latin typeface="Arial"/>
                <a:cs typeface="Arial"/>
              </a:rPr>
              <a:t> </a:t>
            </a:r>
            <a:r>
              <a:rPr sz="750" spc="3" dirty="0">
                <a:solidFill>
                  <a:srgbClr val="414042"/>
                </a:solidFill>
                <a:latin typeface="Arial"/>
                <a:cs typeface="Arial"/>
              </a:rPr>
              <a:t>input.</a:t>
            </a:r>
            <a:endParaRPr sz="750">
              <a:latin typeface="Arial"/>
              <a:cs typeface="Arial"/>
            </a:endParaRPr>
          </a:p>
        </p:txBody>
      </p:sp>
      <p:sp>
        <p:nvSpPr>
          <p:cNvPr id="4" name="object 4"/>
          <p:cNvSpPr txBox="1"/>
          <p:nvPr/>
        </p:nvSpPr>
        <p:spPr>
          <a:xfrm>
            <a:off x="3707390" y="2703475"/>
            <a:ext cx="1609292" cy="554406"/>
          </a:xfrm>
          <a:prstGeom prst="rect">
            <a:avLst/>
          </a:prstGeom>
        </p:spPr>
        <p:txBody>
          <a:bodyPr vert="horz" wrap="square" lIns="0" tIns="8659" rIns="0" bIns="0" rtlCol="0">
            <a:spAutoFit/>
          </a:bodyPr>
          <a:lstStyle/>
          <a:p>
            <a:pPr marL="8659" marR="3464">
              <a:lnSpc>
                <a:spcPct val="121200"/>
              </a:lnSpc>
              <a:spcBef>
                <a:spcPts val="68"/>
              </a:spcBef>
            </a:pPr>
            <a:r>
              <a:rPr sz="750" spc="-17" dirty="0">
                <a:solidFill>
                  <a:srgbClr val="414042"/>
                </a:solidFill>
                <a:latin typeface="Arial"/>
                <a:cs typeface="Arial"/>
              </a:rPr>
              <a:t>Generate </a:t>
            </a:r>
            <a:r>
              <a:rPr sz="750" spc="10" dirty="0">
                <a:solidFill>
                  <a:srgbClr val="414042"/>
                </a:solidFill>
                <a:latin typeface="Arial"/>
                <a:cs typeface="Arial"/>
              </a:rPr>
              <a:t>insight </a:t>
            </a:r>
            <a:r>
              <a:rPr sz="750" dirty="0">
                <a:solidFill>
                  <a:srgbClr val="414042"/>
                </a:solidFill>
                <a:latin typeface="Arial"/>
                <a:cs typeface="Arial"/>
              </a:rPr>
              <a:t>through </a:t>
            </a:r>
            <a:r>
              <a:rPr sz="750" spc="3" dirty="0">
                <a:solidFill>
                  <a:srgbClr val="414042"/>
                </a:solidFill>
                <a:latin typeface="Arial"/>
                <a:cs typeface="Arial"/>
              </a:rPr>
              <a:t>big data</a:t>
            </a:r>
            <a:r>
              <a:rPr sz="750" spc="-136" dirty="0">
                <a:solidFill>
                  <a:srgbClr val="414042"/>
                </a:solidFill>
                <a:latin typeface="Arial"/>
                <a:cs typeface="Arial"/>
              </a:rPr>
              <a:t> </a:t>
            </a:r>
            <a:r>
              <a:rPr sz="750" spc="-3" dirty="0">
                <a:solidFill>
                  <a:srgbClr val="414042"/>
                </a:solidFill>
                <a:latin typeface="Arial"/>
                <a:cs typeface="Arial"/>
              </a:rPr>
              <a:t>and  </a:t>
            </a:r>
            <a:r>
              <a:rPr sz="750" dirty="0">
                <a:solidFill>
                  <a:srgbClr val="414042"/>
                </a:solidFill>
                <a:latin typeface="Arial"/>
                <a:cs typeface="Arial"/>
              </a:rPr>
              <a:t>user insight, understand the current  state of the issue based on a range of</a:t>
            </a:r>
            <a:r>
              <a:rPr lang="en-CA" sz="750" dirty="0">
                <a:solidFill>
                  <a:srgbClr val="414042"/>
                </a:solidFill>
                <a:latin typeface="Arial"/>
                <a:cs typeface="Arial"/>
              </a:rPr>
              <a:t> research methodologies.</a:t>
            </a:r>
          </a:p>
        </p:txBody>
      </p:sp>
      <p:sp>
        <p:nvSpPr>
          <p:cNvPr id="6" name="object 6"/>
          <p:cNvSpPr txBox="1"/>
          <p:nvPr/>
        </p:nvSpPr>
        <p:spPr>
          <a:xfrm>
            <a:off x="7810500" y="2631455"/>
            <a:ext cx="1223530" cy="414752"/>
          </a:xfrm>
          <a:prstGeom prst="rect">
            <a:avLst/>
          </a:prstGeom>
        </p:spPr>
        <p:txBody>
          <a:bodyPr vert="horz" wrap="square" lIns="0" tIns="8659" rIns="0" bIns="0" rtlCol="0">
            <a:spAutoFit/>
          </a:bodyPr>
          <a:lstStyle/>
          <a:p>
            <a:pPr marL="8659" marR="3464" algn="just">
              <a:lnSpc>
                <a:spcPct val="121200"/>
              </a:lnSpc>
              <a:spcBef>
                <a:spcPts val="68"/>
              </a:spcBef>
            </a:pPr>
            <a:r>
              <a:rPr sz="750" spc="3" dirty="0">
                <a:solidFill>
                  <a:srgbClr val="414042"/>
                </a:solidFill>
                <a:latin typeface="Arial"/>
                <a:cs typeface="Arial"/>
              </a:rPr>
              <a:t>Test </a:t>
            </a:r>
            <a:r>
              <a:rPr sz="750" spc="-3" dirty="0">
                <a:solidFill>
                  <a:srgbClr val="414042"/>
                </a:solidFill>
                <a:latin typeface="Arial"/>
                <a:cs typeface="Arial"/>
              </a:rPr>
              <a:t>and refine shared  </a:t>
            </a:r>
            <a:r>
              <a:rPr sz="750" dirty="0">
                <a:solidFill>
                  <a:srgbClr val="414042"/>
                </a:solidFill>
                <a:latin typeface="Arial"/>
                <a:cs typeface="Arial"/>
              </a:rPr>
              <a:t>ideas </a:t>
            </a:r>
            <a:r>
              <a:rPr sz="750" spc="-3" dirty="0">
                <a:solidFill>
                  <a:srgbClr val="414042"/>
                </a:solidFill>
                <a:latin typeface="Arial"/>
                <a:cs typeface="Arial"/>
              </a:rPr>
              <a:t>and </a:t>
            </a:r>
            <a:r>
              <a:rPr sz="750" spc="7" dirty="0">
                <a:solidFill>
                  <a:srgbClr val="414042"/>
                </a:solidFill>
                <a:latin typeface="Arial"/>
                <a:cs typeface="Arial"/>
              </a:rPr>
              <a:t>multiple potential  solutions.</a:t>
            </a:r>
            <a:endParaRPr sz="750">
              <a:latin typeface="Arial"/>
              <a:cs typeface="Arial"/>
            </a:endParaRPr>
          </a:p>
        </p:txBody>
      </p:sp>
      <p:sp>
        <p:nvSpPr>
          <p:cNvPr id="7" name="object 7"/>
          <p:cNvSpPr/>
          <p:nvPr/>
        </p:nvSpPr>
        <p:spPr>
          <a:xfrm>
            <a:off x="2072813" y="3339838"/>
            <a:ext cx="1404678" cy="469435"/>
          </a:xfrm>
          <a:prstGeom prst="rect">
            <a:avLst/>
          </a:prstGeom>
          <a:blipFill>
            <a:blip r:embed="rId3" cstate="print"/>
            <a:stretch>
              <a:fillRect/>
            </a:stretch>
          </a:blipFill>
        </p:spPr>
        <p:txBody>
          <a:bodyPr wrap="square" lIns="0" tIns="0" rIns="0" bIns="0" rtlCol="0"/>
          <a:lstStyle/>
          <a:p>
            <a:endParaRPr sz="1227"/>
          </a:p>
        </p:txBody>
      </p:sp>
      <p:sp>
        <p:nvSpPr>
          <p:cNvPr id="8" name="object 8"/>
          <p:cNvSpPr/>
          <p:nvPr/>
        </p:nvSpPr>
        <p:spPr>
          <a:xfrm>
            <a:off x="3707936" y="3296714"/>
            <a:ext cx="4038738" cy="751514"/>
          </a:xfrm>
          <a:prstGeom prst="rect">
            <a:avLst/>
          </a:prstGeom>
          <a:blipFill>
            <a:blip r:embed="rId4" cstate="print"/>
            <a:stretch>
              <a:fillRect/>
            </a:stretch>
          </a:blipFill>
        </p:spPr>
        <p:txBody>
          <a:bodyPr wrap="square" lIns="0" tIns="0" rIns="0" bIns="0" rtlCol="0"/>
          <a:lstStyle/>
          <a:p>
            <a:endParaRPr sz="1227"/>
          </a:p>
        </p:txBody>
      </p:sp>
      <p:sp>
        <p:nvSpPr>
          <p:cNvPr id="10" name="object 10"/>
          <p:cNvSpPr/>
          <p:nvPr/>
        </p:nvSpPr>
        <p:spPr>
          <a:xfrm>
            <a:off x="2072813" y="3643693"/>
            <a:ext cx="408709" cy="408709"/>
          </a:xfrm>
          <a:custGeom>
            <a:avLst/>
            <a:gdLst/>
            <a:ahLst/>
            <a:cxnLst/>
            <a:rect l="l" t="t" r="r" b="b"/>
            <a:pathLst>
              <a:path w="599439" h="599439">
                <a:moveTo>
                  <a:pt x="0" y="599274"/>
                </a:moveTo>
                <a:lnTo>
                  <a:pt x="599274" y="599274"/>
                </a:lnTo>
                <a:lnTo>
                  <a:pt x="599274" y="0"/>
                </a:lnTo>
                <a:lnTo>
                  <a:pt x="0" y="0"/>
                </a:lnTo>
                <a:lnTo>
                  <a:pt x="0" y="599274"/>
                </a:lnTo>
                <a:close/>
              </a:path>
            </a:pathLst>
          </a:custGeom>
          <a:solidFill>
            <a:srgbClr val="00AEEF"/>
          </a:solidFill>
        </p:spPr>
        <p:txBody>
          <a:bodyPr wrap="square" lIns="0" tIns="0" rIns="0" bIns="0" rtlCol="0"/>
          <a:lstStyle/>
          <a:p>
            <a:endParaRPr sz="1227"/>
          </a:p>
        </p:txBody>
      </p:sp>
      <p:sp>
        <p:nvSpPr>
          <p:cNvPr id="11" name="object 11"/>
          <p:cNvSpPr/>
          <p:nvPr/>
        </p:nvSpPr>
        <p:spPr>
          <a:xfrm>
            <a:off x="3694458" y="3843926"/>
            <a:ext cx="408709" cy="408709"/>
          </a:xfrm>
          <a:custGeom>
            <a:avLst/>
            <a:gdLst/>
            <a:ahLst/>
            <a:cxnLst/>
            <a:rect l="l" t="t" r="r" b="b"/>
            <a:pathLst>
              <a:path w="599439" h="599439">
                <a:moveTo>
                  <a:pt x="0" y="599274"/>
                </a:moveTo>
                <a:lnTo>
                  <a:pt x="599274" y="599274"/>
                </a:lnTo>
                <a:lnTo>
                  <a:pt x="599274" y="0"/>
                </a:lnTo>
                <a:lnTo>
                  <a:pt x="0" y="0"/>
                </a:lnTo>
                <a:lnTo>
                  <a:pt x="0" y="599274"/>
                </a:lnTo>
                <a:close/>
              </a:path>
            </a:pathLst>
          </a:custGeom>
          <a:solidFill>
            <a:srgbClr val="00AEEF"/>
          </a:solidFill>
        </p:spPr>
        <p:txBody>
          <a:bodyPr wrap="square" lIns="0" tIns="0" rIns="0" bIns="0" rtlCol="0"/>
          <a:lstStyle/>
          <a:p>
            <a:endParaRPr sz="1227"/>
          </a:p>
        </p:txBody>
      </p:sp>
      <p:sp>
        <p:nvSpPr>
          <p:cNvPr id="12" name="object 12"/>
          <p:cNvSpPr txBox="1"/>
          <p:nvPr/>
        </p:nvSpPr>
        <p:spPr>
          <a:xfrm>
            <a:off x="2115865" y="3611257"/>
            <a:ext cx="109538" cy="302542"/>
          </a:xfrm>
          <a:prstGeom prst="rect">
            <a:avLst/>
          </a:prstGeom>
        </p:spPr>
        <p:txBody>
          <a:bodyPr vert="horz" wrap="square" lIns="0" tIns="8659" rIns="0" bIns="0" rtlCol="0">
            <a:spAutoFit/>
          </a:bodyPr>
          <a:lstStyle/>
          <a:p>
            <a:pPr marL="8659">
              <a:spcBef>
                <a:spcPts val="68"/>
              </a:spcBef>
            </a:pPr>
            <a:r>
              <a:rPr sz="1909" b="1" spc="-245" dirty="0">
                <a:solidFill>
                  <a:srgbClr val="FFFFFF"/>
                </a:solidFill>
                <a:latin typeface="Calibri"/>
                <a:cs typeface="Calibri"/>
              </a:rPr>
              <a:t>1</a:t>
            </a:r>
            <a:endParaRPr sz="1909">
              <a:latin typeface="Calibri"/>
              <a:cs typeface="Calibri"/>
            </a:endParaRPr>
          </a:p>
        </p:txBody>
      </p:sp>
      <p:sp>
        <p:nvSpPr>
          <p:cNvPr id="13" name="object 13"/>
          <p:cNvSpPr txBox="1"/>
          <p:nvPr/>
        </p:nvSpPr>
        <p:spPr>
          <a:xfrm>
            <a:off x="3713018" y="3888417"/>
            <a:ext cx="408709" cy="218521"/>
          </a:xfrm>
          <a:prstGeom prst="rect">
            <a:avLst/>
          </a:prstGeom>
          <a:solidFill>
            <a:srgbClr val="00AEEF"/>
          </a:solidFill>
        </p:spPr>
        <p:txBody>
          <a:bodyPr vert="horz" wrap="square" lIns="0" tIns="0" rIns="0" bIns="0" rtlCol="0">
            <a:spAutoFit/>
          </a:bodyPr>
          <a:lstStyle/>
          <a:p>
            <a:pPr marL="67106">
              <a:lnSpc>
                <a:spcPts val="1609"/>
              </a:lnSpc>
            </a:pPr>
            <a:r>
              <a:rPr sz="1909" b="1" spc="167" dirty="0">
                <a:solidFill>
                  <a:srgbClr val="FFFFFF"/>
                </a:solidFill>
                <a:latin typeface="Calibri"/>
                <a:cs typeface="Calibri"/>
              </a:rPr>
              <a:t>2</a:t>
            </a:r>
            <a:endParaRPr sz="1909" dirty="0">
              <a:latin typeface="Calibri"/>
              <a:cs typeface="Calibri"/>
            </a:endParaRPr>
          </a:p>
        </p:txBody>
      </p:sp>
      <p:sp>
        <p:nvSpPr>
          <p:cNvPr id="18" name="object 18"/>
          <p:cNvSpPr/>
          <p:nvPr/>
        </p:nvSpPr>
        <p:spPr>
          <a:xfrm>
            <a:off x="2084113" y="3046457"/>
            <a:ext cx="190500" cy="0"/>
          </a:xfrm>
          <a:custGeom>
            <a:avLst/>
            <a:gdLst/>
            <a:ahLst/>
            <a:cxnLst/>
            <a:rect l="l" t="t" r="r" b="b"/>
            <a:pathLst>
              <a:path w="279400">
                <a:moveTo>
                  <a:pt x="0" y="0"/>
                </a:moveTo>
                <a:lnTo>
                  <a:pt x="279019" y="0"/>
                </a:lnTo>
              </a:path>
            </a:pathLst>
          </a:custGeom>
          <a:ln w="12700">
            <a:solidFill>
              <a:srgbClr val="000000"/>
            </a:solidFill>
          </a:ln>
        </p:spPr>
        <p:txBody>
          <a:bodyPr wrap="square" lIns="0" tIns="0" rIns="0" bIns="0" rtlCol="0"/>
          <a:lstStyle/>
          <a:p>
            <a:endParaRPr sz="1227"/>
          </a:p>
        </p:txBody>
      </p:sp>
      <p:sp>
        <p:nvSpPr>
          <p:cNvPr id="21" name="object 21"/>
          <p:cNvSpPr txBox="1"/>
          <p:nvPr/>
        </p:nvSpPr>
        <p:spPr>
          <a:xfrm>
            <a:off x="9246308" y="178755"/>
            <a:ext cx="1847417" cy="92613"/>
          </a:xfrm>
          <a:prstGeom prst="rect">
            <a:avLst/>
          </a:prstGeom>
        </p:spPr>
        <p:txBody>
          <a:bodyPr vert="horz" wrap="square" lIns="0" tIns="8659" rIns="0" bIns="0" rtlCol="0">
            <a:spAutoFit/>
          </a:bodyPr>
          <a:lstStyle/>
          <a:p>
            <a:pPr marL="249808">
              <a:spcBef>
                <a:spcPts val="68"/>
              </a:spcBef>
            </a:pPr>
            <a:r>
              <a:rPr sz="545" spc="-17" dirty="0">
                <a:solidFill>
                  <a:srgbClr val="FFFFFF"/>
                </a:solidFill>
                <a:latin typeface="Arial"/>
                <a:cs typeface="Arial"/>
              </a:rPr>
              <a:t>CTLabs </a:t>
            </a:r>
            <a:r>
              <a:rPr sz="545" spc="-24" dirty="0">
                <a:solidFill>
                  <a:srgbClr val="FFFFFF"/>
                </a:solidFill>
                <a:latin typeface="Arial"/>
                <a:cs typeface="Arial"/>
              </a:rPr>
              <a:t>| </a:t>
            </a:r>
            <a:r>
              <a:rPr sz="545" spc="-14" dirty="0">
                <a:solidFill>
                  <a:srgbClr val="FFFFFF"/>
                </a:solidFill>
                <a:latin typeface="Arial"/>
                <a:cs typeface="Arial"/>
              </a:rPr>
              <a:t>The </a:t>
            </a:r>
            <a:r>
              <a:rPr sz="545" spc="-7" dirty="0">
                <a:solidFill>
                  <a:srgbClr val="FFFFFF"/>
                </a:solidFill>
                <a:latin typeface="Arial"/>
                <a:cs typeface="Arial"/>
              </a:rPr>
              <a:t>Lansdowne </a:t>
            </a:r>
            <a:r>
              <a:rPr sz="545" spc="-14" dirty="0">
                <a:solidFill>
                  <a:srgbClr val="FFFFFF"/>
                </a:solidFill>
                <a:latin typeface="Arial"/>
                <a:cs typeface="Arial"/>
              </a:rPr>
              <a:t>Group </a:t>
            </a:r>
            <a:r>
              <a:rPr sz="545" spc="-24" dirty="0">
                <a:solidFill>
                  <a:srgbClr val="FFFFFF"/>
                </a:solidFill>
                <a:latin typeface="Arial"/>
                <a:cs typeface="Arial"/>
              </a:rPr>
              <a:t>|</a:t>
            </a:r>
            <a:r>
              <a:rPr sz="545" spc="-65" dirty="0">
                <a:solidFill>
                  <a:srgbClr val="FFFFFF"/>
                </a:solidFill>
                <a:latin typeface="Arial"/>
                <a:cs typeface="Arial"/>
              </a:rPr>
              <a:t> </a:t>
            </a:r>
            <a:r>
              <a:rPr sz="545" spc="-3" dirty="0">
                <a:solidFill>
                  <a:srgbClr val="FFFFFF"/>
                </a:solidFill>
                <a:latin typeface="Arial"/>
                <a:cs typeface="Arial"/>
              </a:rPr>
              <a:t>1</a:t>
            </a:r>
            <a:endParaRPr sz="545" dirty="0">
              <a:latin typeface="Arial"/>
              <a:cs typeface="Arial"/>
            </a:endParaRPr>
          </a:p>
        </p:txBody>
      </p:sp>
      <p:sp>
        <p:nvSpPr>
          <p:cNvPr id="22" name="object 22"/>
          <p:cNvSpPr txBox="1"/>
          <p:nvPr/>
        </p:nvSpPr>
        <p:spPr>
          <a:xfrm>
            <a:off x="1035595" y="615992"/>
            <a:ext cx="10210863" cy="984202"/>
          </a:xfrm>
          <a:prstGeom prst="rect">
            <a:avLst/>
          </a:prstGeom>
        </p:spPr>
        <p:txBody>
          <a:bodyPr vert="horz" wrap="square" lIns="0" tIns="41996" rIns="0" bIns="0" rtlCol="0" anchor="t">
            <a:spAutoFit/>
          </a:bodyPr>
          <a:lstStyle/>
          <a:p>
            <a:pPr marL="8659"/>
            <a:r>
              <a:rPr lang="en-CA" sz="3600" dirty="0">
                <a:solidFill>
                  <a:schemeClr val="accent2">
                    <a:lumMod val="75000"/>
                  </a:schemeClr>
                </a:solidFill>
                <a:latin typeface="+mj-lt"/>
              </a:rPr>
              <a:t>Community Data Lab: </a:t>
            </a:r>
            <a:r>
              <a:rPr lang="en-US" sz="3600" dirty="0">
                <a:solidFill>
                  <a:schemeClr val="accent2">
                    <a:lumMod val="75000"/>
                  </a:schemeClr>
                </a:solidFill>
                <a:latin typeface="+mj-lt"/>
              </a:rPr>
              <a:t> Solutions Lab Phases</a:t>
            </a:r>
          </a:p>
          <a:p>
            <a:pPr marL="32471" marR="7360">
              <a:lnSpc>
                <a:spcPct val="115399"/>
              </a:lnSpc>
              <a:spcBef>
                <a:spcPts val="505"/>
              </a:spcBef>
            </a:pPr>
            <a:r>
              <a:rPr sz="955" spc="-7" dirty="0">
                <a:latin typeface="Arial"/>
                <a:cs typeface="Arial"/>
              </a:rPr>
              <a:t>This</a:t>
            </a:r>
            <a:r>
              <a:rPr sz="955" spc="-24" dirty="0">
                <a:latin typeface="Arial"/>
                <a:cs typeface="Arial"/>
              </a:rPr>
              <a:t> </a:t>
            </a:r>
            <a:r>
              <a:rPr sz="955" dirty="0">
                <a:latin typeface="Arial"/>
                <a:cs typeface="Arial"/>
              </a:rPr>
              <a:t>solutions</a:t>
            </a:r>
            <a:r>
              <a:rPr sz="955" spc="-24" dirty="0">
                <a:latin typeface="Arial"/>
                <a:cs typeface="Arial"/>
              </a:rPr>
              <a:t> </a:t>
            </a:r>
            <a:r>
              <a:rPr sz="955" spc="-10" dirty="0">
                <a:latin typeface="Arial"/>
                <a:cs typeface="Arial"/>
              </a:rPr>
              <a:t>lab</a:t>
            </a:r>
            <a:r>
              <a:rPr sz="955" spc="-24" dirty="0">
                <a:latin typeface="Arial"/>
                <a:cs typeface="Arial"/>
              </a:rPr>
              <a:t> </a:t>
            </a:r>
            <a:r>
              <a:rPr sz="955" dirty="0">
                <a:latin typeface="Arial"/>
                <a:cs typeface="Arial"/>
              </a:rPr>
              <a:t>project</a:t>
            </a:r>
            <a:r>
              <a:rPr sz="955" spc="-24" dirty="0">
                <a:latin typeface="Arial"/>
                <a:cs typeface="Arial"/>
              </a:rPr>
              <a:t> </a:t>
            </a:r>
            <a:r>
              <a:rPr lang="en-US" sz="955" spc="-24" dirty="0">
                <a:latin typeface="Arial"/>
                <a:cs typeface="Arial"/>
              </a:rPr>
              <a:t> seeks methodological innovation in data collection, analysis and presentation. This leverages many other elements of housing solutions:  increasing initial understanding of problems and how they are related; supporting evidence-based consensus on solutions; assessing end results for accountability; and identifying further innovation opportunities.</a:t>
            </a:r>
            <a:endParaRPr lang="en-GB" sz="955" spc="-14" dirty="0">
              <a:latin typeface="Arial"/>
              <a:cs typeface="Arial"/>
            </a:endParaRPr>
          </a:p>
        </p:txBody>
      </p:sp>
      <p:sp>
        <p:nvSpPr>
          <p:cNvPr id="23" name="object 23"/>
          <p:cNvSpPr/>
          <p:nvPr/>
        </p:nvSpPr>
        <p:spPr>
          <a:xfrm>
            <a:off x="9520627" y="3293840"/>
            <a:ext cx="1458884" cy="481454"/>
          </a:xfrm>
          <a:prstGeom prst="rect">
            <a:avLst/>
          </a:prstGeom>
          <a:blipFill>
            <a:blip r:embed="rId5" cstate="print"/>
            <a:stretch>
              <a:fillRect/>
            </a:stretch>
          </a:blipFill>
        </p:spPr>
        <p:txBody>
          <a:bodyPr wrap="square" lIns="0" tIns="0" rIns="0" bIns="0" rtlCol="0"/>
          <a:lstStyle/>
          <a:p>
            <a:endParaRPr sz="1227"/>
          </a:p>
        </p:txBody>
      </p:sp>
      <p:sp>
        <p:nvSpPr>
          <p:cNvPr id="24" name="object 24"/>
          <p:cNvSpPr/>
          <p:nvPr/>
        </p:nvSpPr>
        <p:spPr>
          <a:xfrm>
            <a:off x="7819160" y="3289208"/>
            <a:ext cx="1546765" cy="495888"/>
          </a:xfrm>
          <a:prstGeom prst="rect">
            <a:avLst/>
          </a:prstGeom>
          <a:blipFill>
            <a:blip r:embed="rId6" cstate="print"/>
            <a:stretch>
              <a:fillRect/>
            </a:stretch>
          </a:blipFill>
        </p:spPr>
        <p:txBody>
          <a:bodyPr wrap="square" lIns="0" tIns="0" rIns="0" bIns="0" rtlCol="0"/>
          <a:lstStyle/>
          <a:p>
            <a:endParaRPr sz="1227"/>
          </a:p>
        </p:txBody>
      </p:sp>
      <p:sp>
        <p:nvSpPr>
          <p:cNvPr id="26" name="object 26"/>
          <p:cNvSpPr/>
          <p:nvPr/>
        </p:nvSpPr>
        <p:spPr>
          <a:xfrm>
            <a:off x="7827985" y="3587807"/>
            <a:ext cx="408709" cy="408709"/>
          </a:xfrm>
          <a:custGeom>
            <a:avLst/>
            <a:gdLst/>
            <a:ahLst/>
            <a:cxnLst/>
            <a:rect l="l" t="t" r="r" b="b"/>
            <a:pathLst>
              <a:path w="599440" h="599439">
                <a:moveTo>
                  <a:pt x="0" y="599287"/>
                </a:moveTo>
                <a:lnTo>
                  <a:pt x="599274" y="599287"/>
                </a:lnTo>
                <a:lnTo>
                  <a:pt x="599274" y="0"/>
                </a:lnTo>
                <a:lnTo>
                  <a:pt x="0" y="0"/>
                </a:lnTo>
                <a:lnTo>
                  <a:pt x="0" y="599287"/>
                </a:lnTo>
                <a:close/>
              </a:path>
            </a:pathLst>
          </a:custGeom>
          <a:solidFill>
            <a:srgbClr val="00AEEF"/>
          </a:solidFill>
        </p:spPr>
        <p:txBody>
          <a:bodyPr wrap="square" lIns="0" tIns="0" rIns="0" bIns="0" rtlCol="0"/>
          <a:lstStyle/>
          <a:p>
            <a:endParaRPr sz="1227"/>
          </a:p>
        </p:txBody>
      </p:sp>
      <p:sp>
        <p:nvSpPr>
          <p:cNvPr id="27" name="object 27"/>
          <p:cNvSpPr txBox="1"/>
          <p:nvPr/>
        </p:nvSpPr>
        <p:spPr>
          <a:xfrm>
            <a:off x="7829137" y="3635572"/>
            <a:ext cx="293090" cy="213713"/>
          </a:xfrm>
          <a:prstGeom prst="rect">
            <a:avLst/>
          </a:prstGeom>
          <a:solidFill>
            <a:srgbClr val="00AEEF"/>
          </a:solidFill>
        </p:spPr>
        <p:txBody>
          <a:bodyPr vert="horz" wrap="square" lIns="0" tIns="4763" rIns="0" bIns="0" rtlCol="0">
            <a:spAutoFit/>
          </a:bodyPr>
          <a:lstStyle/>
          <a:p>
            <a:pPr marL="95680">
              <a:lnSpc>
                <a:spcPts val="1514"/>
              </a:lnSpc>
              <a:spcBef>
                <a:spcPts val="37"/>
              </a:spcBef>
            </a:pPr>
            <a:r>
              <a:rPr sz="1909" b="1" spc="136" dirty="0">
                <a:solidFill>
                  <a:srgbClr val="FFFFFF"/>
                </a:solidFill>
                <a:latin typeface="Calibri"/>
                <a:cs typeface="Calibri"/>
              </a:rPr>
              <a:t>4</a:t>
            </a:r>
            <a:endParaRPr sz="1909" dirty="0">
              <a:latin typeface="Calibri"/>
              <a:cs typeface="Calibri"/>
            </a:endParaRPr>
          </a:p>
        </p:txBody>
      </p:sp>
      <p:sp>
        <p:nvSpPr>
          <p:cNvPr id="28" name="object 28"/>
          <p:cNvSpPr/>
          <p:nvPr/>
        </p:nvSpPr>
        <p:spPr>
          <a:xfrm>
            <a:off x="9531719" y="3571000"/>
            <a:ext cx="408709" cy="408709"/>
          </a:xfrm>
          <a:custGeom>
            <a:avLst/>
            <a:gdLst/>
            <a:ahLst/>
            <a:cxnLst/>
            <a:rect l="l" t="t" r="r" b="b"/>
            <a:pathLst>
              <a:path w="599440" h="599439">
                <a:moveTo>
                  <a:pt x="0" y="599274"/>
                </a:moveTo>
                <a:lnTo>
                  <a:pt x="599274" y="599274"/>
                </a:lnTo>
                <a:lnTo>
                  <a:pt x="599274" y="0"/>
                </a:lnTo>
                <a:lnTo>
                  <a:pt x="0" y="0"/>
                </a:lnTo>
                <a:lnTo>
                  <a:pt x="0" y="599274"/>
                </a:lnTo>
                <a:close/>
              </a:path>
            </a:pathLst>
          </a:custGeom>
          <a:solidFill>
            <a:srgbClr val="00AEEF"/>
          </a:solidFill>
        </p:spPr>
        <p:txBody>
          <a:bodyPr wrap="square" lIns="0" tIns="0" rIns="0" bIns="0" rtlCol="0"/>
          <a:lstStyle/>
          <a:p>
            <a:endParaRPr sz="1227"/>
          </a:p>
        </p:txBody>
      </p:sp>
      <p:sp>
        <p:nvSpPr>
          <p:cNvPr id="30" name="object 30"/>
          <p:cNvSpPr txBox="1"/>
          <p:nvPr/>
        </p:nvSpPr>
        <p:spPr>
          <a:xfrm>
            <a:off x="9518073" y="3628644"/>
            <a:ext cx="422564" cy="218521"/>
          </a:xfrm>
          <a:prstGeom prst="rect">
            <a:avLst/>
          </a:prstGeom>
          <a:solidFill>
            <a:srgbClr val="00AEEF"/>
          </a:solidFill>
        </p:spPr>
        <p:txBody>
          <a:bodyPr vert="horz" wrap="square" lIns="0" tIns="0" rIns="0" bIns="0" rtlCol="0">
            <a:spAutoFit/>
          </a:bodyPr>
          <a:lstStyle/>
          <a:p>
            <a:pPr marL="77496">
              <a:lnSpc>
                <a:spcPts val="1609"/>
              </a:lnSpc>
            </a:pPr>
            <a:r>
              <a:rPr sz="1909" b="1" spc="177" dirty="0">
                <a:solidFill>
                  <a:srgbClr val="FFFFFF"/>
                </a:solidFill>
                <a:latin typeface="Calibri"/>
                <a:cs typeface="Calibri"/>
              </a:rPr>
              <a:t>5</a:t>
            </a:r>
            <a:endParaRPr sz="1909" dirty="0">
              <a:latin typeface="Calibri"/>
              <a:cs typeface="Calibri"/>
            </a:endParaRPr>
          </a:p>
        </p:txBody>
      </p:sp>
      <p:sp>
        <p:nvSpPr>
          <p:cNvPr id="31" name="object 31"/>
          <p:cNvSpPr txBox="1"/>
          <p:nvPr/>
        </p:nvSpPr>
        <p:spPr>
          <a:xfrm>
            <a:off x="9510675" y="2641616"/>
            <a:ext cx="1394980" cy="554406"/>
          </a:xfrm>
          <a:prstGeom prst="rect">
            <a:avLst/>
          </a:prstGeom>
        </p:spPr>
        <p:txBody>
          <a:bodyPr vert="horz" wrap="square" lIns="0" tIns="8659" rIns="0" bIns="0" rtlCol="0">
            <a:spAutoFit/>
          </a:bodyPr>
          <a:lstStyle/>
          <a:p>
            <a:pPr marL="8659" marR="3464" algn="just">
              <a:lnSpc>
                <a:spcPct val="121200"/>
              </a:lnSpc>
              <a:spcBef>
                <a:spcPts val="68"/>
              </a:spcBef>
            </a:pPr>
            <a:r>
              <a:rPr sz="750" spc="3" dirty="0">
                <a:solidFill>
                  <a:srgbClr val="414042"/>
                </a:solidFill>
                <a:latin typeface="Arial"/>
                <a:cs typeface="Arial"/>
              </a:rPr>
              <a:t>Communicate </a:t>
            </a:r>
            <a:r>
              <a:rPr sz="750" spc="-10" dirty="0">
                <a:solidFill>
                  <a:srgbClr val="414042"/>
                </a:solidFill>
                <a:latin typeface="Arial"/>
                <a:cs typeface="Arial"/>
              </a:rPr>
              <a:t>a </a:t>
            </a:r>
            <a:r>
              <a:rPr sz="750" spc="-3" dirty="0">
                <a:solidFill>
                  <a:srgbClr val="414042"/>
                </a:solidFill>
                <a:latin typeface="Arial"/>
                <a:cs typeface="Arial"/>
              </a:rPr>
              <a:t>clear </a:t>
            </a:r>
            <a:r>
              <a:rPr sz="750" spc="3" dirty="0">
                <a:solidFill>
                  <a:srgbClr val="414042"/>
                </a:solidFill>
                <a:latin typeface="Arial"/>
                <a:cs typeface="Arial"/>
              </a:rPr>
              <a:t>path </a:t>
            </a:r>
            <a:r>
              <a:rPr sz="750" spc="17" dirty="0">
                <a:solidFill>
                  <a:srgbClr val="414042"/>
                </a:solidFill>
                <a:latin typeface="Arial"/>
                <a:cs typeface="Arial"/>
              </a:rPr>
              <a:t>to  </a:t>
            </a:r>
            <a:r>
              <a:rPr sz="750" spc="-7" dirty="0">
                <a:solidFill>
                  <a:srgbClr val="414042"/>
                </a:solidFill>
                <a:latin typeface="Arial"/>
                <a:cs typeface="Arial"/>
              </a:rPr>
              <a:t>realize </a:t>
            </a:r>
            <a:r>
              <a:rPr sz="750" spc="3" dirty="0">
                <a:solidFill>
                  <a:srgbClr val="414042"/>
                </a:solidFill>
                <a:latin typeface="Arial"/>
                <a:cs typeface="Arial"/>
              </a:rPr>
              <a:t>the </a:t>
            </a:r>
            <a:r>
              <a:rPr sz="750" spc="-3" dirty="0">
                <a:solidFill>
                  <a:srgbClr val="414042"/>
                </a:solidFill>
                <a:latin typeface="Arial"/>
                <a:cs typeface="Arial"/>
              </a:rPr>
              <a:t>preferred </a:t>
            </a:r>
            <a:r>
              <a:rPr sz="750" spc="3" dirty="0">
                <a:solidFill>
                  <a:srgbClr val="414042"/>
                </a:solidFill>
                <a:latin typeface="Arial"/>
                <a:cs typeface="Arial"/>
              </a:rPr>
              <a:t>solution,  </a:t>
            </a:r>
            <a:r>
              <a:rPr sz="750" spc="-3" dirty="0">
                <a:solidFill>
                  <a:srgbClr val="414042"/>
                </a:solidFill>
                <a:latin typeface="Arial"/>
                <a:cs typeface="Arial"/>
              </a:rPr>
              <a:t>and </a:t>
            </a:r>
            <a:r>
              <a:rPr sz="750" spc="17" dirty="0">
                <a:solidFill>
                  <a:srgbClr val="414042"/>
                </a:solidFill>
                <a:latin typeface="Arial"/>
                <a:cs typeface="Arial"/>
              </a:rPr>
              <a:t>to </a:t>
            </a:r>
            <a:r>
              <a:rPr sz="750" spc="10" dirty="0">
                <a:solidFill>
                  <a:srgbClr val="414042"/>
                </a:solidFill>
                <a:latin typeface="Arial"/>
                <a:cs typeface="Arial"/>
              </a:rPr>
              <a:t>solution </a:t>
            </a:r>
            <a:r>
              <a:rPr sz="750" spc="-3" dirty="0">
                <a:solidFill>
                  <a:srgbClr val="414042"/>
                </a:solidFill>
                <a:latin typeface="Arial"/>
                <a:cs typeface="Arial"/>
              </a:rPr>
              <a:t>uptake and  </a:t>
            </a:r>
            <a:r>
              <a:rPr sz="750" u="sng" dirty="0">
                <a:solidFill>
                  <a:srgbClr val="414042"/>
                </a:solidFill>
                <a:uFill>
                  <a:solidFill>
                    <a:srgbClr val="000000"/>
                  </a:solidFill>
                </a:uFill>
                <a:latin typeface="Arial"/>
                <a:cs typeface="Arial"/>
              </a:rPr>
              <a:t>repli</a:t>
            </a:r>
            <a:r>
              <a:rPr sz="750" dirty="0">
                <a:solidFill>
                  <a:srgbClr val="414042"/>
                </a:solidFill>
                <a:latin typeface="Arial"/>
                <a:cs typeface="Arial"/>
              </a:rPr>
              <a:t>cation.</a:t>
            </a:r>
            <a:endParaRPr sz="750" dirty="0">
              <a:latin typeface="Arial"/>
              <a:cs typeface="Arial"/>
            </a:endParaRPr>
          </a:p>
        </p:txBody>
      </p:sp>
      <p:grpSp>
        <p:nvGrpSpPr>
          <p:cNvPr id="101" name="Group 100">
            <a:extLst>
              <a:ext uri="{FF2B5EF4-FFF2-40B4-BE49-F238E27FC236}">
                <a16:creationId xmlns:a16="http://schemas.microsoft.com/office/drawing/2014/main" id="{A76BA812-F633-4AC8-A93B-7E8146B67952}"/>
              </a:ext>
            </a:extLst>
          </p:cNvPr>
          <p:cNvGrpSpPr/>
          <p:nvPr/>
        </p:nvGrpSpPr>
        <p:grpSpPr>
          <a:xfrm>
            <a:off x="2015092" y="2309460"/>
            <a:ext cx="9225828" cy="227151"/>
            <a:chOff x="1787067" y="2032676"/>
            <a:chExt cx="13531215" cy="333155"/>
          </a:xfrm>
        </p:grpSpPr>
        <p:sp>
          <p:nvSpPr>
            <p:cNvPr id="98" name="bk object 16">
              <a:extLst>
                <a:ext uri="{FF2B5EF4-FFF2-40B4-BE49-F238E27FC236}">
                  <a16:creationId xmlns:a16="http://schemas.microsoft.com/office/drawing/2014/main" id="{43B1F3F8-24E7-4B97-A03F-1D90E9FCBE82}"/>
                </a:ext>
              </a:extLst>
            </p:cNvPr>
            <p:cNvSpPr/>
            <p:nvPr/>
          </p:nvSpPr>
          <p:spPr>
            <a:xfrm>
              <a:off x="1787067" y="2039365"/>
              <a:ext cx="13530910" cy="326466"/>
            </a:xfrm>
            <a:prstGeom prst="rect">
              <a:avLst/>
            </a:prstGeom>
            <a:blipFill>
              <a:blip r:embed="rId7" cstate="print"/>
              <a:stretch>
                <a:fillRect/>
              </a:stretch>
            </a:blipFill>
          </p:spPr>
          <p:txBody>
            <a:bodyPr wrap="square" lIns="0" tIns="0" rIns="0" bIns="0" rtlCol="0"/>
            <a:lstStyle/>
            <a:p>
              <a:endParaRPr sz="1227"/>
            </a:p>
          </p:txBody>
        </p:sp>
        <p:sp>
          <p:nvSpPr>
            <p:cNvPr id="32" name="object 32"/>
            <p:cNvSpPr txBox="1"/>
            <p:nvPr/>
          </p:nvSpPr>
          <p:spPr>
            <a:xfrm>
              <a:off x="1787067" y="2032676"/>
              <a:ext cx="13531215" cy="289781"/>
            </a:xfrm>
            <a:prstGeom prst="rect">
              <a:avLst/>
            </a:prstGeom>
          </p:spPr>
          <p:txBody>
            <a:bodyPr vert="horz" wrap="square" lIns="0" tIns="8659" rIns="0" bIns="0" rtlCol="0">
              <a:spAutoFit/>
            </a:bodyPr>
            <a:lstStyle/>
            <a:p>
              <a:pPr marL="57581">
                <a:spcBef>
                  <a:spcPts val="68"/>
                </a:spcBef>
                <a:tabLst>
                  <a:tab pos="1712290" algn="l"/>
                  <a:tab pos="3791499" algn="l"/>
                  <a:tab pos="5871790" algn="l"/>
                  <a:tab pos="7523467" algn="l"/>
                  <a:tab pos="8420741" algn="l"/>
                </a:tabLst>
              </a:pPr>
              <a:r>
                <a:rPr sz="1227" spc="7" dirty="0">
                  <a:solidFill>
                    <a:srgbClr val="FFFFFF"/>
                  </a:solidFill>
                  <a:latin typeface="Arial"/>
                  <a:cs typeface="Arial"/>
                </a:rPr>
                <a:t>Definition	</a:t>
              </a:r>
              <a:r>
                <a:rPr sz="1227" spc="-10" dirty="0">
                  <a:solidFill>
                    <a:srgbClr val="FFFFFF"/>
                  </a:solidFill>
                  <a:latin typeface="Arial"/>
                  <a:cs typeface="Arial"/>
                </a:rPr>
                <a:t>Discovery	Development	</a:t>
              </a:r>
              <a:r>
                <a:rPr sz="1227" dirty="0">
                  <a:latin typeface="Arial"/>
                  <a:cs typeface="Arial"/>
                </a:rPr>
                <a:t>Prototype</a:t>
              </a:r>
              <a:r>
                <a:rPr sz="1227" spc="-34" dirty="0">
                  <a:latin typeface="Arial"/>
                  <a:cs typeface="Arial"/>
                </a:rPr>
                <a:t> </a:t>
              </a:r>
              <a:r>
                <a:rPr sz="1227" spc="-58" dirty="0">
                  <a:latin typeface="Arial"/>
                  <a:cs typeface="Arial"/>
                </a:rPr>
                <a:t>&amp; </a:t>
              </a:r>
              <a:r>
                <a:rPr sz="1227" spc="7" dirty="0">
                  <a:latin typeface="Arial"/>
                  <a:cs typeface="Arial"/>
                </a:rPr>
                <a:t>Test	</a:t>
              </a:r>
              <a:r>
                <a:rPr lang="en-CA" sz="1227" spc="7" dirty="0">
                  <a:latin typeface="Arial"/>
                  <a:cs typeface="Arial"/>
                </a:rPr>
                <a:t> 	</a:t>
              </a:r>
              <a:r>
                <a:rPr sz="1227" spc="-14" dirty="0">
                  <a:latin typeface="Arial"/>
                  <a:cs typeface="Arial"/>
                </a:rPr>
                <a:t>Roadmap	</a:t>
              </a:r>
              <a:endParaRPr sz="1227" dirty="0">
                <a:latin typeface="Arial"/>
                <a:cs typeface="Arial"/>
              </a:endParaRPr>
            </a:p>
          </p:txBody>
        </p:sp>
      </p:grpSp>
      <p:graphicFrame>
        <p:nvGraphicFramePr>
          <p:cNvPr id="43" name="object 43"/>
          <p:cNvGraphicFramePr>
            <a:graphicFrameLocks noGrp="1"/>
          </p:cNvGraphicFramePr>
          <p:nvPr>
            <p:extLst>
              <p:ext uri="{D42A27DB-BD31-4B8C-83A1-F6EECF244321}">
                <p14:modId xmlns:p14="http://schemas.microsoft.com/office/powerpoint/2010/main" val="4130934766"/>
              </p:ext>
            </p:extLst>
          </p:nvPr>
        </p:nvGraphicFramePr>
        <p:xfrm>
          <a:off x="1991591" y="4248635"/>
          <a:ext cx="9278649" cy="316566"/>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20000"/>
                    </a:ext>
                  </a:extLst>
                </a:gridCol>
                <a:gridCol w="2078182">
                  <a:extLst>
                    <a:ext uri="{9D8B030D-6E8A-4147-A177-3AD203B41FA5}">
                      <a16:colId xmlns:a16="http://schemas.microsoft.com/office/drawing/2014/main" val="20001"/>
                    </a:ext>
                  </a:extLst>
                </a:gridCol>
                <a:gridCol w="1974273">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66455">
                  <a:extLst>
                    <a:ext uri="{9D8B030D-6E8A-4147-A177-3AD203B41FA5}">
                      <a16:colId xmlns:a16="http://schemas.microsoft.com/office/drawing/2014/main" val="20004"/>
                    </a:ext>
                  </a:extLst>
                </a:gridCol>
                <a:gridCol w="30739">
                  <a:extLst>
                    <a:ext uri="{9D8B030D-6E8A-4147-A177-3AD203B41FA5}">
                      <a16:colId xmlns:a16="http://schemas.microsoft.com/office/drawing/2014/main" val="20005"/>
                    </a:ext>
                  </a:extLst>
                </a:gridCol>
              </a:tblGrid>
              <a:tr h="117436">
                <a:tc>
                  <a:txBody>
                    <a:bodyPr/>
                    <a:lstStyle/>
                    <a:p>
                      <a:pPr>
                        <a:lnSpc>
                          <a:spcPct val="100000"/>
                        </a:lnSpc>
                      </a:pPr>
                      <a:endParaRPr sz="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0"/>
                  </a:ext>
                </a:extLst>
              </a:tr>
              <a:tr h="199130">
                <a:tc>
                  <a:txBody>
                    <a:bodyPr/>
                    <a:lstStyle/>
                    <a:p>
                      <a:pPr marL="22860" algn="l">
                        <a:lnSpc>
                          <a:spcPct val="150000"/>
                        </a:lnSpc>
                        <a:spcBef>
                          <a:spcPts val="105"/>
                        </a:spcBef>
                      </a:pPr>
                      <a:r>
                        <a:rPr lang="en-CA" sz="700" spc="-5" dirty="0">
                          <a:solidFill>
                            <a:srgbClr val="414042"/>
                          </a:solidFill>
                          <a:latin typeface="Arial"/>
                          <a:cs typeface="Arial"/>
                        </a:rPr>
                        <a:t>Nov</a:t>
                      </a:r>
                      <a:r>
                        <a:rPr sz="700" spc="-5" dirty="0">
                          <a:solidFill>
                            <a:srgbClr val="414042"/>
                          </a:solidFill>
                          <a:latin typeface="Arial"/>
                          <a:cs typeface="Arial"/>
                        </a:rPr>
                        <a:t> </a:t>
                      </a:r>
                      <a:r>
                        <a:rPr sz="700" spc="-65" dirty="0">
                          <a:solidFill>
                            <a:srgbClr val="414042"/>
                          </a:solidFill>
                          <a:latin typeface="Arial"/>
                          <a:cs typeface="Arial"/>
                        </a:rPr>
                        <a:t>-</a:t>
                      </a:r>
                      <a:r>
                        <a:rPr lang="en-GB" sz="700" spc="-65" dirty="0">
                          <a:solidFill>
                            <a:srgbClr val="414042"/>
                          </a:solidFill>
                          <a:latin typeface="Arial"/>
                          <a:cs typeface="Arial"/>
                        </a:rPr>
                        <a:t> </a:t>
                      </a:r>
                      <a:r>
                        <a:rPr lang="en-CA" sz="700" spc="-65" dirty="0">
                          <a:solidFill>
                            <a:srgbClr val="414042"/>
                          </a:solidFill>
                          <a:latin typeface="Arial"/>
                          <a:cs typeface="Arial"/>
                        </a:rPr>
                        <a:t> Dec</a:t>
                      </a:r>
                      <a:r>
                        <a:rPr sz="700" spc="-15" dirty="0">
                          <a:solidFill>
                            <a:srgbClr val="414042"/>
                          </a:solidFill>
                          <a:latin typeface="Arial"/>
                          <a:cs typeface="Arial"/>
                        </a:rPr>
                        <a:t> </a:t>
                      </a:r>
                      <a:r>
                        <a:rPr sz="700" spc="5" dirty="0">
                          <a:solidFill>
                            <a:srgbClr val="414042"/>
                          </a:solidFill>
                          <a:latin typeface="Arial"/>
                          <a:cs typeface="Arial"/>
                        </a:rPr>
                        <a:t>2020 (</a:t>
                      </a:r>
                      <a:r>
                        <a:rPr lang="en-CA" sz="700" spc="5" dirty="0">
                          <a:solidFill>
                            <a:srgbClr val="414042"/>
                          </a:solidFill>
                          <a:latin typeface="Arial"/>
                          <a:cs typeface="Arial"/>
                        </a:rPr>
                        <a:t>2</a:t>
                      </a:r>
                      <a:r>
                        <a:rPr sz="700" spc="-105" dirty="0">
                          <a:solidFill>
                            <a:srgbClr val="414042"/>
                          </a:solidFill>
                          <a:latin typeface="Arial"/>
                          <a:cs typeface="Arial"/>
                        </a:rPr>
                        <a:t> </a:t>
                      </a:r>
                      <a:r>
                        <a:rPr sz="700" spc="10" dirty="0">
                          <a:solidFill>
                            <a:srgbClr val="414042"/>
                          </a:solidFill>
                          <a:latin typeface="Arial"/>
                          <a:cs typeface="Arial"/>
                        </a:rPr>
                        <a:t>months)</a:t>
                      </a:r>
                      <a:endParaRPr sz="700" dirty="0">
                        <a:latin typeface="Arial"/>
                        <a:cs typeface="Arial"/>
                      </a:endParaRPr>
                    </a:p>
                  </a:txBody>
                  <a:tcPr marL="0" marR="0" marT="9092"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31115" algn="l">
                        <a:lnSpc>
                          <a:spcPct val="150000"/>
                        </a:lnSpc>
                        <a:spcBef>
                          <a:spcPts val="105"/>
                        </a:spcBef>
                      </a:pPr>
                      <a:r>
                        <a:rPr lang="en-CA" sz="700" dirty="0">
                          <a:solidFill>
                            <a:srgbClr val="414042"/>
                          </a:solidFill>
                          <a:latin typeface="Arial"/>
                          <a:cs typeface="Arial"/>
                        </a:rPr>
                        <a:t>Dec </a:t>
                      </a:r>
                      <a:r>
                        <a:rPr lang="en-CA" sz="700" spc="5" dirty="0">
                          <a:solidFill>
                            <a:srgbClr val="414042"/>
                          </a:solidFill>
                          <a:latin typeface="Arial"/>
                          <a:cs typeface="Arial"/>
                        </a:rPr>
                        <a:t>2020</a:t>
                      </a:r>
                      <a:r>
                        <a:rPr sz="700" spc="5" dirty="0">
                          <a:solidFill>
                            <a:srgbClr val="414042"/>
                          </a:solidFill>
                          <a:latin typeface="Arial"/>
                          <a:cs typeface="Arial"/>
                        </a:rPr>
                        <a:t> </a:t>
                      </a:r>
                      <a:r>
                        <a:rPr lang="en-US" sz="700" spc="5" dirty="0">
                          <a:solidFill>
                            <a:srgbClr val="414042"/>
                          </a:solidFill>
                          <a:latin typeface="Arial"/>
                          <a:cs typeface="Arial"/>
                        </a:rPr>
                        <a:t>– </a:t>
                      </a:r>
                      <a:r>
                        <a:rPr lang="en-CA" sz="700" spc="-65" dirty="0">
                          <a:solidFill>
                            <a:srgbClr val="414042"/>
                          </a:solidFill>
                          <a:latin typeface="Arial"/>
                          <a:cs typeface="Arial"/>
                        </a:rPr>
                        <a:t>March </a:t>
                      </a:r>
                      <a:r>
                        <a:rPr lang="en-CA" sz="700" spc="10" dirty="0">
                          <a:solidFill>
                            <a:srgbClr val="414042"/>
                          </a:solidFill>
                          <a:latin typeface="Arial"/>
                          <a:cs typeface="Arial"/>
                        </a:rPr>
                        <a:t> </a:t>
                      </a:r>
                      <a:r>
                        <a:rPr sz="700" spc="5" dirty="0">
                          <a:solidFill>
                            <a:srgbClr val="414042"/>
                          </a:solidFill>
                          <a:latin typeface="Arial"/>
                          <a:cs typeface="Arial"/>
                        </a:rPr>
                        <a:t>2021 (</a:t>
                      </a:r>
                      <a:r>
                        <a:rPr lang="en-US" sz="700" spc="5" dirty="0">
                          <a:solidFill>
                            <a:srgbClr val="414042"/>
                          </a:solidFill>
                          <a:latin typeface="Arial"/>
                          <a:cs typeface="Arial"/>
                        </a:rPr>
                        <a:t>4</a:t>
                      </a:r>
                      <a:r>
                        <a:rPr sz="700" spc="-175" dirty="0">
                          <a:solidFill>
                            <a:srgbClr val="414042"/>
                          </a:solidFill>
                          <a:latin typeface="Arial"/>
                          <a:cs typeface="Arial"/>
                        </a:rPr>
                        <a:t> </a:t>
                      </a:r>
                      <a:r>
                        <a:rPr sz="700" spc="10" dirty="0">
                          <a:solidFill>
                            <a:srgbClr val="414042"/>
                          </a:solidFill>
                          <a:latin typeface="Arial"/>
                          <a:cs typeface="Arial"/>
                        </a:rPr>
                        <a:t>months)</a:t>
                      </a:r>
                      <a:endParaRPr sz="700" dirty="0">
                        <a:latin typeface="Arial"/>
                        <a:cs typeface="Arial"/>
                      </a:endParaRPr>
                    </a:p>
                  </a:txBody>
                  <a:tcPr marL="0" marR="0" marT="9092"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30480" algn="l">
                        <a:lnSpc>
                          <a:spcPct val="150000"/>
                        </a:lnSpc>
                        <a:spcBef>
                          <a:spcPts val="90"/>
                        </a:spcBef>
                      </a:pPr>
                      <a:r>
                        <a:rPr lang="en-CA" sz="700" spc="-20" dirty="0">
                          <a:solidFill>
                            <a:srgbClr val="414042"/>
                          </a:solidFill>
                          <a:latin typeface="Arial"/>
                          <a:cs typeface="Arial"/>
                        </a:rPr>
                        <a:t>April </a:t>
                      </a:r>
                      <a:r>
                        <a:rPr sz="700" spc="-65" dirty="0">
                          <a:solidFill>
                            <a:srgbClr val="414042"/>
                          </a:solidFill>
                          <a:latin typeface="Arial"/>
                          <a:cs typeface="Arial"/>
                        </a:rPr>
                        <a:t>-</a:t>
                      </a:r>
                      <a:r>
                        <a:rPr lang="en-US" sz="700" spc="-65" dirty="0">
                          <a:solidFill>
                            <a:srgbClr val="414042"/>
                          </a:solidFill>
                          <a:latin typeface="Arial"/>
                          <a:cs typeface="Arial"/>
                        </a:rPr>
                        <a:t> </a:t>
                      </a:r>
                      <a:r>
                        <a:rPr lang="en-CA" sz="700" spc="-65" dirty="0">
                          <a:solidFill>
                            <a:srgbClr val="414042"/>
                          </a:solidFill>
                          <a:latin typeface="Arial"/>
                          <a:cs typeface="Arial"/>
                        </a:rPr>
                        <a:t> Sept </a:t>
                      </a:r>
                      <a:r>
                        <a:rPr sz="700" spc="5" dirty="0">
                          <a:solidFill>
                            <a:srgbClr val="414042"/>
                          </a:solidFill>
                          <a:latin typeface="Arial"/>
                          <a:cs typeface="Arial"/>
                        </a:rPr>
                        <a:t>202</a:t>
                      </a:r>
                      <a:r>
                        <a:rPr lang="en-CA" sz="700" spc="5" dirty="0">
                          <a:solidFill>
                            <a:srgbClr val="414042"/>
                          </a:solidFill>
                          <a:latin typeface="Arial"/>
                          <a:cs typeface="Arial"/>
                        </a:rPr>
                        <a:t>1</a:t>
                      </a:r>
                      <a:r>
                        <a:rPr sz="700" spc="5" dirty="0">
                          <a:solidFill>
                            <a:srgbClr val="414042"/>
                          </a:solidFill>
                          <a:latin typeface="Arial"/>
                          <a:cs typeface="Arial"/>
                        </a:rPr>
                        <a:t> (</a:t>
                      </a:r>
                      <a:r>
                        <a:rPr lang="en-CA" sz="700" spc="5" dirty="0">
                          <a:solidFill>
                            <a:srgbClr val="414042"/>
                          </a:solidFill>
                          <a:latin typeface="Arial"/>
                          <a:cs typeface="Arial"/>
                        </a:rPr>
                        <a:t>6</a:t>
                      </a:r>
                      <a:r>
                        <a:rPr sz="700" spc="-95" dirty="0">
                          <a:solidFill>
                            <a:srgbClr val="414042"/>
                          </a:solidFill>
                          <a:latin typeface="Arial"/>
                          <a:cs typeface="Arial"/>
                        </a:rPr>
                        <a:t> </a:t>
                      </a:r>
                      <a:r>
                        <a:rPr sz="700" spc="10" dirty="0">
                          <a:solidFill>
                            <a:srgbClr val="414042"/>
                          </a:solidFill>
                          <a:latin typeface="Arial"/>
                          <a:cs typeface="Arial"/>
                        </a:rPr>
                        <a:t>months)</a:t>
                      </a:r>
                      <a:endParaRPr sz="700" dirty="0">
                        <a:latin typeface="Arial"/>
                        <a:cs typeface="Arial"/>
                      </a:endParaRPr>
                    </a:p>
                  </a:txBody>
                  <a:tcPr marL="0" marR="0" marT="7793"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34925" algn="l">
                        <a:lnSpc>
                          <a:spcPct val="150000"/>
                        </a:lnSpc>
                        <a:spcBef>
                          <a:spcPts val="105"/>
                        </a:spcBef>
                      </a:pPr>
                      <a:r>
                        <a:rPr lang="en-CA" sz="700" spc="5" dirty="0">
                          <a:solidFill>
                            <a:srgbClr val="414042"/>
                          </a:solidFill>
                          <a:latin typeface="Arial"/>
                          <a:ea typeface="+mn-ea"/>
                          <a:cs typeface="Arial"/>
                        </a:rPr>
                        <a:t>Oct </a:t>
                      </a:r>
                      <a:r>
                        <a:rPr sz="700" spc="5" dirty="0">
                          <a:solidFill>
                            <a:srgbClr val="414042"/>
                          </a:solidFill>
                          <a:latin typeface="Arial"/>
                          <a:ea typeface="+mn-ea"/>
                          <a:cs typeface="Arial"/>
                        </a:rPr>
                        <a:t>- </a:t>
                      </a:r>
                      <a:r>
                        <a:rPr lang="en-CA" sz="700" spc="5" dirty="0">
                          <a:solidFill>
                            <a:srgbClr val="414042"/>
                          </a:solidFill>
                          <a:latin typeface="Arial"/>
                          <a:ea typeface="+mn-ea"/>
                          <a:cs typeface="Arial"/>
                        </a:rPr>
                        <a:t> Dec  </a:t>
                      </a:r>
                      <a:r>
                        <a:rPr sz="700" spc="5" dirty="0">
                          <a:solidFill>
                            <a:srgbClr val="414042"/>
                          </a:solidFill>
                          <a:latin typeface="Arial"/>
                          <a:cs typeface="Arial"/>
                        </a:rPr>
                        <a:t>2</a:t>
                      </a:r>
                      <a:r>
                        <a:rPr lang="en-CA" sz="700" spc="5" dirty="0">
                          <a:solidFill>
                            <a:srgbClr val="414042"/>
                          </a:solidFill>
                          <a:latin typeface="Arial"/>
                          <a:cs typeface="Arial"/>
                        </a:rPr>
                        <a:t>02</a:t>
                      </a:r>
                      <a:r>
                        <a:rPr sz="700" spc="5" dirty="0">
                          <a:solidFill>
                            <a:srgbClr val="414042"/>
                          </a:solidFill>
                          <a:latin typeface="Arial"/>
                          <a:cs typeface="Arial"/>
                        </a:rPr>
                        <a:t>1</a:t>
                      </a:r>
                      <a:r>
                        <a:rPr sz="700" spc="-155" dirty="0">
                          <a:solidFill>
                            <a:srgbClr val="414042"/>
                          </a:solidFill>
                          <a:latin typeface="Arial"/>
                          <a:cs typeface="Arial"/>
                        </a:rPr>
                        <a:t> </a:t>
                      </a:r>
                      <a:r>
                        <a:rPr sz="700" spc="5" dirty="0">
                          <a:solidFill>
                            <a:srgbClr val="414042"/>
                          </a:solidFill>
                          <a:latin typeface="Arial"/>
                          <a:cs typeface="Arial"/>
                        </a:rPr>
                        <a:t>(</a:t>
                      </a:r>
                      <a:r>
                        <a:rPr lang="en-CA" sz="700" spc="5" dirty="0">
                          <a:solidFill>
                            <a:srgbClr val="414042"/>
                          </a:solidFill>
                          <a:latin typeface="Arial"/>
                          <a:cs typeface="Arial"/>
                        </a:rPr>
                        <a:t>3</a:t>
                      </a:r>
                      <a:r>
                        <a:rPr sz="700" spc="-160" dirty="0">
                          <a:solidFill>
                            <a:srgbClr val="414042"/>
                          </a:solidFill>
                          <a:latin typeface="Arial"/>
                          <a:cs typeface="Arial"/>
                        </a:rPr>
                        <a:t> </a:t>
                      </a:r>
                      <a:r>
                        <a:rPr sz="700" spc="10" dirty="0">
                          <a:solidFill>
                            <a:srgbClr val="414042"/>
                          </a:solidFill>
                          <a:latin typeface="Arial"/>
                          <a:cs typeface="Arial"/>
                        </a:rPr>
                        <a:t>months)</a:t>
                      </a:r>
                      <a:endParaRPr sz="700" dirty="0">
                        <a:latin typeface="Arial"/>
                        <a:cs typeface="Arial"/>
                      </a:endParaRPr>
                    </a:p>
                  </a:txBody>
                  <a:tcPr marL="0" marR="0" marT="9092"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37465" algn="l">
                        <a:lnSpc>
                          <a:spcPct val="150000"/>
                        </a:lnSpc>
                      </a:pPr>
                      <a:r>
                        <a:rPr lang="en-CA" sz="700" spc="-20" dirty="0">
                          <a:solidFill>
                            <a:srgbClr val="414042"/>
                          </a:solidFill>
                          <a:latin typeface="Arial"/>
                          <a:cs typeface="Arial"/>
                        </a:rPr>
                        <a:t>Jan </a:t>
                      </a:r>
                      <a:r>
                        <a:rPr lang="en-CA" sz="700" spc="-65" dirty="0">
                          <a:solidFill>
                            <a:srgbClr val="414042"/>
                          </a:solidFill>
                          <a:latin typeface="Arial"/>
                          <a:cs typeface="Arial"/>
                        </a:rPr>
                        <a:t>–</a:t>
                      </a:r>
                      <a:r>
                        <a:rPr sz="700" spc="-65" dirty="0">
                          <a:solidFill>
                            <a:srgbClr val="414042"/>
                          </a:solidFill>
                          <a:latin typeface="Arial"/>
                          <a:cs typeface="Arial"/>
                        </a:rPr>
                        <a:t> </a:t>
                      </a:r>
                      <a:r>
                        <a:rPr lang="en-CA" sz="700" spc="-65" dirty="0">
                          <a:solidFill>
                            <a:srgbClr val="414042"/>
                          </a:solidFill>
                          <a:latin typeface="Arial"/>
                          <a:cs typeface="Arial"/>
                        </a:rPr>
                        <a:t>March </a:t>
                      </a:r>
                      <a:r>
                        <a:rPr sz="700" spc="5" dirty="0">
                          <a:solidFill>
                            <a:srgbClr val="414042"/>
                          </a:solidFill>
                          <a:latin typeface="Arial"/>
                          <a:cs typeface="Arial"/>
                        </a:rPr>
                        <a:t>202</a:t>
                      </a:r>
                      <a:r>
                        <a:rPr lang="en-CA" sz="700" spc="5" dirty="0">
                          <a:solidFill>
                            <a:srgbClr val="414042"/>
                          </a:solidFill>
                          <a:latin typeface="Arial"/>
                          <a:cs typeface="Arial"/>
                        </a:rPr>
                        <a:t>2</a:t>
                      </a:r>
                      <a:r>
                        <a:rPr sz="700" spc="5" dirty="0">
                          <a:solidFill>
                            <a:srgbClr val="414042"/>
                          </a:solidFill>
                          <a:latin typeface="Arial"/>
                          <a:cs typeface="Arial"/>
                        </a:rPr>
                        <a:t> (3</a:t>
                      </a:r>
                      <a:r>
                        <a:rPr sz="700" spc="-95" dirty="0">
                          <a:solidFill>
                            <a:srgbClr val="414042"/>
                          </a:solidFill>
                          <a:latin typeface="Arial"/>
                          <a:cs typeface="Arial"/>
                        </a:rPr>
                        <a:t> </a:t>
                      </a:r>
                      <a:r>
                        <a:rPr sz="700" spc="10" dirty="0">
                          <a:solidFill>
                            <a:srgbClr val="414042"/>
                          </a:solidFill>
                          <a:latin typeface="Arial"/>
                          <a:cs typeface="Arial"/>
                        </a:rPr>
                        <a:t>months)</a:t>
                      </a:r>
                      <a:endParaRPr sz="7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50800" algn="l">
                        <a:lnSpc>
                          <a:spcPct val="150000"/>
                        </a:lnSpc>
                      </a:pPr>
                      <a:endParaRPr sz="7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bl>
          </a:graphicData>
        </a:graphic>
      </p:graphicFrame>
      <p:grpSp>
        <p:nvGrpSpPr>
          <p:cNvPr id="99" name="Group 98">
            <a:extLst>
              <a:ext uri="{FF2B5EF4-FFF2-40B4-BE49-F238E27FC236}">
                <a16:creationId xmlns:a16="http://schemas.microsoft.com/office/drawing/2014/main" id="{4C2777E1-0436-4213-BBD2-098F142FC31C}"/>
              </a:ext>
            </a:extLst>
          </p:cNvPr>
          <p:cNvGrpSpPr/>
          <p:nvPr/>
        </p:nvGrpSpPr>
        <p:grpSpPr>
          <a:xfrm>
            <a:off x="1095201" y="4536956"/>
            <a:ext cx="162176" cy="1322270"/>
            <a:chOff x="437895" y="5299670"/>
            <a:chExt cx="237858" cy="1939329"/>
          </a:xfrm>
        </p:grpSpPr>
        <p:sp>
          <p:nvSpPr>
            <p:cNvPr id="44" name="object 44"/>
            <p:cNvSpPr/>
            <p:nvPr/>
          </p:nvSpPr>
          <p:spPr>
            <a:xfrm>
              <a:off x="437895" y="5299670"/>
              <a:ext cx="237858" cy="1939329"/>
            </a:xfrm>
            <a:prstGeom prst="rect">
              <a:avLst/>
            </a:prstGeom>
            <a:blipFill>
              <a:blip r:embed="rId8" cstate="print"/>
              <a:stretch>
                <a:fillRect/>
              </a:stretch>
            </a:blipFill>
          </p:spPr>
          <p:txBody>
            <a:bodyPr wrap="square" lIns="0" tIns="0" rIns="0" bIns="0" rtlCol="0"/>
            <a:lstStyle/>
            <a:p>
              <a:endParaRPr sz="1227"/>
            </a:p>
          </p:txBody>
        </p:sp>
        <p:sp>
          <p:nvSpPr>
            <p:cNvPr id="45" name="object 45"/>
            <p:cNvSpPr txBox="1"/>
            <p:nvPr/>
          </p:nvSpPr>
          <p:spPr>
            <a:xfrm>
              <a:off x="457201" y="5334000"/>
              <a:ext cx="215546" cy="1904999"/>
            </a:xfrm>
            <a:prstGeom prst="rect">
              <a:avLst/>
            </a:prstGeom>
          </p:spPr>
          <p:txBody>
            <a:bodyPr vert="vert270" wrap="square" lIns="0" tIns="16885" rIns="0" bIns="0" rtlCol="0">
              <a:spAutoFit/>
            </a:bodyPr>
            <a:lstStyle/>
            <a:p>
              <a:pPr marL="8659" algn="ctr">
                <a:spcBef>
                  <a:spcPts val="133"/>
                </a:spcBef>
              </a:pPr>
              <a:r>
                <a:rPr sz="955" spc="14" dirty="0">
                  <a:solidFill>
                    <a:srgbClr val="FBFBFC"/>
                  </a:solidFill>
                  <a:latin typeface="Arial Narrow"/>
                  <a:cs typeface="Arial Narrow"/>
                </a:rPr>
                <a:t>Main</a:t>
              </a:r>
              <a:r>
                <a:rPr sz="955" spc="-51" dirty="0">
                  <a:solidFill>
                    <a:srgbClr val="FBFBFC"/>
                  </a:solidFill>
                  <a:latin typeface="Arial Narrow"/>
                  <a:cs typeface="Arial Narrow"/>
                </a:rPr>
                <a:t> </a:t>
              </a:r>
              <a:r>
                <a:rPr sz="955" spc="14" dirty="0">
                  <a:solidFill>
                    <a:srgbClr val="FBFBFC"/>
                  </a:solidFill>
                  <a:latin typeface="Arial Narrow"/>
                  <a:cs typeface="Arial Narrow"/>
                </a:rPr>
                <a:t>Activities</a:t>
              </a:r>
              <a:endParaRPr sz="955" dirty="0">
                <a:latin typeface="Arial Narrow"/>
                <a:cs typeface="Arial Narrow"/>
              </a:endParaRPr>
            </a:p>
          </p:txBody>
        </p:sp>
      </p:grpSp>
      <p:grpSp>
        <p:nvGrpSpPr>
          <p:cNvPr id="102" name="Group 101">
            <a:extLst>
              <a:ext uri="{FF2B5EF4-FFF2-40B4-BE49-F238E27FC236}">
                <a16:creationId xmlns:a16="http://schemas.microsoft.com/office/drawing/2014/main" id="{B1E9D646-60F6-4489-9B64-C5CE2A2A7D2D}"/>
              </a:ext>
            </a:extLst>
          </p:cNvPr>
          <p:cNvGrpSpPr/>
          <p:nvPr/>
        </p:nvGrpSpPr>
        <p:grpSpPr>
          <a:xfrm>
            <a:off x="1095200" y="2357435"/>
            <a:ext cx="160126" cy="2068259"/>
            <a:chOff x="437895" y="2103040"/>
            <a:chExt cx="234852" cy="3033447"/>
          </a:xfrm>
        </p:grpSpPr>
        <p:sp>
          <p:nvSpPr>
            <p:cNvPr id="46" name="object 46"/>
            <p:cNvSpPr/>
            <p:nvPr/>
          </p:nvSpPr>
          <p:spPr>
            <a:xfrm>
              <a:off x="437895" y="2103042"/>
              <a:ext cx="220500" cy="3033445"/>
            </a:xfrm>
            <a:prstGeom prst="rect">
              <a:avLst/>
            </a:prstGeom>
            <a:blipFill>
              <a:blip r:embed="rId9" cstate="print"/>
              <a:stretch>
                <a:fillRect/>
              </a:stretch>
            </a:blipFill>
          </p:spPr>
          <p:txBody>
            <a:bodyPr wrap="square" lIns="0" tIns="0" rIns="0" bIns="0" rtlCol="0"/>
            <a:lstStyle/>
            <a:p>
              <a:endParaRPr sz="1227"/>
            </a:p>
          </p:txBody>
        </p:sp>
        <p:sp>
          <p:nvSpPr>
            <p:cNvPr id="47" name="object 47"/>
            <p:cNvSpPr txBox="1"/>
            <p:nvPr/>
          </p:nvSpPr>
          <p:spPr>
            <a:xfrm>
              <a:off x="457201" y="2103040"/>
              <a:ext cx="215546" cy="3033446"/>
            </a:xfrm>
            <a:prstGeom prst="rect">
              <a:avLst/>
            </a:prstGeom>
          </p:spPr>
          <p:txBody>
            <a:bodyPr vert="vert270" wrap="square" lIns="0" tIns="16885" rIns="0" bIns="0" rtlCol="0">
              <a:spAutoFit/>
            </a:bodyPr>
            <a:lstStyle/>
            <a:p>
              <a:pPr marL="8659" algn="ctr">
                <a:spcBef>
                  <a:spcPts val="133"/>
                </a:spcBef>
              </a:pPr>
              <a:r>
                <a:rPr sz="955" spc="-3" dirty="0">
                  <a:solidFill>
                    <a:srgbClr val="FBFBFC"/>
                  </a:solidFill>
                  <a:latin typeface="Arial Narrow"/>
                  <a:cs typeface="Arial Narrow"/>
                </a:rPr>
                <a:t>Lab</a:t>
              </a:r>
              <a:r>
                <a:rPr sz="955" spc="-61" dirty="0">
                  <a:solidFill>
                    <a:srgbClr val="FBFBFC"/>
                  </a:solidFill>
                  <a:latin typeface="Arial Narrow"/>
                  <a:cs typeface="Arial Narrow"/>
                </a:rPr>
                <a:t> </a:t>
              </a:r>
              <a:r>
                <a:rPr sz="955" spc="-7" dirty="0">
                  <a:solidFill>
                    <a:srgbClr val="FBFBFC"/>
                  </a:solidFill>
                  <a:latin typeface="Arial Narrow"/>
                  <a:cs typeface="Arial Narrow"/>
                </a:rPr>
                <a:t>Phases</a:t>
              </a:r>
              <a:endParaRPr sz="955" dirty="0">
                <a:latin typeface="Arial Narrow"/>
                <a:cs typeface="Arial Narrow"/>
              </a:endParaRPr>
            </a:p>
          </p:txBody>
        </p:sp>
      </p:grpSp>
      <p:sp>
        <p:nvSpPr>
          <p:cNvPr id="71" name="object 71"/>
          <p:cNvSpPr/>
          <p:nvPr/>
        </p:nvSpPr>
        <p:spPr>
          <a:xfrm>
            <a:off x="2079607" y="3481061"/>
            <a:ext cx="1398010" cy="43295"/>
          </a:xfrm>
          <a:custGeom>
            <a:avLst/>
            <a:gdLst/>
            <a:ahLst/>
            <a:cxnLst/>
            <a:rect l="l" t="t" r="r" b="b"/>
            <a:pathLst>
              <a:path w="2050414" h="63500">
                <a:moveTo>
                  <a:pt x="0" y="63500"/>
                </a:moveTo>
                <a:lnTo>
                  <a:pt x="2050224" y="63500"/>
                </a:lnTo>
                <a:lnTo>
                  <a:pt x="2050224" y="0"/>
                </a:lnTo>
                <a:lnTo>
                  <a:pt x="0" y="0"/>
                </a:lnTo>
                <a:lnTo>
                  <a:pt x="0" y="63500"/>
                </a:lnTo>
                <a:close/>
              </a:path>
            </a:pathLst>
          </a:custGeom>
          <a:solidFill>
            <a:srgbClr val="931215"/>
          </a:solidFill>
        </p:spPr>
        <p:txBody>
          <a:bodyPr wrap="square" lIns="0" tIns="0" rIns="0" bIns="0" rtlCol="0"/>
          <a:lstStyle/>
          <a:p>
            <a:endParaRPr sz="1227"/>
          </a:p>
        </p:txBody>
      </p:sp>
      <p:sp>
        <p:nvSpPr>
          <p:cNvPr id="72" name="object 72"/>
          <p:cNvSpPr/>
          <p:nvPr/>
        </p:nvSpPr>
        <p:spPr>
          <a:xfrm>
            <a:off x="3693102" y="3675059"/>
            <a:ext cx="2558761" cy="43295"/>
          </a:xfrm>
          <a:custGeom>
            <a:avLst/>
            <a:gdLst/>
            <a:ahLst/>
            <a:cxnLst/>
            <a:rect l="l" t="t" r="r" b="b"/>
            <a:pathLst>
              <a:path w="3752850" h="63500">
                <a:moveTo>
                  <a:pt x="0" y="63500"/>
                </a:moveTo>
                <a:lnTo>
                  <a:pt x="3752596" y="63500"/>
                </a:lnTo>
                <a:lnTo>
                  <a:pt x="3752596" y="0"/>
                </a:lnTo>
                <a:lnTo>
                  <a:pt x="0" y="0"/>
                </a:lnTo>
                <a:lnTo>
                  <a:pt x="0" y="63500"/>
                </a:lnTo>
                <a:close/>
              </a:path>
            </a:pathLst>
          </a:custGeom>
          <a:solidFill>
            <a:srgbClr val="931215"/>
          </a:solidFill>
        </p:spPr>
        <p:txBody>
          <a:bodyPr wrap="square" lIns="0" tIns="0" rIns="0" bIns="0" rtlCol="0"/>
          <a:lstStyle/>
          <a:p>
            <a:endParaRPr sz="1227"/>
          </a:p>
        </p:txBody>
      </p:sp>
      <p:sp>
        <p:nvSpPr>
          <p:cNvPr id="73" name="object 73"/>
          <p:cNvSpPr/>
          <p:nvPr/>
        </p:nvSpPr>
        <p:spPr>
          <a:xfrm flipV="1">
            <a:off x="6199909" y="3422015"/>
            <a:ext cx="1546765" cy="31172"/>
          </a:xfrm>
          <a:custGeom>
            <a:avLst/>
            <a:gdLst/>
            <a:ahLst/>
            <a:cxnLst/>
            <a:rect l="l" t="t" r="r" b="b"/>
            <a:pathLst>
              <a:path w="2032000">
                <a:moveTo>
                  <a:pt x="0" y="0"/>
                </a:moveTo>
                <a:lnTo>
                  <a:pt x="2031969" y="0"/>
                </a:lnTo>
              </a:path>
            </a:pathLst>
          </a:custGeom>
          <a:ln w="63500">
            <a:solidFill>
              <a:srgbClr val="931215"/>
            </a:solidFill>
          </a:ln>
        </p:spPr>
        <p:txBody>
          <a:bodyPr wrap="square" lIns="0" tIns="0" rIns="0" bIns="0" rtlCol="0"/>
          <a:lstStyle/>
          <a:p>
            <a:endParaRPr sz="1227"/>
          </a:p>
        </p:txBody>
      </p:sp>
      <p:sp>
        <p:nvSpPr>
          <p:cNvPr id="75" name="object 75"/>
          <p:cNvSpPr/>
          <p:nvPr/>
        </p:nvSpPr>
        <p:spPr>
          <a:xfrm>
            <a:off x="5732318" y="3135803"/>
            <a:ext cx="408709" cy="408709"/>
          </a:xfrm>
          <a:custGeom>
            <a:avLst/>
            <a:gdLst/>
            <a:ahLst/>
            <a:cxnLst/>
            <a:rect l="l" t="t" r="r" b="b"/>
            <a:pathLst>
              <a:path w="599440" h="599439">
                <a:moveTo>
                  <a:pt x="0" y="599274"/>
                </a:moveTo>
                <a:lnTo>
                  <a:pt x="599274" y="599274"/>
                </a:lnTo>
                <a:lnTo>
                  <a:pt x="599274" y="0"/>
                </a:lnTo>
                <a:lnTo>
                  <a:pt x="0" y="0"/>
                </a:lnTo>
                <a:lnTo>
                  <a:pt x="0" y="599274"/>
                </a:lnTo>
                <a:close/>
              </a:path>
            </a:pathLst>
          </a:custGeom>
          <a:solidFill>
            <a:srgbClr val="00AEEF"/>
          </a:solidFill>
        </p:spPr>
        <p:txBody>
          <a:bodyPr wrap="square" lIns="0" tIns="0" rIns="0" bIns="0" rtlCol="0"/>
          <a:lstStyle/>
          <a:p>
            <a:endParaRPr sz="1227"/>
          </a:p>
        </p:txBody>
      </p:sp>
      <p:sp>
        <p:nvSpPr>
          <p:cNvPr id="76" name="object 76"/>
          <p:cNvSpPr txBox="1"/>
          <p:nvPr/>
        </p:nvSpPr>
        <p:spPr>
          <a:xfrm>
            <a:off x="5784168" y="3149237"/>
            <a:ext cx="156730" cy="302542"/>
          </a:xfrm>
          <a:prstGeom prst="rect">
            <a:avLst/>
          </a:prstGeom>
        </p:spPr>
        <p:txBody>
          <a:bodyPr vert="horz" wrap="square" lIns="0" tIns="8659" rIns="0" bIns="0" rtlCol="0">
            <a:spAutoFit/>
          </a:bodyPr>
          <a:lstStyle/>
          <a:p>
            <a:pPr marL="8659">
              <a:spcBef>
                <a:spcPts val="68"/>
              </a:spcBef>
            </a:pPr>
            <a:r>
              <a:rPr sz="1909" b="1" spc="126" dirty="0">
                <a:solidFill>
                  <a:srgbClr val="FFFFFF"/>
                </a:solidFill>
                <a:latin typeface="Calibri"/>
                <a:cs typeface="Calibri"/>
              </a:rPr>
              <a:t>3</a:t>
            </a:r>
            <a:endParaRPr sz="1909" dirty="0">
              <a:latin typeface="Calibri"/>
              <a:cs typeface="Calibri"/>
            </a:endParaRPr>
          </a:p>
        </p:txBody>
      </p:sp>
      <p:sp>
        <p:nvSpPr>
          <p:cNvPr id="77" name="object 77"/>
          <p:cNvSpPr/>
          <p:nvPr/>
        </p:nvSpPr>
        <p:spPr>
          <a:xfrm>
            <a:off x="7826958" y="3459413"/>
            <a:ext cx="1538253" cy="0"/>
          </a:xfrm>
          <a:custGeom>
            <a:avLst/>
            <a:gdLst/>
            <a:ahLst/>
            <a:cxnLst/>
            <a:rect l="l" t="t" r="r" b="b"/>
            <a:pathLst>
              <a:path w="1998979">
                <a:moveTo>
                  <a:pt x="0" y="0"/>
                </a:moveTo>
                <a:lnTo>
                  <a:pt x="1998599" y="0"/>
                </a:lnTo>
              </a:path>
            </a:pathLst>
          </a:custGeom>
          <a:ln w="63500">
            <a:solidFill>
              <a:srgbClr val="931215"/>
            </a:solidFill>
          </a:ln>
        </p:spPr>
        <p:txBody>
          <a:bodyPr wrap="square" lIns="0" tIns="0" rIns="0" bIns="0" rtlCol="0"/>
          <a:lstStyle/>
          <a:p>
            <a:endParaRPr sz="1227"/>
          </a:p>
        </p:txBody>
      </p:sp>
      <p:sp>
        <p:nvSpPr>
          <p:cNvPr id="78" name="object 78"/>
          <p:cNvSpPr/>
          <p:nvPr/>
        </p:nvSpPr>
        <p:spPr>
          <a:xfrm>
            <a:off x="9526732" y="3437765"/>
            <a:ext cx="1452995" cy="43295"/>
          </a:xfrm>
          <a:custGeom>
            <a:avLst/>
            <a:gdLst/>
            <a:ahLst/>
            <a:cxnLst/>
            <a:rect l="l" t="t" r="r" b="b"/>
            <a:pathLst>
              <a:path w="2131059" h="63500">
                <a:moveTo>
                  <a:pt x="0" y="63500"/>
                </a:moveTo>
                <a:lnTo>
                  <a:pt x="2130755" y="63500"/>
                </a:lnTo>
                <a:lnTo>
                  <a:pt x="2130755" y="0"/>
                </a:lnTo>
                <a:lnTo>
                  <a:pt x="0" y="0"/>
                </a:lnTo>
                <a:lnTo>
                  <a:pt x="0" y="63500"/>
                </a:lnTo>
                <a:close/>
              </a:path>
            </a:pathLst>
          </a:custGeom>
          <a:solidFill>
            <a:srgbClr val="931215"/>
          </a:solidFill>
        </p:spPr>
        <p:txBody>
          <a:bodyPr wrap="square" lIns="0" tIns="0" rIns="0" bIns="0" rtlCol="0"/>
          <a:lstStyle/>
          <a:p>
            <a:endParaRPr sz="1227"/>
          </a:p>
        </p:txBody>
      </p:sp>
      <p:sp>
        <p:nvSpPr>
          <p:cNvPr id="80" name="object 80"/>
          <p:cNvSpPr/>
          <p:nvPr/>
        </p:nvSpPr>
        <p:spPr>
          <a:xfrm>
            <a:off x="2541108" y="3596204"/>
            <a:ext cx="749444" cy="0"/>
          </a:xfrm>
          <a:custGeom>
            <a:avLst/>
            <a:gdLst/>
            <a:ahLst/>
            <a:cxnLst/>
            <a:rect l="l" t="t" r="r" b="b"/>
            <a:pathLst>
              <a:path w="1099185">
                <a:moveTo>
                  <a:pt x="0" y="0"/>
                </a:moveTo>
                <a:lnTo>
                  <a:pt x="1099045" y="0"/>
                </a:lnTo>
              </a:path>
            </a:pathLst>
          </a:custGeom>
          <a:ln w="63500">
            <a:solidFill>
              <a:srgbClr val="D5B531"/>
            </a:solidFill>
          </a:ln>
        </p:spPr>
        <p:txBody>
          <a:bodyPr wrap="square" lIns="0" tIns="0" rIns="0" bIns="0" rtlCol="0"/>
          <a:lstStyle/>
          <a:p>
            <a:endParaRPr sz="1227"/>
          </a:p>
        </p:txBody>
      </p:sp>
      <p:sp>
        <p:nvSpPr>
          <p:cNvPr id="81" name="object 81"/>
          <p:cNvSpPr/>
          <p:nvPr/>
        </p:nvSpPr>
        <p:spPr>
          <a:xfrm>
            <a:off x="4067358" y="3803245"/>
            <a:ext cx="507423" cy="0"/>
          </a:xfrm>
          <a:custGeom>
            <a:avLst/>
            <a:gdLst/>
            <a:ahLst/>
            <a:cxnLst/>
            <a:rect l="l" t="t" r="r" b="b"/>
            <a:pathLst>
              <a:path w="744220">
                <a:moveTo>
                  <a:pt x="0" y="0"/>
                </a:moveTo>
                <a:lnTo>
                  <a:pt x="744207" y="0"/>
                </a:lnTo>
              </a:path>
            </a:pathLst>
          </a:custGeom>
          <a:ln w="63500">
            <a:solidFill>
              <a:srgbClr val="D5B531"/>
            </a:solidFill>
          </a:ln>
        </p:spPr>
        <p:txBody>
          <a:bodyPr wrap="square" lIns="0" tIns="0" rIns="0" bIns="0" rtlCol="0"/>
          <a:lstStyle/>
          <a:p>
            <a:endParaRPr sz="1227"/>
          </a:p>
        </p:txBody>
      </p:sp>
      <p:sp>
        <p:nvSpPr>
          <p:cNvPr id="82" name="object 82"/>
          <p:cNvSpPr/>
          <p:nvPr/>
        </p:nvSpPr>
        <p:spPr>
          <a:xfrm>
            <a:off x="5316682" y="3800779"/>
            <a:ext cx="507423" cy="0"/>
          </a:xfrm>
          <a:custGeom>
            <a:avLst/>
            <a:gdLst/>
            <a:ahLst/>
            <a:cxnLst/>
            <a:rect l="l" t="t" r="r" b="b"/>
            <a:pathLst>
              <a:path w="744220">
                <a:moveTo>
                  <a:pt x="0" y="0"/>
                </a:moveTo>
                <a:lnTo>
                  <a:pt x="744207" y="0"/>
                </a:lnTo>
              </a:path>
            </a:pathLst>
          </a:custGeom>
          <a:ln w="63500">
            <a:solidFill>
              <a:srgbClr val="D5B531"/>
            </a:solidFill>
          </a:ln>
        </p:spPr>
        <p:txBody>
          <a:bodyPr wrap="square" lIns="0" tIns="0" rIns="0" bIns="0" rtlCol="0"/>
          <a:lstStyle/>
          <a:p>
            <a:endParaRPr sz="1227"/>
          </a:p>
        </p:txBody>
      </p:sp>
      <p:sp>
        <p:nvSpPr>
          <p:cNvPr id="83" name="object 83"/>
          <p:cNvSpPr/>
          <p:nvPr/>
        </p:nvSpPr>
        <p:spPr>
          <a:xfrm>
            <a:off x="4706157" y="3800779"/>
            <a:ext cx="507423" cy="0"/>
          </a:xfrm>
          <a:custGeom>
            <a:avLst/>
            <a:gdLst/>
            <a:ahLst/>
            <a:cxnLst/>
            <a:rect l="l" t="t" r="r" b="b"/>
            <a:pathLst>
              <a:path w="744220">
                <a:moveTo>
                  <a:pt x="0" y="0"/>
                </a:moveTo>
                <a:lnTo>
                  <a:pt x="744207" y="0"/>
                </a:lnTo>
              </a:path>
            </a:pathLst>
          </a:custGeom>
          <a:ln w="63500">
            <a:solidFill>
              <a:srgbClr val="D5B531"/>
            </a:solidFill>
          </a:ln>
        </p:spPr>
        <p:txBody>
          <a:bodyPr wrap="square" lIns="0" tIns="0" rIns="0" bIns="0" rtlCol="0"/>
          <a:lstStyle/>
          <a:p>
            <a:endParaRPr sz="1227"/>
          </a:p>
        </p:txBody>
      </p:sp>
      <p:sp>
        <p:nvSpPr>
          <p:cNvPr id="84" name="object 84"/>
          <p:cNvSpPr/>
          <p:nvPr/>
        </p:nvSpPr>
        <p:spPr>
          <a:xfrm>
            <a:off x="6186258" y="3587809"/>
            <a:ext cx="1201882" cy="0"/>
          </a:xfrm>
          <a:custGeom>
            <a:avLst/>
            <a:gdLst/>
            <a:ahLst/>
            <a:cxnLst/>
            <a:rect l="l" t="t" r="r" b="b"/>
            <a:pathLst>
              <a:path w="1762759">
                <a:moveTo>
                  <a:pt x="0" y="0"/>
                </a:moveTo>
                <a:lnTo>
                  <a:pt x="1762493" y="0"/>
                </a:lnTo>
              </a:path>
            </a:pathLst>
          </a:custGeom>
          <a:ln w="63500">
            <a:solidFill>
              <a:srgbClr val="D5B531"/>
            </a:solidFill>
          </a:ln>
        </p:spPr>
        <p:txBody>
          <a:bodyPr wrap="square" lIns="0" tIns="0" rIns="0" bIns="0" rtlCol="0"/>
          <a:lstStyle/>
          <a:p>
            <a:endParaRPr sz="1227"/>
          </a:p>
        </p:txBody>
      </p:sp>
      <p:sp>
        <p:nvSpPr>
          <p:cNvPr id="85" name="object 85"/>
          <p:cNvSpPr/>
          <p:nvPr/>
        </p:nvSpPr>
        <p:spPr>
          <a:xfrm>
            <a:off x="4358601" y="3918078"/>
            <a:ext cx="1484168" cy="0"/>
          </a:xfrm>
          <a:custGeom>
            <a:avLst/>
            <a:gdLst/>
            <a:ahLst/>
            <a:cxnLst/>
            <a:rect l="l" t="t" r="r" b="b"/>
            <a:pathLst>
              <a:path w="2176779">
                <a:moveTo>
                  <a:pt x="0" y="0"/>
                </a:moveTo>
                <a:lnTo>
                  <a:pt x="2176272" y="0"/>
                </a:lnTo>
              </a:path>
            </a:pathLst>
          </a:custGeom>
          <a:ln w="63500">
            <a:solidFill>
              <a:srgbClr val="40AD49"/>
            </a:solidFill>
          </a:ln>
        </p:spPr>
        <p:txBody>
          <a:bodyPr wrap="square" lIns="0" tIns="0" rIns="0" bIns="0" rtlCol="0"/>
          <a:lstStyle/>
          <a:p>
            <a:endParaRPr sz="1227"/>
          </a:p>
        </p:txBody>
      </p:sp>
      <p:sp>
        <p:nvSpPr>
          <p:cNvPr id="86" name="object 86"/>
          <p:cNvSpPr/>
          <p:nvPr/>
        </p:nvSpPr>
        <p:spPr>
          <a:xfrm flipV="1">
            <a:off x="6282838" y="3635571"/>
            <a:ext cx="1402030" cy="56910"/>
          </a:xfrm>
          <a:custGeom>
            <a:avLst/>
            <a:gdLst/>
            <a:ahLst/>
            <a:cxnLst/>
            <a:rect l="l" t="t" r="r" b="b"/>
            <a:pathLst>
              <a:path w="666750">
                <a:moveTo>
                  <a:pt x="0" y="0"/>
                </a:moveTo>
                <a:lnTo>
                  <a:pt x="666597" y="0"/>
                </a:lnTo>
              </a:path>
            </a:pathLst>
          </a:custGeom>
          <a:ln w="63500">
            <a:solidFill>
              <a:srgbClr val="40AD49"/>
            </a:solidFill>
          </a:ln>
        </p:spPr>
        <p:txBody>
          <a:bodyPr wrap="square" lIns="0" tIns="0" rIns="0" bIns="0" rtlCol="0"/>
          <a:lstStyle/>
          <a:p>
            <a:endParaRPr sz="1227"/>
          </a:p>
        </p:txBody>
      </p:sp>
      <p:sp>
        <p:nvSpPr>
          <p:cNvPr id="87" name="object 87"/>
          <p:cNvSpPr/>
          <p:nvPr/>
        </p:nvSpPr>
        <p:spPr>
          <a:xfrm flipV="1">
            <a:off x="8277151" y="3661310"/>
            <a:ext cx="756878" cy="31172"/>
          </a:xfrm>
          <a:custGeom>
            <a:avLst/>
            <a:gdLst/>
            <a:ahLst/>
            <a:cxnLst/>
            <a:rect l="l" t="t" r="r" b="b"/>
            <a:pathLst>
              <a:path w="666750">
                <a:moveTo>
                  <a:pt x="0" y="0"/>
                </a:moveTo>
                <a:lnTo>
                  <a:pt x="666597" y="0"/>
                </a:lnTo>
              </a:path>
            </a:pathLst>
          </a:custGeom>
          <a:ln w="63500">
            <a:solidFill>
              <a:srgbClr val="40AD49"/>
            </a:solidFill>
          </a:ln>
        </p:spPr>
        <p:txBody>
          <a:bodyPr wrap="square" lIns="0" tIns="0" rIns="0" bIns="0" rtlCol="0"/>
          <a:lstStyle/>
          <a:p>
            <a:endParaRPr sz="1227"/>
          </a:p>
        </p:txBody>
      </p:sp>
      <p:sp>
        <p:nvSpPr>
          <p:cNvPr id="88" name="object 88"/>
          <p:cNvSpPr/>
          <p:nvPr/>
        </p:nvSpPr>
        <p:spPr>
          <a:xfrm>
            <a:off x="10025875" y="3692481"/>
            <a:ext cx="454602" cy="0"/>
          </a:xfrm>
          <a:custGeom>
            <a:avLst/>
            <a:gdLst/>
            <a:ahLst/>
            <a:cxnLst/>
            <a:rect l="l" t="t" r="r" b="b"/>
            <a:pathLst>
              <a:path w="666750">
                <a:moveTo>
                  <a:pt x="0" y="0"/>
                </a:moveTo>
                <a:lnTo>
                  <a:pt x="666597" y="0"/>
                </a:lnTo>
              </a:path>
            </a:pathLst>
          </a:custGeom>
          <a:ln w="63500">
            <a:solidFill>
              <a:srgbClr val="40AD49"/>
            </a:solidFill>
          </a:ln>
        </p:spPr>
        <p:txBody>
          <a:bodyPr wrap="square" lIns="0" tIns="0" rIns="0" bIns="0" rtlCol="0"/>
          <a:lstStyle/>
          <a:p>
            <a:endParaRPr sz="1227"/>
          </a:p>
        </p:txBody>
      </p:sp>
      <p:sp>
        <p:nvSpPr>
          <p:cNvPr id="89" name="object 89"/>
          <p:cNvSpPr/>
          <p:nvPr/>
        </p:nvSpPr>
        <p:spPr>
          <a:xfrm>
            <a:off x="7930028" y="3549354"/>
            <a:ext cx="574530" cy="0"/>
          </a:xfrm>
          <a:custGeom>
            <a:avLst/>
            <a:gdLst/>
            <a:ahLst/>
            <a:cxnLst/>
            <a:rect l="l" t="t" r="r" b="b"/>
            <a:pathLst>
              <a:path w="842645">
                <a:moveTo>
                  <a:pt x="0" y="0"/>
                </a:moveTo>
                <a:lnTo>
                  <a:pt x="842416" y="0"/>
                </a:lnTo>
              </a:path>
            </a:pathLst>
          </a:custGeom>
          <a:ln w="63500">
            <a:solidFill>
              <a:srgbClr val="D5B531"/>
            </a:solidFill>
          </a:ln>
        </p:spPr>
        <p:txBody>
          <a:bodyPr wrap="square" lIns="0" tIns="0" rIns="0" bIns="0" rtlCol="0"/>
          <a:lstStyle/>
          <a:p>
            <a:endParaRPr sz="1227"/>
          </a:p>
        </p:txBody>
      </p:sp>
      <p:sp>
        <p:nvSpPr>
          <p:cNvPr id="90" name="object 90"/>
          <p:cNvSpPr/>
          <p:nvPr/>
        </p:nvSpPr>
        <p:spPr>
          <a:xfrm>
            <a:off x="9678751" y="3549354"/>
            <a:ext cx="574530" cy="0"/>
          </a:xfrm>
          <a:custGeom>
            <a:avLst/>
            <a:gdLst/>
            <a:ahLst/>
            <a:cxnLst/>
            <a:rect l="l" t="t" r="r" b="b"/>
            <a:pathLst>
              <a:path w="842644">
                <a:moveTo>
                  <a:pt x="0" y="0"/>
                </a:moveTo>
                <a:lnTo>
                  <a:pt x="842416" y="0"/>
                </a:lnTo>
              </a:path>
            </a:pathLst>
          </a:custGeom>
          <a:ln w="63500">
            <a:solidFill>
              <a:srgbClr val="D5B531"/>
            </a:solidFill>
          </a:ln>
        </p:spPr>
        <p:txBody>
          <a:bodyPr wrap="square" lIns="0" tIns="0" rIns="0" bIns="0" rtlCol="0"/>
          <a:lstStyle/>
          <a:p>
            <a:endParaRPr sz="1227"/>
          </a:p>
        </p:txBody>
      </p:sp>
      <p:sp>
        <p:nvSpPr>
          <p:cNvPr id="94" name="object 94"/>
          <p:cNvSpPr/>
          <p:nvPr/>
        </p:nvSpPr>
        <p:spPr>
          <a:xfrm>
            <a:off x="5712314" y="3005055"/>
            <a:ext cx="190500" cy="0"/>
          </a:xfrm>
          <a:custGeom>
            <a:avLst/>
            <a:gdLst/>
            <a:ahLst/>
            <a:cxnLst/>
            <a:rect l="l" t="t" r="r" b="b"/>
            <a:pathLst>
              <a:path w="279400">
                <a:moveTo>
                  <a:pt x="0" y="0"/>
                </a:moveTo>
                <a:lnTo>
                  <a:pt x="279019" y="0"/>
                </a:lnTo>
              </a:path>
            </a:pathLst>
          </a:custGeom>
          <a:ln w="12700">
            <a:solidFill>
              <a:srgbClr val="000000"/>
            </a:solidFill>
          </a:ln>
        </p:spPr>
        <p:txBody>
          <a:bodyPr wrap="square" lIns="0" tIns="0" rIns="0" bIns="0" rtlCol="0"/>
          <a:lstStyle/>
          <a:p>
            <a:endParaRPr sz="1227"/>
          </a:p>
        </p:txBody>
      </p:sp>
      <p:sp>
        <p:nvSpPr>
          <p:cNvPr id="95" name="object 95"/>
          <p:cNvSpPr/>
          <p:nvPr/>
        </p:nvSpPr>
        <p:spPr>
          <a:xfrm>
            <a:off x="7819159" y="3086262"/>
            <a:ext cx="190500" cy="0"/>
          </a:xfrm>
          <a:custGeom>
            <a:avLst/>
            <a:gdLst/>
            <a:ahLst/>
            <a:cxnLst/>
            <a:rect l="l" t="t" r="r" b="b"/>
            <a:pathLst>
              <a:path w="279400">
                <a:moveTo>
                  <a:pt x="0" y="0"/>
                </a:moveTo>
                <a:lnTo>
                  <a:pt x="279019" y="0"/>
                </a:lnTo>
              </a:path>
            </a:pathLst>
          </a:custGeom>
          <a:ln w="12700">
            <a:solidFill>
              <a:srgbClr val="000000"/>
            </a:solidFill>
          </a:ln>
        </p:spPr>
        <p:txBody>
          <a:bodyPr wrap="square" lIns="0" tIns="0" rIns="0" bIns="0" rtlCol="0"/>
          <a:lstStyle/>
          <a:p>
            <a:endParaRPr sz="1227"/>
          </a:p>
        </p:txBody>
      </p:sp>
      <p:sp>
        <p:nvSpPr>
          <p:cNvPr id="14" name="object 51">
            <a:extLst>
              <a:ext uri="{FF2B5EF4-FFF2-40B4-BE49-F238E27FC236}">
                <a16:creationId xmlns:a16="http://schemas.microsoft.com/office/drawing/2014/main" id="{8C5A2284-2D2E-4EC8-947E-35DE1C5491D7}"/>
              </a:ext>
            </a:extLst>
          </p:cNvPr>
          <p:cNvSpPr txBox="1"/>
          <p:nvPr/>
        </p:nvSpPr>
        <p:spPr>
          <a:xfrm>
            <a:off x="2036185" y="4643497"/>
            <a:ext cx="1565997" cy="786008"/>
          </a:xfrm>
          <a:prstGeom prst="rect">
            <a:avLst/>
          </a:prstGeom>
        </p:spPr>
        <p:txBody>
          <a:bodyPr vert="horz" wrap="square" lIns="0" tIns="8659" rIns="0" bIns="0" rtlCol="0">
            <a:spAutoFit/>
          </a:bodyPr>
          <a:lstStyle/>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Confirm participants; </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Negotiate contracts;</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Detail work plan; </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Confirm workarounds and opportunities for COVID-19 impacts on project activities; and,</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Revisit the originally stated Problem Brief</a:t>
            </a:r>
            <a:endParaRPr sz="614" dirty="0">
              <a:latin typeface="Arial"/>
              <a:cs typeface="Arial"/>
            </a:endParaRPr>
          </a:p>
        </p:txBody>
      </p:sp>
      <p:sp>
        <p:nvSpPr>
          <p:cNvPr id="15" name="object 51">
            <a:extLst>
              <a:ext uri="{FF2B5EF4-FFF2-40B4-BE49-F238E27FC236}">
                <a16:creationId xmlns:a16="http://schemas.microsoft.com/office/drawing/2014/main" id="{E643F03E-9CC3-4D67-A18B-3EE819520FC3}"/>
              </a:ext>
            </a:extLst>
          </p:cNvPr>
          <p:cNvSpPr txBox="1"/>
          <p:nvPr/>
        </p:nvSpPr>
        <p:spPr>
          <a:xfrm>
            <a:off x="3714083" y="4625343"/>
            <a:ext cx="1837087" cy="1297686"/>
          </a:xfrm>
          <a:prstGeom prst="rect">
            <a:avLst/>
          </a:prstGeom>
        </p:spPr>
        <p:txBody>
          <a:bodyPr vert="horz" wrap="square" lIns="0" tIns="8659" rIns="0" bIns="0" rtlCol="0" anchor="t">
            <a:spAutoFit/>
          </a:bodyPr>
          <a:lstStyle/>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latin typeface="Roboto"/>
              </a:rPr>
              <a:t>Undertake research and survey stakeholders to determine priority housing &amp; related urbanization/local development challenges, data gaps, and opportunity costs of missing data;</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t>A</a:t>
            </a:r>
            <a:r>
              <a:rPr lang="en-US" sz="614" dirty="0">
                <a:latin typeface="Roboto"/>
              </a:rPr>
              <a:t>nalyze results and report back to participants; </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latin typeface="Roboto"/>
              </a:rPr>
              <a:t>Identify organizations who use housing and NHS priorities related data at a local level to ensure the “system” is engaged</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latin typeface="Roboto"/>
              </a:rPr>
              <a:t>Prepare initial stakeholder engagement packages, comprising overarching questions for data sets, and devising how complex community data sets can be meshed with local priorities</a:t>
            </a:r>
            <a:endParaRPr sz="614">
              <a:latin typeface="Arial"/>
              <a:cs typeface="Arial"/>
            </a:endParaRPr>
          </a:p>
        </p:txBody>
      </p:sp>
      <p:sp>
        <p:nvSpPr>
          <p:cNvPr id="16" name="object 18">
            <a:extLst>
              <a:ext uri="{FF2B5EF4-FFF2-40B4-BE49-F238E27FC236}">
                <a16:creationId xmlns:a16="http://schemas.microsoft.com/office/drawing/2014/main" id="{E00A3522-34F4-446E-BA46-D8DBED7D68B0}"/>
              </a:ext>
            </a:extLst>
          </p:cNvPr>
          <p:cNvSpPr/>
          <p:nvPr/>
        </p:nvSpPr>
        <p:spPr>
          <a:xfrm>
            <a:off x="3750668" y="3329366"/>
            <a:ext cx="190500" cy="0"/>
          </a:xfrm>
          <a:custGeom>
            <a:avLst/>
            <a:gdLst/>
            <a:ahLst/>
            <a:cxnLst/>
            <a:rect l="l" t="t" r="r" b="b"/>
            <a:pathLst>
              <a:path w="279400">
                <a:moveTo>
                  <a:pt x="0" y="0"/>
                </a:moveTo>
                <a:lnTo>
                  <a:pt x="279019" y="0"/>
                </a:lnTo>
              </a:path>
            </a:pathLst>
          </a:custGeom>
          <a:ln w="12700">
            <a:solidFill>
              <a:srgbClr val="000000"/>
            </a:solidFill>
          </a:ln>
        </p:spPr>
        <p:txBody>
          <a:bodyPr wrap="square" lIns="0" tIns="0" rIns="0" bIns="0" rtlCol="0"/>
          <a:lstStyle/>
          <a:p>
            <a:endParaRPr sz="1227"/>
          </a:p>
        </p:txBody>
      </p:sp>
      <p:sp>
        <p:nvSpPr>
          <p:cNvPr id="17" name="object 51">
            <a:extLst>
              <a:ext uri="{FF2B5EF4-FFF2-40B4-BE49-F238E27FC236}">
                <a16:creationId xmlns:a16="http://schemas.microsoft.com/office/drawing/2014/main" id="{4D35414A-81E4-4DDE-848F-8C501DAC96B7}"/>
              </a:ext>
            </a:extLst>
          </p:cNvPr>
          <p:cNvSpPr txBox="1"/>
          <p:nvPr/>
        </p:nvSpPr>
        <p:spPr>
          <a:xfrm>
            <a:off x="5769612" y="4567295"/>
            <a:ext cx="1977061" cy="1428235"/>
          </a:xfrm>
          <a:prstGeom prst="rect">
            <a:avLst/>
          </a:prstGeom>
        </p:spPr>
        <p:txBody>
          <a:bodyPr vert="horz" wrap="square" lIns="0" tIns="8659" rIns="0" bIns="0" rtlCol="0" anchor="t">
            <a:spAutoFit/>
          </a:bodyPr>
          <a:lstStyle/>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latin typeface="Roboto"/>
              </a:rPr>
              <a:t>National level ideation session for local partners. </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Local engagement of stakeholders in design charettes/workshops;</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latin typeface="Roboto"/>
              </a:rPr>
              <a:t>National and local engagement sessions to share ideas and confirm prototypes;</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Prepare prototypes for dissemination including designs for new data sets and/or new ways of organizing and presenting existing data, new and modified presentation graphics, including story boards for infographics and short videos; and,</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Prepare communication packages for distribution to participants and trial groups.</a:t>
            </a:r>
          </a:p>
          <a:p>
            <a:pPr marL="125553" marR="3464" indent="-116895">
              <a:lnSpc>
                <a:spcPct val="111100"/>
              </a:lnSpc>
              <a:spcBef>
                <a:spcPts val="68"/>
              </a:spcBef>
              <a:buFont typeface="Arial" panose="020B0604020202020204" pitchFamily="34" charset="0"/>
              <a:buChar char="•"/>
              <a:tabLst>
                <a:tab pos="164085" algn="l"/>
                <a:tab pos="164518" algn="l"/>
              </a:tabLst>
            </a:pPr>
            <a:endParaRPr sz="614" dirty="0">
              <a:latin typeface="Arial"/>
              <a:cs typeface="Arial"/>
            </a:endParaRPr>
          </a:p>
        </p:txBody>
      </p:sp>
      <p:sp>
        <p:nvSpPr>
          <p:cNvPr id="25" name="object 51">
            <a:extLst>
              <a:ext uri="{FF2B5EF4-FFF2-40B4-BE49-F238E27FC236}">
                <a16:creationId xmlns:a16="http://schemas.microsoft.com/office/drawing/2014/main" id="{9E16FE86-87BB-44F6-8F80-164C06659A3B}"/>
              </a:ext>
            </a:extLst>
          </p:cNvPr>
          <p:cNvSpPr txBox="1"/>
          <p:nvPr/>
        </p:nvSpPr>
        <p:spPr>
          <a:xfrm>
            <a:off x="7800474" y="4611253"/>
            <a:ext cx="1663797" cy="537735"/>
          </a:xfrm>
          <a:prstGeom prst="rect">
            <a:avLst/>
          </a:prstGeom>
        </p:spPr>
        <p:txBody>
          <a:bodyPr vert="horz" wrap="square" lIns="0" tIns="8659" rIns="0" bIns="0" rtlCol="0">
            <a:spAutoFit/>
          </a:bodyPr>
          <a:lstStyle/>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Engage participants in design charettes/workshops,</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Test and refine phase 3 prototypes for new data sets, indicators, communication tools, stories with user audiences</a:t>
            </a:r>
            <a:endParaRPr sz="614" dirty="0">
              <a:latin typeface="Arial"/>
              <a:cs typeface="Arial"/>
            </a:endParaRPr>
          </a:p>
        </p:txBody>
      </p:sp>
      <p:sp>
        <p:nvSpPr>
          <p:cNvPr id="33" name="object 51">
            <a:extLst>
              <a:ext uri="{FF2B5EF4-FFF2-40B4-BE49-F238E27FC236}">
                <a16:creationId xmlns:a16="http://schemas.microsoft.com/office/drawing/2014/main" id="{40AEC864-E83B-49B5-8576-0689F3C82B53}"/>
              </a:ext>
            </a:extLst>
          </p:cNvPr>
          <p:cNvSpPr txBox="1"/>
          <p:nvPr/>
        </p:nvSpPr>
        <p:spPr>
          <a:xfrm>
            <a:off x="9498146" y="4612239"/>
            <a:ext cx="1663797" cy="865260"/>
          </a:xfrm>
          <a:prstGeom prst="rect">
            <a:avLst/>
          </a:prstGeom>
        </p:spPr>
        <p:txBody>
          <a:bodyPr vert="horz" wrap="square" lIns="0" tIns="8659" rIns="0" bIns="0" rtlCol="0" anchor="t">
            <a:spAutoFit/>
          </a:bodyPr>
          <a:lstStyle/>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Follow-up survey all stakeholders;</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Lessons learned roundtable with senior CMHC and Statistics Canada officials, consortium leaders, and members of the Canadian Housing Policy Roundtable</a:t>
            </a:r>
          </a:p>
          <a:p>
            <a:pPr marL="125553" marR="3464" indent="-116895">
              <a:lnSpc>
                <a:spcPct val="111100"/>
              </a:lnSpc>
              <a:spcBef>
                <a:spcPts val="68"/>
              </a:spcBef>
              <a:buFont typeface="Arial" panose="020B0604020202020204" pitchFamily="34" charset="0"/>
              <a:buChar char="•"/>
              <a:tabLst>
                <a:tab pos="164085" algn="l"/>
                <a:tab pos="164518" algn="l"/>
              </a:tabLst>
            </a:pPr>
            <a:r>
              <a:rPr lang="en-US" sz="614" dirty="0">
                <a:solidFill>
                  <a:srgbClr val="000000"/>
                </a:solidFill>
                <a:latin typeface="Roboto"/>
              </a:rPr>
              <a:t>Preparation of roadmap document designed to move project results from concept to impact.</a:t>
            </a:r>
            <a:endParaRPr sz="614" dirty="0">
              <a:latin typeface="Arial"/>
              <a:cs typeface="Arial"/>
            </a:endParaRPr>
          </a:p>
        </p:txBody>
      </p:sp>
      <p:sp>
        <p:nvSpPr>
          <p:cNvPr id="5" name="Oval 4">
            <a:extLst>
              <a:ext uri="{FF2B5EF4-FFF2-40B4-BE49-F238E27FC236}">
                <a16:creationId xmlns:a16="http://schemas.microsoft.com/office/drawing/2014/main" id="{329D0988-129B-4E2C-90EB-D69ED77B6CCE}"/>
              </a:ext>
            </a:extLst>
          </p:cNvPr>
          <p:cNvSpPr/>
          <p:nvPr/>
        </p:nvSpPr>
        <p:spPr>
          <a:xfrm>
            <a:off x="5807564" y="4331061"/>
            <a:ext cx="1696361" cy="452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07A42E0-A2B8-482A-A3ED-8835A3975213}"/>
              </a:ext>
            </a:extLst>
          </p:cNvPr>
          <p:cNvSpPr txBox="1">
            <a:spLocks/>
          </p:cNvSpPr>
          <p:nvPr/>
        </p:nvSpPr>
        <p:spPr>
          <a:xfrm>
            <a:off x="2001345" y="2197286"/>
            <a:ext cx="7886700"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dirty="0">
                <a:solidFill>
                  <a:schemeClr val="bg2">
                    <a:lumMod val="25000"/>
                  </a:schemeClr>
                </a:solidFill>
              </a:rPr>
              <a:t>Visit</a:t>
            </a:r>
            <a:br>
              <a:rPr lang="en-CA" dirty="0">
                <a:solidFill>
                  <a:schemeClr val="bg2">
                    <a:lumMod val="25000"/>
                  </a:schemeClr>
                </a:solidFill>
              </a:rPr>
            </a:br>
            <a:r>
              <a:rPr lang="en-CA" dirty="0">
                <a:solidFill>
                  <a:schemeClr val="bg2">
                    <a:lumMod val="25000"/>
                  </a:schemeClr>
                </a:solidFill>
                <a:hlinkClick r:id="rId2"/>
              </a:rPr>
              <a:t>www.communitydata.ca</a:t>
            </a:r>
            <a:r>
              <a:rPr lang="en-CA" dirty="0">
                <a:solidFill>
                  <a:schemeClr val="bg2">
                    <a:lumMod val="25000"/>
                  </a:schemeClr>
                </a:solidFill>
              </a:rPr>
              <a:t> </a:t>
            </a:r>
          </a:p>
          <a:p>
            <a:pPr marL="0" indent="0" algn="ctr">
              <a:buFont typeface="Arial" panose="020B0604020202020204" pitchFamily="34" charset="0"/>
              <a:buNone/>
            </a:pPr>
            <a:r>
              <a:rPr lang="en-CA" dirty="0">
                <a:solidFill>
                  <a:schemeClr val="bg2">
                    <a:lumMod val="25000"/>
                  </a:schemeClr>
                </a:solidFill>
              </a:rPr>
              <a:t>or</a:t>
            </a:r>
          </a:p>
          <a:p>
            <a:pPr marL="0" indent="0" algn="ctr">
              <a:buFont typeface="Arial" panose="020B0604020202020204" pitchFamily="34" charset="0"/>
              <a:buNone/>
            </a:pPr>
            <a:r>
              <a:rPr lang="en-CA" dirty="0">
                <a:solidFill>
                  <a:schemeClr val="bg2">
                    <a:lumMod val="25000"/>
                  </a:schemeClr>
                </a:solidFill>
              </a:rPr>
              <a:t>Send us an email at </a:t>
            </a:r>
            <a:br>
              <a:rPr lang="en-CA" dirty="0">
                <a:solidFill>
                  <a:schemeClr val="bg2">
                    <a:lumMod val="25000"/>
                  </a:schemeClr>
                </a:solidFill>
              </a:rPr>
            </a:br>
            <a:r>
              <a:rPr lang="en-CA" u="sng" dirty="0">
                <a:solidFill>
                  <a:schemeClr val="bg2">
                    <a:lumMod val="25000"/>
                  </a:schemeClr>
                </a:solidFill>
                <a:hlinkClick r:id="rId3"/>
              </a:rPr>
              <a:t>information@communitydata.ca</a:t>
            </a:r>
            <a:br>
              <a:rPr lang="en-CA" dirty="0">
                <a:solidFill>
                  <a:schemeClr val="bg2">
                    <a:lumMod val="25000"/>
                  </a:schemeClr>
                </a:solidFill>
              </a:rPr>
            </a:br>
            <a:endParaRPr lang="en-CA" dirty="0">
              <a:solidFill>
                <a:schemeClr val="bg2">
                  <a:lumMod val="25000"/>
                </a:schemeClr>
              </a:solidFill>
            </a:endParaRPr>
          </a:p>
        </p:txBody>
      </p:sp>
      <p:pic>
        <p:nvPicPr>
          <p:cNvPr id="5" name="Picture 4">
            <a:extLst>
              <a:ext uri="{FF2B5EF4-FFF2-40B4-BE49-F238E27FC236}">
                <a16:creationId xmlns:a16="http://schemas.microsoft.com/office/drawing/2014/main" id="{74F71323-7D5F-47FC-AC0F-52B90D963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207" y="319491"/>
            <a:ext cx="8010838" cy="1731414"/>
          </a:xfrm>
          <a:prstGeom prst="rect">
            <a:avLst/>
          </a:prstGeom>
        </p:spPr>
      </p:pic>
      <p:sp>
        <p:nvSpPr>
          <p:cNvPr id="6" name="Slide Number Placeholder 3">
            <a:extLst>
              <a:ext uri="{FF2B5EF4-FFF2-40B4-BE49-F238E27FC236}">
                <a16:creationId xmlns:a16="http://schemas.microsoft.com/office/drawing/2014/main" id="{555265B0-EE88-41F2-91BA-6B96BF347B32}"/>
              </a:ext>
            </a:extLst>
          </p:cNvPr>
          <p:cNvSpPr>
            <a:spLocks noGrp="1"/>
          </p:cNvSpPr>
          <p:nvPr>
            <p:ph type="sldNum" sz="quarter" idx="12"/>
          </p:nvPr>
        </p:nvSpPr>
        <p:spPr>
          <a:xfrm>
            <a:off x="9888045" y="6173384"/>
            <a:ext cx="2133600" cy="365125"/>
          </a:xfrm>
        </p:spPr>
        <p:txBody>
          <a:bodyPr/>
          <a:lstStyle/>
          <a:p>
            <a:fld id="{BC63B572-58A6-46C7-B1E5-F37204D95BB2}" type="slidenum">
              <a:rPr lang="en-CA" smtClean="0"/>
              <a:pPr/>
              <a:t>40</a:t>
            </a:fld>
            <a:endParaRPr lang="en-CA"/>
          </a:p>
        </p:txBody>
      </p:sp>
      <p:pic>
        <p:nvPicPr>
          <p:cNvPr id="7" name="Picture 6">
            <a:extLst>
              <a:ext uri="{FF2B5EF4-FFF2-40B4-BE49-F238E27FC236}">
                <a16:creationId xmlns:a16="http://schemas.microsoft.com/office/drawing/2014/main" id="{D22A90AA-A827-4AD7-B971-D62CE7ECF8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01633" y="5487352"/>
            <a:ext cx="3286125" cy="978535"/>
          </a:xfrm>
          <a:prstGeom prst="rect">
            <a:avLst/>
          </a:prstGeom>
          <a:noFill/>
          <a:ln>
            <a:noFill/>
          </a:ln>
        </p:spPr>
      </p:pic>
    </p:spTree>
    <p:extLst>
      <p:ext uri="{BB962C8B-B14F-4D97-AF65-F5344CB8AC3E}">
        <p14:creationId xmlns:p14="http://schemas.microsoft.com/office/powerpoint/2010/main" val="26905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1DB1B-5CF0-4B51-836C-4EAA0E081C4E}"/>
              </a:ext>
            </a:extLst>
          </p:cNvPr>
          <p:cNvSpPr>
            <a:spLocks noGrp="1"/>
          </p:cNvSpPr>
          <p:nvPr>
            <p:ph type="title"/>
          </p:nvPr>
        </p:nvSpPr>
        <p:spPr>
          <a:xfrm>
            <a:off x="834013" y="1115568"/>
            <a:ext cx="3487616" cy="4626864"/>
          </a:xfrm>
        </p:spPr>
        <p:txBody>
          <a:bodyPr vert="horz" lIns="91440" tIns="45720" rIns="91440" bIns="45720" rtlCol="0" anchor="ctr">
            <a:normAutofit/>
          </a:bodyPr>
          <a:lstStyle/>
          <a:p>
            <a:pPr algn="l"/>
            <a:r>
              <a:rPr lang="en-US" sz="3600" dirty="0">
                <a:solidFill>
                  <a:schemeClr val="accent2">
                    <a:lumMod val="75000"/>
                  </a:schemeClr>
                </a:solidFill>
              </a:rPr>
              <a:t>Solutions Lab Team</a:t>
            </a:r>
            <a:endParaRPr lang="en-US" sz="3600" dirty="0"/>
          </a:p>
        </p:txBody>
      </p:sp>
      <p:sp>
        <p:nvSpPr>
          <p:cNvPr id="6" name="Content Placeholder 2">
            <a:extLst>
              <a:ext uri="{FF2B5EF4-FFF2-40B4-BE49-F238E27FC236}">
                <a16:creationId xmlns:a16="http://schemas.microsoft.com/office/drawing/2014/main" id="{0F393956-D991-4A0F-8572-D7062FC34A23}"/>
              </a:ext>
            </a:extLst>
          </p:cNvPr>
          <p:cNvSpPr txBox="1">
            <a:spLocks/>
          </p:cNvSpPr>
          <p:nvPr/>
        </p:nvSpPr>
        <p:spPr>
          <a:xfrm>
            <a:off x="5105398" y="1115568"/>
            <a:ext cx="6245352" cy="4626864"/>
          </a:xfrm>
          <a:prstGeom prst="rect">
            <a:avLst/>
          </a:prstGeom>
        </p:spPr>
        <p:txBody>
          <a:bodyPr vert="horz" lIns="91440" tIns="45720" rIns="91440" bIns="45720" rtlCol="0" anchor="ctr">
            <a:normAutofit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342900">
              <a:lnSpc>
                <a:spcPct val="100000"/>
              </a:lnSpc>
              <a:buFont typeface="Wingdings 2" charset="2"/>
              <a:buChar char=""/>
              <a:tabLst>
                <a:tab pos="2741930" algn="l"/>
              </a:tabLst>
            </a:pPr>
            <a:r>
              <a:rPr lang="en-US" sz="2000" b="1" dirty="0"/>
              <a:t>Canadian Community Economic Development Network/CDP Team: </a:t>
            </a:r>
            <a:r>
              <a:rPr lang="en-US" sz="2000" dirty="0"/>
              <a:t>Project leader, integration of Solutions Lab activities into CDP workplan including data acquisition, data </a:t>
            </a:r>
            <a:r>
              <a:rPr lang="en-US" sz="2000" dirty="0" err="1"/>
              <a:t>visualisation</a:t>
            </a:r>
            <a:r>
              <a:rPr lang="en-US" sz="2000" dirty="0"/>
              <a:t> and access, data advocacy</a:t>
            </a:r>
          </a:p>
          <a:p>
            <a:pPr indent="-342900">
              <a:lnSpc>
                <a:spcPct val="100000"/>
              </a:lnSpc>
              <a:buFont typeface="Wingdings 2" charset="2"/>
              <a:buChar char=""/>
              <a:tabLst>
                <a:tab pos="2741930" algn="l"/>
              </a:tabLst>
            </a:pPr>
            <a:r>
              <a:rPr lang="en-US" sz="2000" b="1" dirty="0"/>
              <a:t>Priority Decision Data Inc.:</a:t>
            </a:r>
            <a:r>
              <a:rPr lang="en-US" sz="2000" dirty="0"/>
              <a:t> Input to indicator framework, output development and evaluation in collaboration with Community Partners.</a:t>
            </a:r>
          </a:p>
          <a:p>
            <a:pPr indent="-342900">
              <a:lnSpc>
                <a:spcPct val="100000"/>
              </a:lnSpc>
              <a:buFont typeface="Wingdings 2" charset="2"/>
              <a:buChar char=""/>
              <a:tabLst>
                <a:tab pos="2741930" algn="l"/>
              </a:tabLst>
            </a:pPr>
            <a:r>
              <a:rPr lang="en-US" sz="2000" b="1" dirty="0"/>
              <a:t>Lansdowne Technologies Inc.: </a:t>
            </a:r>
            <a:r>
              <a:rPr lang="en-US" sz="2000" dirty="0"/>
              <a:t>Solutions Lab Consultant</a:t>
            </a:r>
          </a:p>
          <a:p>
            <a:pPr indent="-342900">
              <a:lnSpc>
                <a:spcPct val="100000"/>
              </a:lnSpc>
              <a:buFont typeface="Wingdings 2" charset="2"/>
              <a:buChar char=""/>
              <a:tabLst>
                <a:tab pos="2741930" algn="l"/>
              </a:tabLst>
            </a:pPr>
            <a:r>
              <a:rPr lang="en-US" sz="2000" b="1" dirty="0"/>
              <a:t>Community Economic Development Corporation (CDEC) de Québec:</a:t>
            </a:r>
            <a:r>
              <a:rPr lang="en-US" sz="2000" dirty="0"/>
              <a:t> </a:t>
            </a:r>
            <a:r>
              <a:rPr lang="en-US" sz="2000" dirty="0" err="1"/>
              <a:t>CCEDNet</a:t>
            </a:r>
            <a:r>
              <a:rPr lang="en-US" sz="2000" dirty="0"/>
              <a:t> member facilitating Quebec participation</a:t>
            </a:r>
          </a:p>
        </p:txBody>
      </p:sp>
    </p:spTree>
    <p:extLst>
      <p:ext uri="{BB962C8B-B14F-4D97-AF65-F5344CB8AC3E}">
        <p14:creationId xmlns:p14="http://schemas.microsoft.com/office/powerpoint/2010/main" val="364146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p:nvPr/>
        </p:nvSpPr>
        <p:spPr>
          <a:xfrm>
            <a:off x="3848197" y="2337955"/>
            <a:ext cx="4172727" cy="4056935"/>
          </a:xfrm>
          <a:prstGeom prst="ellipse">
            <a:avLst/>
          </a:prstGeom>
          <a:solidFill>
            <a:srgbClr val="D8D8D8"/>
          </a:solidFill>
          <a:ln w="12700" cap="flat" cmpd="sng">
            <a:solidFill>
              <a:schemeClr val="lt1"/>
            </a:solidFill>
            <a:prstDash val="solid"/>
            <a:round/>
            <a:headEnd type="none" w="med" len="med"/>
            <a:tailEnd type="none" w="med" len="med"/>
          </a:ln>
        </p:spPr>
        <p:txBody>
          <a:bodyPr lIns="41727" tIns="41727" rIns="41727" bIns="41727" anchor="ctr" anchorCtr="0">
            <a:noAutofit/>
          </a:bodyPr>
          <a:lstStyle/>
          <a:p>
            <a:pPr algn="ctr">
              <a:buClr>
                <a:srgbClr val="000000"/>
              </a:buClr>
            </a:pPr>
            <a:endParaRPr sz="1623">
              <a:solidFill>
                <a:schemeClr val="lt2"/>
              </a:solidFill>
            </a:endParaRPr>
          </a:p>
        </p:txBody>
      </p:sp>
      <p:sp>
        <p:nvSpPr>
          <p:cNvPr id="113" name="Shape 113"/>
          <p:cNvSpPr/>
          <p:nvPr/>
        </p:nvSpPr>
        <p:spPr>
          <a:xfrm>
            <a:off x="3956514" y="2408919"/>
            <a:ext cx="3956092" cy="3902727"/>
          </a:xfrm>
          <a:prstGeom prst="ellipse">
            <a:avLst/>
          </a:prstGeom>
          <a:solidFill>
            <a:schemeClr val="accent3"/>
          </a:solidFill>
          <a:ln w="12700" cap="flat" cmpd="sng">
            <a:solidFill>
              <a:schemeClr val="lt1"/>
            </a:solidFill>
            <a:prstDash val="solid"/>
            <a:round/>
            <a:headEnd type="none" w="med" len="med"/>
            <a:tailEnd type="none" w="med" len="med"/>
          </a:ln>
        </p:spPr>
        <p:txBody>
          <a:bodyPr lIns="41727" tIns="41727" rIns="41727" bIns="41727" anchor="ctr" anchorCtr="0">
            <a:noAutofit/>
          </a:bodyPr>
          <a:lstStyle/>
          <a:p>
            <a:pPr algn="ctr">
              <a:buClr>
                <a:srgbClr val="000000"/>
              </a:buClr>
            </a:pPr>
            <a:endParaRPr sz="1623">
              <a:solidFill>
                <a:schemeClr val="lt2"/>
              </a:solidFill>
            </a:endParaRPr>
          </a:p>
        </p:txBody>
      </p:sp>
      <p:sp>
        <p:nvSpPr>
          <p:cNvPr id="115" name="Shape 115"/>
          <p:cNvSpPr/>
          <p:nvPr/>
        </p:nvSpPr>
        <p:spPr>
          <a:xfrm>
            <a:off x="868117" y="4943867"/>
            <a:ext cx="3061391" cy="1177405"/>
          </a:xfrm>
          <a:prstGeom prst="rect">
            <a:avLst/>
          </a:prstGeom>
          <a:noFill/>
          <a:ln>
            <a:noFill/>
          </a:ln>
        </p:spPr>
        <p:txBody>
          <a:bodyPr lIns="105970" tIns="52971" rIns="105970" bIns="52971" anchor="t" anchorCtr="0">
            <a:noAutofit/>
          </a:bodyPr>
          <a:lstStyle/>
          <a:p>
            <a:pPr marL="198721" indent="-198721">
              <a:buClr>
                <a:srgbClr val="000000"/>
              </a:buClr>
              <a:buSzPct val="100000"/>
              <a:buFont typeface="Arial"/>
              <a:buChar char="•"/>
            </a:pPr>
            <a:r>
              <a:rPr lang="en-CA" sz="1100" dirty="0"/>
              <a:t>Accountable for innovation lab design, decision-making, project management, stakeholder collaboration and engagement design, communications, evaluation, fund development, budget oversight, and design and implementation of the Lab activities.</a:t>
            </a:r>
            <a:endParaRPr lang="en-US" sz="1200" dirty="0"/>
          </a:p>
        </p:txBody>
      </p:sp>
      <p:sp>
        <p:nvSpPr>
          <p:cNvPr id="116" name="Shape 116"/>
          <p:cNvSpPr txBox="1">
            <a:spLocks noGrp="1"/>
          </p:cNvSpPr>
          <p:nvPr>
            <p:ph type="title"/>
          </p:nvPr>
        </p:nvSpPr>
        <p:spPr>
          <a:xfrm>
            <a:off x="1287169" y="469550"/>
            <a:ext cx="9538855" cy="673548"/>
          </a:xfrm>
          <a:prstGeom prst="rect">
            <a:avLst/>
          </a:prstGeom>
          <a:noFill/>
          <a:ln>
            <a:noFill/>
          </a:ln>
        </p:spPr>
        <p:txBody>
          <a:bodyPr vert="horz" wrap="square" lIns="95132" tIns="47551" rIns="95132" bIns="47551" rtlCol="0" anchor="t" anchorCtr="0">
            <a:noAutofit/>
          </a:bodyPr>
          <a:lstStyle/>
          <a:p>
            <a:pPr>
              <a:buSzPct val="25000"/>
            </a:pPr>
            <a:r>
              <a:rPr lang="en-CA" sz="2898" dirty="0">
                <a:solidFill>
                  <a:schemeClr val="accent2">
                    <a:lumMod val="75000"/>
                  </a:schemeClr>
                </a:solidFill>
              </a:rPr>
              <a:t>Community Data Lab – Governance Structure</a:t>
            </a:r>
          </a:p>
        </p:txBody>
      </p:sp>
      <p:sp>
        <p:nvSpPr>
          <p:cNvPr id="117" name="Shape 117"/>
          <p:cNvSpPr txBox="1">
            <a:spLocks noGrp="1"/>
          </p:cNvSpPr>
          <p:nvPr>
            <p:ph type="body" idx="1"/>
          </p:nvPr>
        </p:nvSpPr>
        <p:spPr>
          <a:xfrm>
            <a:off x="1373914" y="1154354"/>
            <a:ext cx="9538855" cy="719758"/>
          </a:xfrm>
          <a:prstGeom prst="rect">
            <a:avLst/>
          </a:prstGeom>
          <a:noFill/>
          <a:ln>
            <a:noFill/>
          </a:ln>
        </p:spPr>
        <p:txBody>
          <a:bodyPr vert="horz" wrap="square" lIns="105970" tIns="105970" rIns="105970" bIns="105970" rtlCol="0" anchor="t" anchorCtr="0">
            <a:noAutofit/>
          </a:bodyPr>
          <a:lstStyle/>
          <a:p>
            <a:pPr marL="0" indent="0">
              <a:buSzPct val="25000"/>
              <a:buNone/>
            </a:pPr>
            <a:r>
              <a:rPr lang="en-CA" sz="1600" dirty="0"/>
              <a:t>A clearly defined governance model and appropriate leadership has been established to support activities and to sustain momentum over time.</a:t>
            </a:r>
            <a:endParaRPr sz="1600" dirty="0"/>
          </a:p>
        </p:txBody>
      </p:sp>
      <p:cxnSp>
        <p:nvCxnSpPr>
          <p:cNvPr id="118" name="Shape 118"/>
          <p:cNvCxnSpPr/>
          <p:nvPr/>
        </p:nvCxnSpPr>
        <p:spPr>
          <a:xfrm rot="10800000">
            <a:off x="1549685" y="2280006"/>
            <a:ext cx="1944490" cy="1147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1" name="Shape 121"/>
          <p:cNvCxnSpPr>
            <a:cxnSpLocks/>
          </p:cNvCxnSpPr>
          <p:nvPr/>
        </p:nvCxnSpPr>
        <p:spPr>
          <a:xfrm>
            <a:off x="8433954" y="4998613"/>
            <a:ext cx="2120440"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7" name="Shape 127"/>
          <p:cNvSpPr txBox="1"/>
          <p:nvPr/>
        </p:nvSpPr>
        <p:spPr>
          <a:xfrm>
            <a:off x="1069849" y="4623955"/>
            <a:ext cx="1387564" cy="320951"/>
          </a:xfrm>
          <a:prstGeom prst="rect">
            <a:avLst/>
          </a:prstGeom>
          <a:noFill/>
          <a:ln>
            <a:noFill/>
          </a:ln>
        </p:spPr>
        <p:txBody>
          <a:bodyPr lIns="105970" tIns="52971" rIns="105970" bIns="52971" anchor="t" anchorCtr="0">
            <a:noAutofit/>
          </a:bodyPr>
          <a:lstStyle/>
          <a:p>
            <a:pPr>
              <a:buClr>
                <a:srgbClr val="000000"/>
              </a:buClr>
              <a:buSzPct val="25000"/>
            </a:pPr>
            <a:r>
              <a:rPr lang="en-CA" sz="1364" b="1" dirty="0"/>
              <a:t>Project Team</a:t>
            </a:r>
          </a:p>
        </p:txBody>
      </p:sp>
      <p:sp>
        <p:nvSpPr>
          <p:cNvPr id="128" name="Shape 128"/>
          <p:cNvSpPr txBox="1"/>
          <p:nvPr/>
        </p:nvSpPr>
        <p:spPr>
          <a:xfrm>
            <a:off x="7259090" y="1968632"/>
            <a:ext cx="3383226" cy="336590"/>
          </a:xfrm>
          <a:prstGeom prst="rect">
            <a:avLst/>
          </a:prstGeom>
          <a:noFill/>
          <a:ln>
            <a:noFill/>
          </a:ln>
        </p:spPr>
        <p:txBody>
          <a:bodyPr lIns="105970" tIns="52971" rIns="105970" bIns="52971" anchor="t" anchorCtr="0">
            <a:noAutofit/>
          </a:bodyPr>
          <a:lstStyle/>
          <a:p>
            <a:pPr>
              <a:buClr>
                <a:srgbClr val="000000"/>
              </a:buClr>
              <a:buSzPct val="25000"/>
            </a:pPr>
            <a:r>
              <a:rPr lang="en-CA" sz="1364" b="1" dirty="0"/>
              <a:t>Local Delivery Teams (Community Partner – Micro Labs)</a:t>
            </a:r>
          </a:p>
        </p:txBody>
      </p:sp>
      <p:sp>
        <p:nvSpPr>
          <p:cNvPr id="129" name="Shape 129"/>
          <p:cNvSpPr txBox="1"/>
          <p:nvPr/>
        </p:nvSpPr>
        <p:spPr>
          <a:xfrm>
            <a:off x="8268316" y="4623955"/>
            <a:ext cx="2930504" cy="320951"/>
          </a:xfrm>
          <a:prstGeom prst="rect">
            <a:avLst/>
          </a:prstGeom>
          <a:noFill/>
          <a:ln>
            <a:noFill/>
          </a:ln>
        </p:spPr>
        <p:txBody>
          <a:bodyPr lIns="105970" tIns="52971" rIns="105970" bIns="52971" anchor="t" anchorCtr="0">
            <a:noAutofit/>
          </a:bodyPr>
          <a:lstStyle/>
          <a:p>
            <a:pPr>
              <a:buClr>
                <a:srgbClr val="000000"/>
              </a:buClr>
              <a:buSzPct val="25000"/>
            </a:pPr>
            <a:r>
              <a:rPr lang="en-CA" sz="1364" b="1" dirty="0"/>
              <a:t>Working Group (National)</a:t>
            </a:r>
            <a:endParaRPr lang="en-CA" sz="1391" b="1" dirty="0"/>
          </a:p>
        </p:txBody>
      </p:sp>
      <p:sp>
        <p:nvSpPr>
          <p:cNvPr id="130" name="Shape 130"/>
          <p:cNvSpPr/>
          <p:nvPr/>
        </p:nvSpPr>
        <p:spPr>
          <a:xfrm>
            <a:off x="8229236" y="5168456"/>
            <a:ext cx="3107986" cy="1242430"/>
          </a:xfrm>
          <a:prstGeom prst="rect">
            <a:avLst/>
          </a:prstGeom>
          <a:noFill/>
          <a:ln>
            <a:noFill/>
          </a:ln>
        </p:spPr>
        <p:txBody>
          <a:bodyPr lIns="105970" tIns="52971" rIns="105970" bIns="52971" anchor="t" anchorCtr="0">
            <a:noAutofit/>
          </a:bodyPr>
          <a:lstStyle/>
          <a:p>
            <a:pPr marL="198721" indent="-198721">
              <a:buClr>
                <a:srgbClr val="000000"/>
              </a:buClr>
              <a:buSzPct val="100000"/>
              <a:buFont typeface="Arial"/>
              <a:buChar char="•"/>
            </a:pPr>
            <a:r>
              <a:rPr lang="en-CA" sz="1100" dirty="0"/>
              <a:t>Taking the form of a CDP Working Group, accountable for providing strategic lab guidance, reviewing overall progress and recommendations, facilitating issue management, and providing insights on recommendations. </a:t>
            </a:r>
            <a:endParaRPr lang="en-US" sz="1200" dirty="0"/>
          </a:p>
        </p:txBody>
      </p:sp>
      <p:sp>
        <p:nvSpPr>
          <p:cNvPr id="131" name="Shape 131"/>
          <p:cNvSpPr/>
          <p:nvPr/>
        </p:nvSpPr>
        <p:spPr>
          <a:xfrm>
            <a:off x="8460919" y="2543910"/>
            <a:ext cx="2885015" cy="1129300"/>
          </a:xfrm>
          <a:prstGeom prst="rect">
            <a:avLst/>
          </a:prstGeom>
          <a:noFill/>
          <a:ln>
            <a:noFill/>
          </a:ln>
        </p:spPr>
        <p:txBody>
          <a:bodyPr lIns="105970" tIns="52971" rIns="105970" bIns="52971" anchor="t" anchorCtr="0">
            <a:noAutofit/>
          </a:bodyPr>
          <a:lstStyle/>
          <a:p>
            <a:pPr marL="198721" indent="-198721">
              <a:buClr>
                <a:srgbClr val="000000"/>
              </a:buClr>
              <a:buSzPct val="100000"/>
              <a:buFont typeface="Arial"/>
              <a:buChar char="•"/>
            </a:pPr>
            <a:r>
              <a:rPr lang="en-CA" sz="1100" dirty="0"/>
              <a:t>Accountable for local engagement activities to generate ideas and insights</a:t>
            </a:r>
            <a:endParaRPr lang="en-US" sz="1200" dirty="0"/>
          </a:p>
          <a:p>
            <a:pPr marL="198728" indent="-198728">
              <a:buClr>
                <a:srgbClr val="000000"/>
              </a:buClr>
              <a:buSzPct val="100000"/>
              <a:buFont typeface="Arial"/>
              <a:buChar char="•"/>
            </a:pPr>
            <a:r>
              <a:rPr lang="en-CA" sz="1100" dirty="0"/>
              <a:t>Participate in National engagement activities</a:t>
            </a:r>
          </a:p>
          <a:p>
            <a:pPr marL="198728" indent="-198728">
              <a:buClr>
                <a:srgbClr val="000000"/>
              </a:buClr>
              <a:buSzPct val="100000"/>
              <a:buFont typeface="Arial"/>
              <a:buChar char="•"/>
            </a:pPr>
            <a:r>
              <a:rPr lang="en-CA" sz="1100" dirty="0"/>
              <a:t>Participants may also provide technical subject matter expertise for the Lab.</a:t>
            </a:r>
          </a:p>
        </p:txBody>
      </p:sp>
      <p:grpSp>
        <p:nvGrpSpPr>
          <p:cNvPr id="21" name="Group 20">
            <a:extLst>
              <a:ext uri="{FF2B5EF4-FFF2-40B4-BE49-F238E27FC236}">
                <a16:creationId xmlns:a16="http://schemas.microsoft.com/office/drawing/2014/main" id="{9B05551D-22A3-445E-A15C-87AEAF477278}"/>
              </a:ext>
            </a:extLst>
          </p:cNvPr>
          <p:cNvGrpSpPr/>
          <p:nvPr/>
        </p:nvGrpSpPr>
        <p:grpSpPr>
          <a:xfrm>
            <a:off x="5136833" y="4716191"/>
            <a:ext cx="1595455" cy="1595455"/>
            <a:chOff x="6365622" y="6917081"/>
            <a:chExt cx="2340000" cy="2340000"/>
          </a:xfrm>
        </p:grpSpPr>
        <p:sp>
          <p:nvSpPr>
            <p:cNvPr id="135" name="Shape 135"/>
            <p:cNvSpPr/>
            <p:nvPr/>
          </p:nvSpPr>
          <p:spPr>
            <a:xfrm>
              <a:off x="6365622" y="6917081"/>
              <a:ext cx="2340000" cy="2340000"/>
            </a:xfrm>
            <a:prstGeom prst="ellipse">
              <a:avLst/>
            </a:prstGeom>
            <a:solidFill>
              <a:schemeClr val="accent1"/>
            </a:solidFill>
            <a:ln w="12700" cap="flat" cmpd="sng">
              <a:solidFill>
                <a:schemeClr val="lt1"/>
              </a:solidFill>
              <a:prstDash val="solid"/>
              <a:round/>
              <a:headEnd type="none" w="med" len="med"/>
              <a:tailEnd type="none" w="med" len="med"/>
            </a:ln>
          </p:spPr>
          <p:txBody>
            <a:bodyPr lIns="41727" tIns="41727" rIns="41727" bIns="41727" anchor="ctr" anchorCtr="0">
              <a:noAutofit/>
            </a:bodyPr>
            <a:lstStyle/>
            <a:p>
              <a:pPr algn="ctr">
                <a:buClr>
                  <a:srgbClr val="000000"/>
                </a:buClr>
              </a:pPr>
              <a:endParaRPr sz="1623">
                <a:solidFill>
                  <a:schemeClr val="lt2"/>
                </a:solidFill>
              </a:endParaRPr>
            </a:p>
          </p:txBody>
        </p:sp>
        <p:sp>
          <p:nvSpPr>
            <p:cNvPr id="136" name="Shape 136"/>
            <p:cNvSpPr/>
            <p:nvPr/>
          </p:nvSpPr>
          <p:spPr>
            <a:xfrm>
              <a:off x="7312888" y="7197157"/>
              <a:ext cx="576000" cy="576001"/>
            </a:xfrm>
            <a:custGeom>
              <a:avLst/>
              <a:gdLst/>
              <a:ahLst/>
              <a:cxnLst/>
              <a:rect l="0" t="0" r="0" b="0"/>
              <a:pathLst>
                <a:path w="120000" h="120000" extrusionOk="0">
                  <a:moveTo>
                    <a:pt x="50901" y="0"/>
                  </a:moveTo>
                  <a:lnTo>
                    <a:pt x="45491" y="0"/>
                  </a:lnTo>
                  <a:lnTo>
                    <a:pt x="45491" y="0"/>
                  </a:lnTo>
                  <a:lnTo>
                    <a:pt x="44754" y="273"/>
                  </a:lnTo>
                  <a:lnTo>
                    <a:pt x="44016" y="820"/>
                  </a:lnTo>
                  <a:lnTo>
                    <a:pt x="43278" y="1640"/>
                  </a:lnTo>
                  <a:lnTo>
                    <a:pt x="43278" y="2733"/>
                  </a:lnTo>
                  <a:lnTo>
                    <a:pt x="43278" y="27881"/>
                  </a:lnTo>
                  <a:lnTo>
                    <a:pt x="21885" y="27881"/>
                  </a:lnTo>
                  <a:lnTo>
                    <a:pt x="21885" y="27881"/>
                  </a:lnTo>
                  <a:lnTo>
                    <a:pt x="20409" y="28154"/>
                  </a:lnTo>
                  <a:lnTo>
                    <a:pt x="18688" y="28701"/>
                  </a:lnTo>
                  <a:lnTo>
                    <a:pt x="18688" y="28701"/>
                  </a:lnTo>
                  <a:lnTo>
                    <a:pt x="16967" y="29248"/>
                  </a:lnTo>
                  <a:lnTo>
                    <a:pt x="15491" y="30341"/>
                  </a:lnTo>
                  <a:lnTo>
                    <a:pt x="1229" y="41002"/>
                  </a:lnTo>
                  <a:lnTo>
                    <a:pt x="1229" y="41002"/>
                  </a:lnTo>
                  <a:lnTo>
                    <a:pt x="737" y="41548"/>
                  </a:lnTo>
                  <a:lnTo>
                    <a:pt x="245" y="42095"/>
                  </a:lnTo>
                  <a:lnTo>
                    <a:pt x="0" y="42642"/>
                  </a:lnTo>
                  <a:lnTo>
                    <a:pt x="0" y="43462"/>
                  </a:lnTo>
                  <a:lnTo>
                    <a:pt x="0" y="43462"/>
                  </a:lnTo>
                  <a:lnTo>
                    <a:pt x="0" y="44009"/>
                  </a:lnTo>
                  <a:lnTo>
                    <a:pt x="245" y="44555"/>
                  </a:lnTo>
                  <a:lnTo>
                    <a:pt x="737" y="45102"/>
                  </a:lnTo>
                  <a:lnTo>
                    <a:pt x="1229" y="45649"/>
                  </a:lnTo>
                  <a:lnTo>
                    <a:pt x="15491" y="56583"/>
                  </a:lnTo>
                  <a:lnTo>
                    <a:pt x="15491" y="56583"/>
                  </a:lnTo>
                  <a:lnTo>
                    <a:pt x="16967" y="57403"/>
                  </a:lnTo>
                  <a:lnTo>
                    <a:pt x="18688" y="57949"/>
                  </a:lnTo>
                  <a:lnTo>
                    <a:pt x="18688" y="57949"/>
                  </a:lnTo>
                  <a:lnTo>
                    <a:pt x="20409" y="58496"/>
                  </a:lnTo>
                  <a:lnTo>
                    <a:pt x="21885" y="58769"/>
                  </a:lnTo>
                  <a:lnTo>
                    <a:pt x="43278" y="58769"/>
                  </a:lnTo>
                  <a:lnTo>
                    <a:pt x="43278" y="117266"/>
                  </a:lnTo>
                  <a:lnTo>
                    <a:pt x="43278" y="117266"/>
                  </a:lnTo>
                  <a:lnTo>
                    <a:pt x="43278" y="118359"/>
                  </a:lnTo>
                  <a:lnTo>
                    <a:pt x="44016" y="119179"/>
                  </a:lnTo>
                  <a:lnTo>
                    <a:pt x="44754" y="119726"/>
                  </a:lnTo>
                  <a:lnTo>
                    <a:pt x="45491" y="120000"/>
                  </a:lnTo>
                  <a:lnTo>
                    <a:pt x="50901" y="120000"/>
                  </a:lnTo>
                  <a:lnTo>
                    <a:pt x="50901" y="120000"/>
                  </a:lnTo>
                  <a:lnTo>
                    <a:pt x="51885" y="119726"/>
                  </a:lnTo>
                  <a:lnTo>
                    <a:pt x="52622" y="119179"/>
                  </a:lnTo>
                  <a:lnTo>
                    <a:pt x="53114" y="118359"/>
                  </a:lnTo>
                  <a:lnTo>
                    <a:pt x="53360" y="117266"/>
                  </a:lnTo>
                  <a:lnTo>
                    <a:pt x="53360" y="2733"/>
                  </a:lnTo>
                  <a:lnTo>
                    <a:pt x="53360" y="2733"/>
                  </a:lnTo>
                  <a:lnTo>
                    <a:pt x="53114" y="1640"/>
                  </a:lnTo>
                  <a:lnTo>
                    <a:pt x="52622" y="820"/>
                  </a:lnTo>
                  <a:lnTo>
                    <a:pt x="51885" y="273"/>
                  </a:lnTo>
                  <a:lnTo>
                    <a:pt x="50901" y="0"/>
                  </a:lnTo>
                  <a:lnTo>
                    <a:pt x="50901" y="0"/>
                  </a:lnTo>
                  <a:close/>
                  <a:moveTo>
                    <a:pt x="118770" y="27881"/>
                  </a:moveTo>
                  <a:lnTo>
                    <a:pt x="104508" y="16947"/>
                  </a:lnTo>
                  <a:lnTo>
                    <a:pt x="104508" y="16947"/>
                  </a:lnTo>
                  <a:lnTo>
                    <a:pt x="103032" y="16127"/>
                  </a:lnTo>
                  <a:lnTo>
                    <a:pt x="101311" y="15307"/>
                  </a:lnTo>
                  <a:lnTo>
                    <a:pt x="101311" y="15307"/>
                  </a:lnTo>
                  <a:lnTo>
                    <a:pt x="99590" y="14760"/>
                  </a:lnTo>
                  <a:lnTo>
                    <a:pt x="98114" y="14760"/>
                  </a:lnTo>
                  <a:lnTo>
                    <a:pt x="57049" y="14760"/>
                  </a:lnTo>
                  <a:lnTo>
                    <a:pt x="61721" y="45375"/>
                  </a:lnTo>
                  <a:lnTo>
                    <a:pt x="98114" y="45375"/>
                  </a:lnTo>
                  <a:lnTo>
                    <a:pt x="98114" y="45375"/>
                  </a:lnTo>
                  <a:lnTo>
                    <a:pt x="99590" y="45102"/>
                  </a:lnTo>
                  <a:lnTo>
                    <a:pt x="101311" y="44829"/>
                  </a:lnTo>
                  <a:lnTo>
                    <a:pt x="101311" y="44829"/>
                  </a:lnTo>
                  <a:lnTo>
                    <a:pt x="103032" y="44009"/>
                  </a:lnTo>
                  <a:lnTo>
                    <a:pt x="104508" y="43189"/>
                  </a:lnTo>
                  <a:lnTo>
                    <a:pt x="118770" y="32255"/>
                  </a:lnTo>
                  <a:lnTo>
                    <a:pt x="118770" y="32255"/>
                  </a:lnTo>
                  <a:lnTo>
                    <a:pt x="119754" y="31161"/>
                  </a:lnTo>
                  <a:lnTo>
                    <a:pt x="120000" y="30615"/>
                  </a:lnTo>
                  <a:lnTo>
                    <a:pt x="120000" y="30068"/>
                  </a:lnTo>
                  <a:lnTo>
                    <a:pt x="120000" y="30068"/>
                  </a:lnTo>
                  <a:lnTo>
                    <a:pt x="120000" y="29521"/>
                  </a:lnTo>
                  <a:lnTo>
                    <a:pt x="119754" y="28701"/>
                  </a:lnTo>
                  <a:lnTo>
                    <a:pt x="119262" y="28154"/>
                  </a:lnTo>
                  <a:lnTo>
                    <a:pt x="118770" y="27881"/>
                  </a:lnTo>
                  <a:lnTo>
                    <a:pt x="118770" y="27881"/>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sp>
        <p:nvSpPr>
          <p:cNvPr id="139" name="Shape 139"/>
          <p:cNvSpPr/>
          <p:nvPr/>
        </p:nvSpPr>
        <p:spPr>
          <a:xfrm>
            <a:off x="5505015" y="5375455"/>
            <a:ext cx="859091" cy="859091"/>
          </a:xfrm>
          <a:prstGeom prst="ellipse">
            <a:avLst/>
          </a:prstGeom>
          <a:solidFill>
            <a:schemeClr val="accent4"/>
          </a:solidFill>
          <a:ln w="12700" cap="flat" cmpd="sng">
            <a:solidFill>
              <a:schemeClr val="lt1"/>
            </a:solidFill>
            <a:prstDash val="solid"/>
            <a:round/>
            <a:headEnd type="none" w="med" len="med"/>
            <a:tailEnd type="none" w="med" len="med"/>
          </a:ln>
        </p:spPr>
        <p:txBody>
          <a:bodyPr lIns="41727" tIns="41727" rIns="41727" bIns="41727" anchor="ctr" anchorCtr="0">
            <a:noAutofit/>
          </a:bodyPr>
          <a:lstStyle/>
          <a:p>
            <a:pPr algn="ctr">
              <a:buClr>
                <a:srgbClr val="000000"/>
              </a:buClr>
            </a:pPr>
            <a:endParaRPr sz="1623">
              <a:solidFill>
                <a:schemeClr val="lt2"/>
              </a:solidFill>
            </a:endParaRPr>
          </a:p>
        </p:txBody>
      </p:sp>
      <p:sp>
        <p:nvSpPr>
          <p:cNvPr id="142" name="Shape 142"/>
          <p:cNvSpPr txBox="1">
            <a:spLocks noGrp="1"/>
          </p:cNvSpPr>
          <p:nvPr>
            <p:ph type="sldNum" idx="4294967295"/>
          </p:nvPr>
        </p:nvSpPr>
        <p:spPr>
          <a:xfrm>
            <a:off x="10556654" y="6332861"/>
            <a:ext cx="635992" cy="456218"/>
          </a:xfrm>
          <a:prstGeom prst="rect">
            <a:avLst/>
          </a:prstGeom>
          <a:noFill/>
          <a:ln>
            <a:noFill/>
          </a:ln>
        </p:spPr>
        <p:txBody>
          <a:bodyPr vert="horz" wrap="square" lIns="105970" tIns="105970" rIns="105970" bIns="105970" rtlCol="0" anchor="ctr" anchorCtr="0">
            <a:noAutofit/>
          </a:bodyPr>
          <a:lstStyle/>
          <a:p>
            <a:pPr>
              <a:buClr>
                <a:srgbClr val="000000"/>
              </a:buClr>
              <a:buSzPct val="25000"/>
            </a:pPr>
            <a:fld id="{00000000-1234-1234-1234-123412341234}" type="slidenum">
              <a:rPr lang="en-CA" sz="1623"/>
              <a:pPr>
                <a:buClr>
                  <a:srgbClr val="000000"/>
                </a:buClr>
                <a:buSzPct val="25000"/>
              </a:pPr>
              <a:t>6</a:t>
            </a:fld>
            <a:endParaRPr lang="en-CA" sz="1623"/>
          </a:p>
        </p:txBody>
      </p:sp>
      <p:cxnSp>
        <p:nvCxnSpPr>
          <p:cNvPr id="143" name="Shape 143"/>
          <p:cNvCxnSpPr>
            <a:cxnSpLocks/>
          </p:cNvCxnSpPr>
          <p:nvPr/>
        </p:nvCxnSpPr>
        <p:spPr>
          <a:xfrm flipV="1">
            <a:off x="6266031" y="2438024"/>
            <a:ext cx="2330092" cy="18279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4" name="Shape 144"/>
          <p:cNvCxnSpPr>
            <a:cxnSpLocks/>
          </p:cNvCxnSpPr>
          <p:nvPr/>
        </p:nvCxnSpPr>
        <p:spPr>
          <a:xfrm flipV="1">
            <a:off x="3010028" y="4746207"/>
            <a:ext cx="459554" cy="1134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Shape 145"/>
          <p:cNvCxnSpPr>
            <a:cxnSpLocks/>
          </p:cNvCxnSpPr>
          <p:nvPr/>
        </p:nvCxnSpPr>
        <p:spPr>
          <a:xfrm flipV="1">
            <a:off x="6435571" y="5002550"/>
            <a:ext cx="1995008" cy="23408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2B2DF498-1BBA-47E2-B7EF-F65D10CA9D94}"/>
              </a:ext>
            </a:extLst>
          </p:cNvPr>
          <p:cNvGrpSpPr/>
          <p:nvPr/>
        </p:nvGrpSpPr>
        <p:grpSpPr>
          <a:xfrm>
            <a:off x="2669496" y="4623955"/>
            <a:ext cx="294545" cy="294545"/>
            <a:chOff x="2134305" y="6600989"/>
            <a:chExt cx="360000" cy="360000"/>
          </a:xfrm>
        </p:grpSpPr>
        <p:sp>
          <p:nvSpPr>
            <p:cNvPr id="125" name="Shape 125"/>
            <p:cNvSpPr/>
            <p:nvPr/>
          </p:nvSpPr>
          <p:spPr>
            <a:xfrm>
              <a:off x="2134305" y="6600989"/>
              <a:ext cx="360000" cy="360000"/>
            </a:xfrm>
            <a:prstGeom prst="ellipse">
              <a:avLst/>
            </a:prstGeom>
            <a:solidFill>
              <a:schemeClr val="accent4"/>
            </a:solidFill>
            <a:ln w="12700" cap="flat" cmpd="sng">
              <a:solidFill>
                <a:schemeClr val="accent1"/>
              </a:solidFill>
              <a:prstDash val="solid"/>
              <a:round/>
              <a:headEnd type="none" w="med" len="med"/>
              <a:tailEnd type="none" w="med" len="med"/>
            </a:ln>
          </p:spPr>
          <p:txBody>
            <a:bodyPr lIns="41727" tIns="41727" rIns="41727" bIns="41727" anchor="ctr" anchorCtr="0">
              <a:noAutofit/>
            </a:bodyPr>
            <a:lstStyle/>
            <a:p>
              <a:pPr algn="ctr">
                <a:buClr>
                  <a:srgbClr val="000000"/>
                </a:buClr>
              </a:pPr>
              <a:endParaRPr sz="1623">
                <a:solidFill>
                  <a:schemeClr val="lt2"/>
                </a:solidFill>
              </a:endParaRPr>
            </a:p>
          </p:txBody>
        </p:sp>
        <p:sp>
          <p:nvSpPr>
            <p:cNvPr id="36" name="Shape 141"/>
            <p:cNvSpPr/>
            <p:nvPr/>
          </p:nvSpPr>
          <p:spPr>
            <a:xfrm>
              <a:off x="2171900" y="6618782"/>
              <a:ext cx="288000" cy="288000"/>
            </a:xfrm>
            <a:custGeom>
              <a:avLst/>
              <a:gdLst/>
              <a:ahLst/>
              <a:cxnLst/>
              <a:rect l="0" t="0" r="0" b="0"/>
              <a:pathLst>
                <a:path w="120000" h="120000" extrusionOk="0">
                  <a:moveTo>
                    <a:pt x="72540" y="22462"/>
                  </a:moveTo>
                  <a:lnTo>
                    <a:pt x="72540" y="22462"/>
                  </a:lnTo>
                  <a:lnTo>
                    <a:pt x="74262" y="20640"/>
                  </a:lnTo>
                  <a:lnTo>
                    <a:pt x="75491" y="18414"/>
                  </a:lnTo>
                  <a:lnTo>
                    <a:pt x="76229" y="15986"/>
                  </a:lnTo>
                  <a:lnTo>
                    <a:pt x="76475" y="13558"/>
                  </a:lnTo>
                  <a:lnTo>
                    <a:pt x="76475" y="13558"/>
                  </a:lnTo>
                  <a:lnTo>
                    <a:pt x="76475" y="12141"/>
                  </a:lnTo>
                  <a:lnTo>
                    <a:pt x="76229" y="10725"/>
                  </a:lnTo>
                  <a:lnTo>
                    <a:pt x="75737" y="9510"/>
                  </a:lnTo>
                  <a:lnTo>
                    <a:pt x="75245" y="8296"/>
                  </a:lnTo>
                  <a:lnTo>
                    <a:pt x="74508" y="7082"/>
                  </a:lnTo>
                  <a:lnTo>
                    <a:pt x="73770" y="5868"/>
                  </a:lnTo>
                  <a:lnTo>
                    <a:pt x="72786" y="4856"/>
                  </a:lnTo>
                  <a:lnTo>
                    <a:pt x="71803" y="3844"/>
                  </a:lnTo>
                  <a:lnTo>
                    <a:pt x="70573" y="3035"/>
                  </a:lnTo>
                  <a:lnTo>
                    <a:pt x="69344" y="2225"/>
                  </a:lnTo>
                  <a:lnTo>
                    <a:pt x="67868" y="1618"/>
                  </a:lnTo>
                  <a:lnTo>
                    <a:pt x="66639" y="1011"/>
                  </a:lnTo>
                  <a:lnTo>
                    <a:pt x="64918" y="607"/>
                  </a:lnTo>
                  <a:lnTo>
                    <a:pt x="63442" y="202"/>
                  </a:lnTo>
                  <a:lnTo>
                    <a:pt x="61721" y="0"/>
                  </a:lnTo>
                  <a:lnTo>
                    <a:pt x="60000" y="0"/>
                  </a:lnTo>
                  <a:lnTo>
                    <a:pt x="60000" y="0"/>
                  </a:lnTo>
                  <a:lnTo>
                    <a:pt x="58524" y="0"/>
                  </a:lnTo>
                  <a:lnTo>
                    <a:pt x="56803" y="202"/>
                  </a:lnTo>
                  <a:lnTo>
                    <a:pt x="55327" y="607"/>
                  </a:lnTo>
                  <a:lnTo>
                    <a:pt x="53606" y="1011"/>
                  </a:lnTo>
                  <a:lnTo>
                    <a:pt x="52377" y="1618"/>
                  </a:lnTo>
                  <a:lnTo>
                    <a:pt x="50901" y="2225"/>
                  </a:lnTo>
                  <a:lnTo>
                    <a:pt x="49672" y="3035"/>
                  </a:lnTo>
                  <a:lnTo>
                    <a:pt x="48442" y="3844"/>
                  </a:lnTo>
                  <a:lnTo>
                    <a:pt x="47459" y="4856"/>
                  </a:lnTo>
                  <a:lnTo>
                    <a:pt x="46475" y="5868"/>
                  </a:lnTo>
                  <a:lnTo>
                    <a:pt x="45737" y="7082"/>
                  </a:lnTo>
                  <a:lnTo>
                    <a:pt x="45000" y="8296"/>
                  </a:lnTo>
                  <a:lnTo>
                    <a:pt x="44262" y="9510"/>
                  </a:lnTo>
                  <a:lnTo>
                    <a:pt x="44016" y="10725"/>
                  </a:lnTo>
                  <a:lnTo>
                    <a:pt x="43770" y="12141"/>
                  </a:lnTo>
                  <a:lnTo>
                    <a:pt x="43524" y="13558"/>
                  </a:lnTo>
                  <a:lnTo>
                    <a:pt x="43524" y="13558"/>
                  </a:lnTo>
                  <a:lnTo>
                    <a:pt x="44016" y="15986"/>
                  </a:lnTo>
                  <a:lnTo>
                    <a:pt x="44754" y="18414"/>
                  </a:lnTo>
                  <a:lnTo>
                    <a:pt x="45983" y="20438"/>
                  </a:lnTo>
                  <a:lnTo>
                    <a:pt x="47704" y="22462"/>
                  </a:lnTo>
                  <a:lnTo>
                    <a:pt x="47704" y="22462"/>
                  </a:lnTo>
                  <a:lnTo>
                    <a:pt x="42786" y="23473"/>
                  </a:lnTo>
                  <a:lnTo>
                    <a:pt x="37868" y="24890"/>
                  </a:lnTo>
                  <a:lnTo>
                    <a:pt x="33196" y="26509"/>
                  </a:lnTo>
                  <a:lnTo>
                    <a:pt x="28770" y="28532"/>
                  </a:lnTo>
                  <a:lnTo>
                    <a:pt x="24590" y="30961"/>
                  </a:lnTo>
                  <a:lnTo>
                    <a:pt x="20655" y="33389"/>
                  </a:lnTo>
                  <a:lnTo>
                    <a:pt x="16967" y="36222"/>
                  </a:lnTo>
                  <a:lnTo>
                    <a:pt x="13524" y="39460"/>
                  </a:lnTo>
                  <a:lnTo>
                    <a:pt x="10573" y="42698"/>
                  </a:lnTo>
                  <a:lnTo>
                    <a:pt x="7868" y="46138"/>
                  </a:lnTo>
                  <a:lnTo>
                    <a:pt x="5655" y="49983"/>
                  </a:lnTo>
                  <a:lnTo>
                    <a:pt x="3688" y="53827"/>
                  </a:lnTo>
                  <a:lnTo>
                    <a:pt x="1967" y="57875"/>
                  </a:lnTo>
                  <a:lnTo>
                    <a:pt x="983" y="61922"/>
                  </a:lnTo>
                  <a:lnTo>
                    <a:pt x="245" y="66374"/>
                  </a:lnTo>
                  <a:lnTo>
                    <a:pt x="0" y="70826"/>
                  </a:lnTo>
                  <a:lnTo>
                    <a:pt x="0" y="70826"/>
                  </a:lnTo>
                  <a:lnTo>
                    <a:pt x="0" y="73254"/>
                  </a:lnTo>
                  <a:lnTo>
                    <a:pt x="245" y="75682"/>
                  </a:lnTo>
                  <a:lnTo>
                    <a:pt x="737" y="78313"/>
                  </a:lnTo>
                  <a:lnTo>
                    <a:pt x="1229" y="80741"/>
                  </a:lnTo>
                  <a:lnTo>
                    <a:pt x="1967" y="82967"/>
                  </a:lnTo>
                  <a:lnTo>
                    <a:pt x="2704" y="85396"/>
                  </a:lnTo>
                  <a:lnTo>
                    <a:pt x="4672" y="89848"/>
                  </a:lnTo>
                  <a:lnTo>
                    <a:pt x="7131" y="94300"/>
                  </a:lnTo>
                  <a:lnTo>
                    <a:pt x="10327" y="98347"/>
                  </a:lnTo>
                  <a:lnTo>
                    <a:pt x="13770" y="102192"/>
                  </a:lnTo>
                  <a:lnTo>
                    <a:pt x="17459" y="105632"/>
                  </a:lnTo>
                  <a:lnTo>
                    <a:pt x="21885" y="108870"/>
                  </a:lnTo>
                  <a:lnTo>
                    <a:pt x="26557" y="111703"/>
                  </a:lnTo>
                  <a:lnTo>
                    <a:pt x="31475" y="114131"/>
                  </a:lnTo>
                  <a:lnTo>
                    <a:pt x="36639" y="116155"/>
                  </a:lnTo>
                  <a:lnTo>
                    <a:pt x="42049" y="117774"/>
                  </a:lnTo>
                  <a:lnTo>
                    <a:pt x="45000" y="118583"/>
                  </a:lnTo>
                  <a:lnTo>
                    <a:pt x="47950" y="118988"/>
                  </a:lnTo>
                  <a:lnTo>
                    <a:pt x="50901" y="119595"/>
                  </a:lnTo>
                  <a:lnTo>
                    <a:pt x="53852" y="119797"/>
                  </a:lnTo>
                  <a:lnTo>
                    <a:pt x="56803" y="120000"/>
                  </a:lnTo>
                  <a:lnTo>
                    <a:pt x="60000" y="120000"/>
                  </a:lnTo>
                  <a:lnTo>
                    <a:pt x="60000" y="120000"/>
                  </a:lnTo>
                  <a:lnTo>
                    <a:pt x="62950" y="120000"/>
                  </a:lnTo>
                  <a:lnTo>
                    <a:pt x="66147" y="119797"/>
                  </a:lnTo>
                  <a:lnTo>
                    <a:pt x="69098" y="119595"/>
                  </a:lnTo>
                  <a:lnTo>
                    <a:pt x="72049" y="118988"/>
                  </a:lnTo>
                  <a:lnTo>
                    <a:pt x="75000" y="118583"/>
                  </a:lnTo>
                  <a:lnTo>
                    <a:pt x="77704" y="117774"/>
                  </a:lnTo>
                  <a:lnTo>
                    <a:pt x="83360" y="116155"/>
                  </a:lnTo>
                  <a:lnTo>
                    <a:pt x="88524" y="114131"/>
                  </a:lnTo>
                  <a:lnTo>
                    <a:pt x="93442" y="111703"/>
                  </a:lnTo>
                  <a:lnTo>
                    <a:pt x="98114" y="108870"/>
                  </a:lnTo>
                  <a:lnTo>
                    <a:pt x="102295" y="105632"/>
                  </a:lnTo>
                  <a:lnTo>
                    <a:pt x="106229" y="102192"/>
                  </a:lnTo>
                  <a:lnTo>
                    <a:pt x="109672" y="98347"/>
                  </a:lnTo>
                  <a:lnTo>
                    <a:pt x="112622" y="94300"/>
                  </a:lnTo>
                  <a:lnTo>
                    <a:pt x="115327" y="89848"/>
                  </a:lnTo>
                  <a:lnTo>
                    <a:pt x="117295" y="85396"/>
                  </a:lnTo>
                  <a:lnTo>
                    <a:pt x="118032" y="82967"/>
                  </a:lnTo>
                  <a:lnTo>
                    <a:pt x="118770" y="80741"/>
                  </a:lnTo>
                  <a:lnTo>
                    <a:pt x="119262" y="78313"/>
                  </a:lnTo>
                  <a:lnTo>
                    <a:pt x="119508" y="75682"/>
                  </a:lnTo>
                  <a:lnTo>
                    <a:pt x="119754" y="73254"/>
                  </a:lnTo>
                  <a:lnTo>
                    <a:pt x="120000" y="70826"/>
                  </a:lnTo>
                  <a:lnTo>
                    <a:pt x="120000" y="70826"/>
                  </a:lnTo>
                  <a:lnTo>
                    <a:pt x="119754" y="66374"/>
                  </a:lnTo>
                  <a:lnTo>
                    <a:pt x="119016" y="62124"/>
                  </a:lnTo>
                  <a:lnTo>
                    <a:pt x="117786" y="57875"/>
                  </a:lnTo>
                  <a:lnTo>
                    <a:pt x="116311" y="53827"/>
                  </a:lnTo>
                  <a:lnTo>
                    <a:pt x="114344" y="49983"/>
                  </a:lnTo>
                  <a:lnTo>
                    <a:pt x="112131" y="46340"/>
                  </a:lnTo>
                  <a:lnTo>
                    <a:pt x="109426" y="42698"/>
                  </a:lnTo>
                  <a:lnTo>
                    <a:pt x="106475" y="39460"/>
                  </a:lnTo>
                  <a:lnTo>
                    <a:pt x="103032" y="36424"/>
                  </a:lnTo>
                  <a:lnTo>
                    <a:pt x="99344" y="33591"/>
                  </a:lnTo>
                  <a:lnTo>
                    <a:pt x="95409" y="30961"/>
                  </a:lnTo>
                  <a:lnTo>
                    <a:pt x="91229" y="28735"/>
                  </a:lnTo>
                  <a:lnTo>
                    <a:pt x="86803" y="26711"/>
                  </a:lnTo>
                  <a:lnTo>
                    <a:pt x="82377" y="24890"/>
                  </a:lnTo>
                  <a:lnTo>
                    <a:pt x="77459" y="23473"/>
                  </a:lnTo>
                  <a:lnTo>
                    <a:pt x="72540" y="22462"/>
                  </a:lnTo>
                  <a:lnTo>
                    <a:pt x="72540" y="22462"/>
                  </a:lnTo>
                  <a:close/>
                  <a:moveTo>
                    <a:pt x="60000" y="6475"/>
                  </a:moveTo>
                  <a:lnTo>
                    <a:pt x="60000" y="6475"/>
                  </a:lnTo>
                  <a:lnTo>
                    <a:pt x="61721" y="6677"/>
                  </a:lnTo>
                  <a:lnTo>
                    <a:pt x="63442" y="7082"/>
                  </a:lnTo>
                  <a:lnTo>
                    <a:pt x="64918" y="7689"/>
                  </a:lnTo>
                  <a:lnTo>
                    <a:pt x="66147" y="8499"/>
                  </a:lnTo>
                  <a:lnTo>
                    <a:pt x="67131" y="9510"/>
                  </a:lnTo>
                  <a:lnTo>
                    <a:pt x="68114" y="10725"/>
                  </a:lnTo>
                  <a:lnTo>
                    <a:pt x="68606" y="12141"/>
                  </a:lnTo>
                  <a:lnTo>
                    <a:pt x="68606" y="13558"/>
                  </a:lnTo>
                  <a:lnTo>
                    <a:pt x="68606" y="13558"/>
                  </a:lnTo>
                  <a:lnTo>
                    <a:pt x="68606" y="14974"/>
                  </a:lnTo>
                  <a:lnTo>
                    <a:pt x="68114" y="16188"/>
                  </a:lnTo>
                  <a:lnTo>
                    <a:pt x="67131" y="17403"/>
                  </a:lnTo>
                  <a:lnTo>
                    <a:pt x="66147" y="18617"/>
                  </a:lnTo>
                  <a:lnTo>
                    <a:pt x="64918" y="19426"/>
                  </a:lnTo>
                  <a:lnTo>
                    <a:pt x="63442" y="20033"/>
                  </a:lnTo>
                  <a:lnTo>
                    <a:pt x="61721" y="20438"/>
                  </a:lnTo>
                  <a:lnTo>
                    <a:pt x="60000" y="20640"/>
                  </a:lnTo>
                  <a:lnTo>
                    <a:pt x="60000" y="20640"/>
                  </a:lnTo>
                  <a:lnTo>
                    <a:pt x="58278" y="20438"/>
                  </a:lnTo>
                  <a:lnTo>
                    <a:pt x="56803" y="20033"/>
                  </a:lnTo>
                  <a:lnTo>
                    <a:pt x="55327" y="19426"/>
                  </a:lnTo>
                  <a:lnTo>
                    <a:pt x="54098" y="18617"/>
                  </a:lnTo>
                  <a:lnTo>
                    <a:pt x="52868" y="17403"/>
                  </a:lnTo>
                  <a:lnTo>
                    <a:pt x="52131" y="16188"/>
                  </a:lnTo>
                  <a:lnTo>
                    <a:pt x="51639" y="14974"/>
                  </a:lnTo>
                  <a:lnTo>
                    <a:pt x="51639" y="13558"/>
                  </a:lnTo>
                  <a:lnTo>
                    <a:pt x="51639" y="13558"/>
                  </a:lnTo>
                  <a:lnTo>
                    <a:pt x="51639" y="12141"/>
                  </a:lnTo>
                  <a:lnTo>
                    <a:pt x="52131" y="10725"/>
                  </a:lnTo>
                  <a:lnTo>
                    <a:pt x="52868" y="9510"/>
                  </a:lnTo>
                  <a:lnTo>
                    <a:pt x="54098" y="8499"/>
                  </a:lnTo>
                  <a:lnTo>
                    <a:pt x="55327" y="7689"/>
                  </a:lnTo>
                  <a:lnTo>
                    <a:pt x="56803" y="7082"/>
                  </a:lnTo>
                  <a:lnTo>
                    <a:pt x="58278" y="6677"/>
                  </a:lnTo>
                  <a:lnTo>
                    <a:pt x="60000" y="6475"/>
                  </a:lnTo>
                  <a:lnTo>
                    <a:pt x="60000" y="6475"/>
                  </a:lnTo>
                  <a:close/>
                  <a:moveTo>
                    <a:pt x="60000" y="111298"/>
                  </a:moveTo>
                  <a:lnTo>
                    <a:pt x="60000" y="111298"/>
                  </a:lnTo>
                  <a:lnTo>
                    <a:pt x="54836" y="111096"/>
                  </a:lnTo>
                  <a:lnTo>
                    <a:pt x="49918" y="110489"/>
                  </a:lnTo>
                  <a:lnTo>
                    <a:pt x="45245" y="109477"/>
                  </a:lnTo>
                  <a:lnTo>
                    <a:pt x="40819" y="108263"/>
                  </a:lnTo>
                  <a:lnTo>
                    <a:pt x="36393" y="106441"/>
                  </a:lnTo>
                  <a:lnTo>
                    <a:pt x="32459" y="104418"/>
                  </a:lnTo>
                  <a:lnTo>
                    <a:pt x="28524" y="102192"/>
                  </a:lnTo>
                  <a:lnTo>
                    <a:pt x="25081" y="99561"/>
                  </a:lnTo>
                  <a:lnTo>
                    <a:pt x="21885" y="96526"/>
                  </a:lnTo>
                  <a:lnTo>
                    <a:pt x="18934" y="93490"/>
                  </a:lnTo>
                  <a:lnTo>
                    <a:pt x="16475" y="90050"/>
                  </a:lnTo>
                  <a:lnTo>
                    <a:pt x="14508" y="86610"/>
                  </a:lnTo>
                  <a:lnTo>
                    <a:pt x="12786" y="82765"/>
                  </a:lnTo>
                  <a:lnTo>
                    <a:pt x="11557" y="78920"/>
                  </a:lnTo>
                  <a:lnTo>
                    <a:pt x="10819" y="74873"/>
                  </a:lnTo>
                  <a:lnTo>
                    <a:pt x="10573" y="70826"/>
                  </a:lnTo>
                  <a:lnTo>
                    <a:pt x="10573" y="70826"/>
                  </a:lnTo>
                  <a:lnTo>
                    <a:pt x="10819" y="66576"/>
                  </a:lnTo>
                  <a:lnTo>
                    <a:pt x="11557" y="62529"/>
                  </a:lnTo>
                  <a:lnTo>
                    <a:pt x="12786" y="58684"/>
                  </a:lnTo>
                  <a:lnTo>
                    <a:pt x="14508" y="54839"/>
                  </a:lnTo>
                  <a:lnTo>
                    <a:pt x="16475" y="51399"/>
                  </a:lnTo>
                  <a:lnTo>
                    <a:pt x="18934" y="47959"/>
                  </a:lnTo>
                  <a:lnTo>
                    <a:pt x="21885" y="44924"/>
                  </a:lnTo>
                  <a:lnTo>
                    <a:pt x="25081" y="41888"/>
                  </a:lnTo>
                  <a:lnTo>
                    <a:pt x="28524" y="39258"/>
                  </a:lnTo>
                  <a:lnTo>
                    <a:pt x="32459" y="37032"/>
                  </a:lnTo>
                  <a:lnTo>
                    <a:pt x="36393" y="35008"/>
                  </a:lnTo>
                  <a:lnTo>
                    <a:pt x="40819" y="33187"/>
                  </a:lnTo>
                  <a:lnTo>
                    <a:pt x="45245" y="31973"/>
                  </a:lnTo>
                  <a:lnTo>
                    <a:pt x="49918" y="30961"/>
                  </a:lnTo>
                  <a:lnTo>
                    <a:pt x="54836" y="30354"/>
                  </a:lnTo>
                  <a:lnTo>
                    <a:pt x="60000" y="30151"/>
                  </a:lnTo>
                  <a:lnTo>
                    <a:pt x="60000" y="30151"/>
                  </a:lnTo>
                  <a:lnTo>
                    <a:pt x="64918" y="30354"/>
                  </a:lnTo>
                  <a:lnTo>
                    <a:pt x="69836" y="30961"/>
                  </a:lnTo>
                  <a:lnTo>
                    <a:pt x="74754" y="31973"/>
                  </a:lnTo>
                  <a:lnTo>
                    <a:pt x="79180" y="33187"/>
                  </a:lnTo>
                  <a:lnTo>
                    <a:pt x="83606" y="35008"/>
                  </a:lnTo>
                  <a:lnTo>
                    <a:pt x="87540" y="37032"/>
                  </a:lnTo>
                  <a:lnTo>
                    <a:pt x="91475" y="39258"/>
                  </a:lnTo>
                  <a:lnTo>
                    <a:pt x="94918" y="41888"/>
                  </a:lnTo>
                  <a:lnTo>
                    <a:pt x="98114" y="44924"/>
                  </a:lnTo>
                  <a:lnTo>
                    <a:pt x="101065" y="47959"/>
                  </a:lnTo>
                  <a:lnTo>
                    <a:pt x="103524" y="51399"/>
                  </a:lnTo>
                  <a:lnTo>
                    <a:pt x="105491" y="54839"/>
                  </a:lnTo>
                  <a:lnTo>
                    <a:pt x="107213" y="58684"/>
                  </a:lnTo>
                  <a:lnTo>
                    <a:pt x="108442" y="62529"/>
                  </a:lnTo>
                  <a:lnTo>
                    <a:pt x="109180" y="66576"/>
                  </a:lnTo>
                  <a:lnTo>
                    <a:pt x="109426" y="70826"/>
                  </a:lnTo>
                  <a:lnTo>
                    <a:pt x="109426" y="70826"/>
                  </a:lnTo>
                  <a:lnTo>
                    <a:pt x="109180" y="74873"/>
                  </a:lnTo>
                  <a:lnTo>
                    <a:pt x="108442" y="78920"/>
                  </a:lnTo>
                  <a:lnTo>
                    <a:pt x="107213" y="82765"/>
                  </a:lnTo>
                  <a:lnTo>
                    <a:pt x="105491" y="86610"/>
                  </a:lnTo>
                  <a:lnTo>
                    <a:pt x="103524" y="90050"/>
                  </a:lnTo>
                  <a:lnTo>
                    <a:pt x="101065" y="93490"/>
                  </a:lnTo>
                  <a:lnTo>
                    <a:pt x="98114" y="96526"/>
                  </a:lnTo>
                  <a:lnTo>
                    <a:pt x="94918" y="99561"/>
                  </a:lnTo>
                  <a:lnTo>
                    <a:pt x="91475" y="102192"/>
                  </a:lnTo>
                  <a:lnTo>
                    <a:pt x="87540" y="104418"/>
                  </a:lnTo>
                  <a:lnTo>
                    <a:pt x="83606" y="106441"/>
                  </a:lnTo>
                  <a:lnTo>
                    <a:pt x="79180" y="108263"/>
                  </a:lnTo>
                  <a:lnTo>
                    <a:pt x="74754" y="109477"/>
                  </a:lnTo>
                  <a:lnTo>
                    <a:pt x="69836" y="110489"/>
                  </a:lnTo>
                  <a:lnTo>
                    <a:pt x="64918" y="111096"/>
                  </a:lnTo>
                  <a:lnTo>
                    <a:pt x="60000" y="111298"/>
                  </a:lnTo>
                  <a:lnTo>
                    <a:pt x="60000" y="111298"/>
                  </a:lnTo>
                  <a:close/>
                  <a:moveTo>
                    <a:pt x="100327" y="65767"/>
                  </a:moveTo>
                  <a:lnTo>
                    <a:pt x="100327" y="65767"/>
                  </a:lnTo>
                  <a:lnTo>
                    <a:pt x="99590" y="63136"/>
                  </a:lnTo>
                  <a:lnTo>
                    <a:pt x="98852" y="60505"/>
                  </a:lnTo>
                  <a:lnTo>
                    <a:pt x="97622" y="57875"/>
                  </a:lnTo>
                  <a:lnTo>
                    <a:pt x="96393" y="55446"/>
                  </a:lnTo>
                  <a:lnTo>
                    <a:pt x="94672" y="53220"/>
                  </a:lnTo>
                  <a:lnTo>
                    <a:pt x="92950" y="50994"/>
                  </a:lnTo>
                  <a:lnTo>
                    <a:pt x="90983" y="48971"/>
                  </a:lnTo>
                  <a:lnTo>
                    <a:pt x="88770" y="46947"/>
                  </a:lnTo>
                  <a:lnTo>
                    <a:pt x="86311" y="45126"/>
                  </a:lnTo>
                  <a:lnTo>
                    <a:pt x="83852" y="43507"/>
                  </a:lnTo>
                  <a:lnTo>
                    <a:pt x="81147" y="42091"/>
                  </a:lnTo>
                  <a:lnTo>
                    <a:pt x="78196" y="40674"/>
                  </a:lnTo>
                  <a:lnTo>
                    <a:pt x="75245" y="39662"/>
                  </a:lnTo>
                  <a:lnTo>
                    <a:pt x="72295" y="38650"/>
                  </a:lnTo>
                  <a:lnTo>
                    <a:pt x="69098" y="38043"/>
                  </a:lnTo>
                  <a:lnTo>
                    <a:pt x="65655" y="37436"/>
                  </a:lnTo>
                  <a:lnTo>
                    <a:pt x="59754" y="43102"/>
                  </a:lnTo>
                  <a:lnTo>
                    <a:pt x="54098" y="37436"/>
                  </a:lnTo>
                  <a:lnTo>
                    <a:pt x="54098" y="37436"/>
                  </a:lnTo>
                  <a:lnTo>
                    <a:pt x="50655" y="38043"/>
                  </a:lnTo>
                  <a:lnTo>
                    <a:pt x="47459" y="38650"/>
                  </a:lnTo>
                  <a:lnTo>
                    <a:pt x="44262" y="39662"/>
                  </a:lnTo>
                  <a:lnTo>
                    <a:pt x="41311" y="40674"/>
                  </a:lnTo>
                  <a:lnTo>
                    <a:pt x="38360" y="42091"/>
                  </a:lnTo>
                  <a:lnTo>
                    <a:pt x="35655" y="43507"/>
                  </a:lnTo>
                  <a:lnTo>
                    <a:pt x="33196" y="45328"/>
                  </a:lnTo>
                  <a:lnTo>
                    <a:pt x="30737" y="47150"/>
                  </a:lnTo>
                  <a:lnTo>
                    <a:pt x="28524" y="48971"/>
                  </a:lnTo>
                  <a:lnTo>
                    <a:pt x="26557" y="51197"/>
                  </a:lnTo>
                  <a:lnTo>
                    <a:pt x="24836" y="53423"/>
                  </a:lnTo>
                  <a:lnTo>
                    <a:pt x="23114" y="55851"/>
                  </a:lnTo>
                  <a:lnTo>
                    <a:pt x="21885" y="58279"/>
                  </a:lnTo>
                  <a:lnTo>
                    <a:pt x="20655" y="60910"/>
                  </a:lnTo>
                  <a:lnTo>
                    <a:pt x="19918" y="63541"/>
                  </a:lnTo>
                  <a:lnTo>
                    <a:pt x="19426" y="66374"/>
                  </a:lnTo>
                  <a:lnTo>
                    <a:pt x="19426" y="66374"/>
                  </a:lnTo>
                  <a:lnTo>
                    <a:pt x="19180" y="66374"/>
                  </a:lnTo>
                  <a:lnTo>
                    <a:pt x="26557" y="71433"/>
                  </a:lnTo>
                  <a:lnTo>
                    <a:pt x="19426" y="76087"/>
                  </a:lnTo>
                  <a:lnTo>
                    <a:pt x="19426" y="76087"/>
                  </a:lnTo>
                  <a:lnTo>
                    <a:pt x="20163" y="78920"/>
                  </a:lnTo>
                  <a:lnTo>
                    <a:pt x="21147" y="81349"/>
                  </a:lnTo>
                  <a:lnTo>
                    <a:pt x="22131" y="83979"/>
                  </a:lnTo>
                  <a:lnTo>
                    <a:pt x="23606" y="86205"/>
                  </a:lnTo>
                  <a:lnTo>
                    <a:pt x="25327" y="88634"/>
                  </a:lnTo>
                  <a:lnTo>
                    <a:pt x="27049" y="90657"/>
                  </a:lnTo>
                  <a:lnTo>
                    <a:pt x="29016" y="92883"/>
                  </a:lnTo>
                  <a:lnTo>
                    <a:pt x="31229" y="94704"/>
                  </a:lnTo>
                  <a:lnTo>
                    <a:pt x="33442" y="96526"/>
                  </a:lnTo>
                  <a:lnTo>
                    <a:pt x="36147" y="98145"/>
                  </a:lnTo>
                  <a:lnTo>
                    <a:pt x="38606" y="99561"/>
                  </a:lnTo>
                  <a:lnTo>
                    <a:pt x="41557" y="100775"/>
                  </a:lnTo>
                  <a:lnTo>
                    <a:pt x="44508" y="101787"/>
                  </a:lnTo>
                  <a:lnTo>
                    <a:pt x="47459" y="102799"/>
                  </a:lnTo>
                  <a:lnTo>
                    <a:pt x="50655" y="103406"/>
                  </a:lnTo>
                  <a:lnTo>
                    <a:pt x="53852" y="104013"/>
                  </a:lnTo>
                  <a:lnTo>
                    <a:pt x="59754" y="98145"/>
                  </a:lnTo>
                  <a:lnTo>
                    <a:pt x="65901" y="104013"/>
                  </a:lnTo>
                  <a:lnTo>
                    <a:pt x="65901" y="104013"/>
                  </a:lnTo>
                  <a:lnTo>
                    <a:pt x="69098" y="103406"/>
                  </a:lnTo>
                  <a:lnTo>
                    <a:pt x="72295" y="102799"/>
                  </a:lnTo>
                  <a:lnTo>
                    <a:pt x="75491" y="101787"/>
                  </a:lnTo>
                  <a:lnTo>
                    <a:pt x="78442" y="100775"/>
                  </a:lnTo>
                  <a:lnTo>
                    <a:pt x="81147" y="99359"/>
                  </a:lnTo>
                  <a:lnTo>
                    <a:pt x="83852" y="97942"/>
                  </a:lnTo>
                  <a:lnTo>
                    <a:pt x="86311" y="96323"/>
                  </a:lnTo>
                  <a:lnTo>
                    <a:pt x="88770" y="94502"/>
                  </a:lnTo>
                  <a:lnTo>
                    <a:pt x="90983" y="92478"/>
                  </a:lnTo>
                  <a:lnTo>
                    <a:pt x="92950" y="90455"/>
                  </a:lnTo>
                  <a:lnTo>
                    <a:pt x="94672" y="88229"/>
                  </a:lnTo>
                  <a:lnTo>
                    <a:pt x="96393" y="86003"/>
                  </a:lnTo>
                  <a:lnTo>
                    <a:pt x="97622" y="83575"/>
                  </a:lnTo>
                  <a:lnTo>
                    <a:pt x="98852" y="80944"/>
                  </a:lnTo>
                  <a:lnTo>
                    <a:pt x="99590" y="78313"/>
                  </a:lnTo>
                  <a:lnTo>
                    <a:pt x="100327" y="75682"/>
                  </a:lnTo>
                  <a:lnTo>
                    <a:pt x="93196" y="70826"/>
                  </a:lnTo>
                  <a:lnTo>
                    <a:pt x="100327" y="65767"/>
                  </a:lnTo>
                  <a:close/>
                  <a:moveTo>
                    <a:pt x="73032" y="71635"/>
                  </a:moveTo>
                  <a:lnTo>
                    <a:pt x="73032" y="71635"/>
                  </a:lnTo>
                  <a:lnTo>
                    <a:pt x="72540" y="73659"/>
                  </a:lnTo>
                  <a:lnTo>
                    <a:pt x="71803" y="75480"/>
                  </a:lnTo>
                  <a:lnTo>
                    <a:pt x="70573" y="77099"/>
                  </a:lnTo>
                  <a:lnTo>
                    <a:pt x="69098" y="78516"/>
                  </a:lnTo>
                  <a:lnTo>
                    <a:pt x="67377" y="79730"/>
                  </a:lnTo>
                  <a:lnTo>
                    <a:pt x="65409" y="80539"/>
                  </a:lnTo>
                  <a:lnTo>
                    <a:pt x="63196" y="81146"/>
                  </a:lnTo>
                  <a:lnTo>
                    <a:pt x="60983" y="81551"/>
                  </a:lnTo>
                  <a:lnTo>
                    <a:pt x="37868" y="88634"/>
                  </a:lnTo>
                  <a:lnTo>
                    <a:pt x="46721" y="69612"/>
                  </a:lnTo>
                  <a:lnTo>
                    <a:pt x="46721" y="69612"/>
                  </a:lnTo>
                  <a:lnTo>
                    <a:pt x="47213" y="67790"/>
                  </a:lnTo>
                  <a:lnTo>
                    <a:pt x="47950" y="66172"/>
                  </a:lnTo>
                  <a:lnTo>
                    <a:pt x="48934" y="64553"/>
                  </a:lnTo>
                  <a:lnTo>
                    <a:pt x="50409" y="63136"/>
                  </a:lnTo>
                  <a:lnTo>
                    <a:pt x="52131" y="61922"/>
                  </a:lnTo>
                  <a:lnTo>
                    <a:pt x="53852" y="61112"/>
                  </a:lnTo>
                  <a:lnTo>
                    <a:pt x="56065" y="60303"/>
                  </a:lnTo>
                  <a:lnTo>
                    <a:pt x="58278" y="59898"/>
                  </a:lnTo>
                  <a:lnTo>
                    <a:pt x="81885" y="52613"/>
                  </a:lnTo>
                  <a:lnTo>
                    <a:pt x="73032" y="71635"/>
                  </a:lnTo>
                  <a:close/>
                  <a:moveTo>
                    <a:pt x="56311" y="70826"/>
                  </a:moveTo>
                  <a:lnTo>
                    <a:pt x="56311" y="70826"/>
                  </a:lnTo>
                  <a:lnTo>
                    <a:pt x="56557" y="71838"/>
                  </a:lnTo>
                  <a:lnTo>
                    <a:pt x="57295" y="72647"/>
                  </a:lnTo>
                  <a:lnTo>
                    <a:pt x="58524" y="73254"/>
                  </a:lnTo>
                  <a:lnTo>
                    <a:pt x="59754" y="73456"/>
                  </a:lnTo>
                  <a:lnTo>
                    <a:pt x="59754" y="73456"/>
                  </a:lnTo>
                  <a:lnTo>
                    <a:pt x="61229" y="73254"/>
                  </a:lnTo>
                  <a:lnTo>
                    <a:pt x="62213" y="72647"/>
                  </a:lnTo>
                  <a:lnTo>
                    <a:pt x="62950" y="71838"/>
                  </a:lnTo>
                  <a:lnTo>
                    <a:pt x="63196" y="70826"/>
                  </a:lnTo>
                  <a:lnTo>
                    <a:pt x="63196" y="70826"/>
                  </a:lnTo>
                  <a:lnTo>
                    <a:pt x="62950" y="69612"/>
                  </a:lnTo>
                  <a:lnTo>
                    <a:pt x="62213" y="68802"/>
                  </a:lnTo>
                  <a:lnTo>
                    <a:pt x="61229" y="68195"/>
                  </a:lnTo>
                  <a:lnTo>
                    <a:pt x="59754" y="67993"/>
                  </a:lnTo>
                  <a:lnTo>
                    <a:pt x="59754" y="67993"/>
                  </a:lnTo>
                  <a:lnTo>
                    <a:pt x="58524" y="68195"/>
                  </a:lnTo>
                  <a:lnTo>
                    <a:pt x="57295" y="68802"/>
                  </a:lnTo>
                  <a:lnTo>
                    <a:pt x="56557" y="69612"/>
                  </a:lnTo>
                  <a:lnTo>
                    <a:pt x="56311" y="70826"/>
                  </a:lnTo>
                  <a:lnTo>
                    <a:pt x="56311" y="70826"/>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cxnSp>
        <p:nvCxnSpPr>
          <p:cNvPr id="52" name="Shape 143">
            <a:extLst>
              <a:ext uri="{FF2B5EF4-FFF2-40B4-BE49-F238E27FC236}">
                <a16:creationId xmlns:a16="http://schemas.microsoft.com/office/drawing/2014/main" id="{C2ABDE4C-3FF5-4666-9421-17C5C9925734}"/>
              </a:ext>
            </a:extLst>
          </p:cNvPr>
          <p:cNvCxnSpPr>
            <a:cxnSpLocks/>
          </p:cNvCxnSpPr>
          <p:nvPr/>
        </p:nvCxnSpPr>
        <p:spPr>
          <a:xfrm flipV="1">
            <a:off x="7426353" y="2438024"/>
            <a:ext cx="1148340" cy="1173513"/>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Shape 124"/>
          <p:cNvCxnSpPr>
            <a:cxnSpLocks/>
          </p:cNvCxnSpPr>
          <p:nvPr/>
        </p:nvCxnSpPr>
        <p:spPr>
          <a:xfrm>
            <a:off x="3473158" y="4741749"/>
            <a:ext cx="2363069" cy="107689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hape 121">
            <a:extLst>
              <a:ext uri="{FF2B5EF4-FFF2-40B4-BE49-F238E27FC236}">
                <a16:creationId xmlns:a16="http://schemas.microsoft.com/office/drawing/2014/main" id="{0681370E-0162-4AA1-8541-6876D6439815}"/>
              </a:ext>
            </a:extLst>
          </p:cNvPr>
          <p:cNvCxnSpPr/>
          <p:nvPr/>
        </p:nvCxnSpPr>
        <p:spPr>
          <a:xfrm>
            <a:off x="8559260" y="2439068"/>
            <a:ext cx="2120440"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2" name="Shape 129">
            <a:extLst>
              <a:ext uri="{FF2B5EF4-FFF2-40B4-BE49-F238E27FC236}">
                <a16:creationId xmlns:a16="http://schemas.microsoft.com/office/drawing/2014/main" id="{2DBF4D2D-775A-436F-8FE1-A6ABC73888C9}"/>
              </a:ext>
            </a:extLst>
          </p:cNvPr>
          <p:cNvSpPr txBox="1"/>
          <p:nvPr/>
        </p:nvSpPr>
        <p:spPr>
          <a:xfrm>
            <a:off x="1468710" y="1922318"/>
            <a:ext cx="1978917" cy="320951"/>
          </a:xfrm>
          <a:prstGeom prst="rect">
            <a:avLst/>
          </a:prstGeom>
          <a:noFill/>
          <a:ln>
            <a:noFill/>
          </a:ln>
        </p:spPr>
        <p:txBody>
          <a:bodyPr lIns="105970" tIns="52971" rIns="105970" bIns="52971" anchor="t" anchorCtr="0">
            <a:noAutofit/>
          </a:bodyPr>
          <a:lstStyle/>
          <a:p>
            <a:pPr>
              <a:buClr>
                <a:srgbClr val="000000"/>
              </a:buClr>
              <a:buSzPct val="25000"/>
            </a:pPr>
            <a:r>
              <a:rPr lang="en-CA" sz="1391" b="1" dirty="0"/>
              <a:t>Stakeholders</a:t>
            </a:r>
          </a:p>
        </p:txBody>
      </p:sp>
      <p:sp>
        <p:nvSpPr>
          <p:cNvPr id="43" name="Shape 130">
            <a:extLst>
              <a:ext uri="{FF2B5EF4-FFF2-40B4-BE49-F238E27FC236}">
                <a16:creationId xmlns:a16="http://schemas.microsoft.com/office/drawing/2014/main" id="{8A469177-FA11-4E6B-91C7-C377040887F2}"/>
              </a:ext>
            </a:extLst>
          </p:cNvPr>
          <p:cNvSpPr/>
          <p:nvPr/>
        </p:nvSpPr>
        <p:spPr>
          <a:xfrm>
            <a:off x="848708" y="2244104"/>
            <a:ext cx="3107986" cy="2223987"/>
          </a:xfrm>
          <a:prstGeom prst="rect">
            <a:avLst/>
          </a:prstGeom>
          <a:noFill/>
          <a:ln>
            <a:noFill/>
          </a:ln>
        </p:spPr>
        <p:txBody>
          <a:bodyPr lIns="105970" tIns="52971" rIns="105970" bIns="52971" anchor="t" anchorCtr="0">
            <a:noAutofit/>
          </a:bodyPr>
          <a:lstStyle/>
          <a:p>
            <a:pPr marL="198728" indent="-198728">
              <a:buClr>
                <a:srgbClr val="000000"/>
              </a:buClr>
              <a:buSzPct val="100000"/>
              <a:buFont typeface="Arial"/>
              <a:buChar char="•"/>
            </a:pPr>
            <a:r>
              <a:rPr lang="en-CA" sz="1100" dirty="0"/>
              <a:t>Organizations and people who are part of the system. They would use data to make more informed decisions or are people with lived experience who are impacted by decision making.</a:t>
            </a:r>
          </a:p>
          <a:p>
            <a:pPr marL="198728" indent="-198728">
              <a:buClr>
                <a:srgbClr val="000000"/>
              </a:buClr>
              <a:buSzPct val="100000"/>
              <a:buFont typeface="Arial"/>
              <a:buChar char="•"/>
            </a:pPr>
            <a:r>
              <a:rPr lang="en-CA" sz="1100" dirty="0"/>
              <a:t>Stakeholders provide input in different ways throughout the lab  (respond to surveys, participate in local sessions, participate in national sessions, review documents and provide input, etc.)</a:t>
            </a:r>
          </a:p>
          <a:p>
            <a:pPr marL="198728" indent="-198728">
              <a:buClr>
                <a:srgbClr val="000000"/>
              </a:buClr>
              <a:buSzPct val="100000"/>
              <a:buFont typeface="Arial"/>
              <a:buChar char="•"/>
            </a:pPr>
            <a:r>
              <a:rPr lang="en-CA" sz="1100" dirty="0"/>
              <a:t>Some of the stakeholders will be local and or national data lab participants. </a:t>
            </a:r>
          </a:p>
          <a:p>
            <a:pPr marL="198728" indent="-198728">
              <a:buClr>
                <a:srgbClr val="000000"/>
              </a:buClr>
              <a:buSzPct val="100000"/>
              <a:buFont typeface="Arial"/>
              <a:buChar char="•"/>
            </a:pPr>
            <a:endParaRPr lang="en-CA" sz="1100" dirty="0"/>
          </a:p>
        </p:txBody>
      </p:sp>
      <p:cxnSp>
        <p:nvCxnSpPr>
          <p:cNvPr id="44" name="Shape 145">
            <a:extLst>
              <a:ext uri="{FF2B5EF4-FFF2-40B4-BE49-F238E27FC236}">
                <a16:creationId xmlns:a16="http://schemas.microsoft.com/office/drawing/2014/main" id="{C0EF05E8-C560-43E4-B177-DA3F8FC9DAAA}"/>
              </a:ext>
            </a:extLst>
          </p:cNvPr>
          <p:cNvCxnSpPr>
            <a:cxnSpLocks/>
          </p:cNvCxnSpPr>
          <p:nvPr/>
        </p:nvCxnSpPr>
        <p:spPr>
          <a:xfrm>
            <a:off x="3467010" y="2272488"/>
            <a:ext cx="1556563" cy="502436"/>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Shape 119">
            <a:extLst>
              <a:ext uri="{FF2B5EF4-FFF2-40B4-BE49-F238E27FC236}">
                <a16:creationId xmlns:a16="http://schemas.microsoft.com/office/drawing/2014/main" id="{5B9197D4-90EF-4BD4-BD84-0C0F12BB8F21}"/>
              </a:ext>
            </a:extLst>
          </p:cNvPr>
          <p:cNvSpPr/>
          <p:nvPr/>
        </p:nvSpPr>
        <p:spPr>
          <a:xfrm>
            <a:off x="1215338" y="1924941"/>
            <a:ext cx="294545" cy="294545"/>
          </a:xfrm>
          <a:prstGeom prst="ellipse">
            <a:avLst/>
          </a:prstGeom>
          <a:solidFill>
            <a:schemeClr val="accent3"/>
          </a:solidFill>
          <a:ln w="12700" cap="flat" cmpd="sng">
            <a:solidFill>
              <a:schemeClr val="accent1"/>
            </a:solidFill>
            <a:prstDash val="solid"/>
            <a:round/>
            <a:headEnd type="none" w="med" len="med"/>
            <a:tailEnd type="none" w="med" len="med"/>
          </a:ln>
        </p:spPr>
        <p:txBody>
          <a:bodyPr lIns="41727" tIns="41727" rIns="41727" bIns="41727" anchor="ctr" anchorCtr="0">
            <a:noAutofit/>
          </a:bodyPr>
          <a:lstStyle/>
          <a:p>
            <a:pPr algn="ctr">
              <a:buClr>
                <a:srgbClr val="000000"/>
              </a:buClr>
            </a:pPr>
            <a:endParaRPr sz="1623" dirty="0">
              <a:solidFill>
                <a:schemeClr val="lt2"/>
              </a:solidFill>
            </a:endParaRPr>
          </a:p>
        </p:txBody>
      </p:sp>
      <p:sp>
        <p:nvSpPr>
          <p:cNvPr id="13" name="Shape 141">
            <a:extLst>
              <a:ext uri="{FF2B5EF4-FFF2-40B4-BE49-F238E27FC236}">
                <a16:creationId xmlns:a16="http://schemas.microsoft.com/office/drawing/2014/main" id="{EDFF5124-B281-4D8D-9776-A2F00352A25D}"/>
              </a:ext>
            </a:extLst>
          </p:cNvPr>
          <p:cNvSpPr/>
          <p:nvPr/>
        </p:nvSpPr>
        <p:spPr>
          <a:xfrm>
            <a:off x="5734636" y="5582241"/>
            <a:ext cx="392727" cy="392727"/>
          </a:xfrm>
          <a:custGeom>
            <a:avLst/>
            <a:gdLst/>
            <a:ahLst/>
            <a:cxnLst/>
            <a:rect l="0" t="0" r="0" b="0"/>
            <a:pathLst>
              <a:path w="120000" h="120000" extrusionOk="0">
                <a:moveTo>
                  <a:pt x="72540" y="22462"/>
                </a:moveTo>
                <a:lnTo>
                  <a:pt x="72540" y="22462"/>
                </a:lnTo>
                <a:lnTo>
                  <a:pt x="74262" y="20640"/>
                </a:lnTo>
                <a:lnTo>
                  <a:pt x="75491" y="18414"/>
                </a:lnTo>
                <a:lnTo>
                  <a:pt x="76229" y="15986"/>
                </a:lnTo>
                <a:lnTo>
                  <a:pt x="76475" y="13558"/>
                </a:lnTo>
                <a:lnTo>
                  <a:pt x="76475" y="13558"/>
                </a:lnTo>
                <a:lnTo>
                  <a:pt x="76475" y="12141"/>
                </a:lnTo>
                <a:lnTo>
                  <a:pt x="76229" y="10725"/>
                </a:lnTo>
                <a:lnTo>
                  <a:pt x="75737" y="9510"/>
                </a:lnTo>
                <a:lnTo>
                  <a:pt x="75245" y="8296"/>
                </a:lnTo>
                <a:lnTo>
                  <a:pt x="74508" y="7082"/>
                </a:lnTo>
                <a:lnTo>
                  <a:pt x="73770" y="5868"/>
                </a:lnTo>
                <a:lnTo>
                  <a:pt x="72786" y="4856"/>
                </a:lnTo>
                <a:lnTo>
                  <a:pt x="71803" y="3844"/>
                </a:lnTo>
                <a:lnTo>
                  <a:pt x="70573" y="3035"/>
                </a:lnTo>
                <a:lnTo>
                  <a:pt x="69344" y="2225"/>
                </a:lnTo>
                <a:lnTo>
                  <a:pt x="67868" y="1618"/>
                </a:lnTo>
                <a:lnTo>
                  <a:pt x="66639" y="1011"/>
                </a:lnTo>
                <a:lnTo>
                  <a:pt x="64918" y="607"/>
                </a:lnTo>
                <a:lnTo>
                  <a:pt x="63442" y="202"/>
                </a:lnTo>
                <a:lnTo>
                  <a:pt x="61721" y="0"/>
                </a:lnTo>
                <a:lnTo>
                  <a:pt x="60000" y="0"/>
                </a:lnTo>
                <a:lnTo>
                  <a:pt x="60000" y="0"/>
                </a:lnTo>
                <a:lnTo>
                  <a:pt x="58524" y="0"/>
                </a:lnTo>
                <a:lnTo>
                  <a:pt x="56803" y="202"/>
                </a:lnTo>
                <a:lnTo>
                  <a:pt x="55327" y="607"/>
                </a:lnTo>
                <a:lnTo>
                  <a:pt x="53606" y="1011"/>
                </a:lnTo>
                <a:lnTo>
                  <a:pt x="52377" y="1618"/>
                </a:lnTo>
                <a:lnTo>
                  <a:pt x="50901" y="2225"/>
                </a:lnTo>
                <a:lnTo>
                  <a:pt x="49672" y="3035"/>
                </a:lnTo>
                <a:lnTo>
                  <a:pt x="48442" y="3844"/>
                </a:lnTo>
                <a:lnTo>
                  <a:pt x="47459" y="4856"/>
                </a:lnTo>
                <a:lnTo>
                  <a:pt x="46475" y="5868"/>
                </a:lnTo>
                <a:lnTo>
                  <a:pt x="45737" y="7082"/>
                </a:lnTo>
                <a:lnTo>
                  <a:pt x="45000" y="8296"/>
                </a:lnTo>
                <a:lnTo>
                  <a:pt x="44262" y="9510"/>
                </a:lnTo>
                <a:lnTo>
                  <a:pt x="44016" y="10725"/>
                </a:lnTo>
                <a:lnTo>
                  <a:pt x="43770" y="12141"/>
                </a:lnTo>
                <a:lnTo>
                  <a:pt x="43524" y="13558"/>
                </a:lnTo>
                <a:lnTo>
                  <a:pt x="43524" y="13558"/>
                </a:lnTo>
                <a:lnTo>
                  <a:pt x="44016" y="15986"/>
                </a:lnTo>
                <a:lnTo>
                  <a:pt x="44754" y="18414"/>
                </a:lnTo>
                <a:lnTo>
                  <a:pt x="45983" y="20438"/>
                </a:lnTo>
                <a:lnTo>
                  <a:pt x="47704" y="22462"/>
                </a:lnTo>
                <a:lnTo>
                  <a:pt x="47704" y="22462"/>
                </a:lnTo>
                <a:lnTo>
                  <a:pt x="42786" y="23473"/>
                </a:lnTo>
                <a:lnTo>
                  <a:pt x="37868" y="24890"/>
                </a:lnTo>
                <a:lnTo>
                  <a:pt x="33196" y="26509"/>
                </a:lnTo>
                <a:lnTo>
                  <a:pt x="28770" y="28532"/>
                </a:lnTo>
                <a:lnTo>
                  <a:pt x="24590" y="30961"/>
                </a:lnTo>
                <a:lnTo>
                  <a:pt x="20655" y="33389"/>
                </a:lnTo>
                <a:lnTo>
                  <a:pt x="16967" y="36222"/>
                </a:lnTo>
                <a:lnTo>
                  <a:pt x="13524" y="39460"/>
                </a:lnTo>
                <a:lnTo>
                  <a:pt x="10573" y="42698"/>
                </a:lnTo>
                <a:lnTo>
                  <a:pt x="7868" y="46138"/>
                </a:lnTo>
                <a:lnTo>
                  <a:pt x="5655" y="49983"/>
                </a:lnTo>
                <a:lnTo>
                  <a:pt x="3688" y="53827"/>
                </a:lnTo>
                <a:lnTo>
                  <a:pt x="1967" y="57875"/>
                </a:lnTo>
                <a:lnTo>
                  <a:pt x="983" y="61922"/>
                </a:lnTo>
                <a:lnTo>
                  <a:pt x="245" y="66374"/>
                </a:lnTo>
                <a:lnTo>
                  <a:pt x="0" y="70826"/>
                </a:lnTo>
                <a:lnTo>
                  <a:pt x="0" y="70826"/>
                </a:lnTo>
                <a:lnTo>
                  <a:pt x="0" y="73254"/>
                </a:lnTo>
                <a:lnTo>
                  <a:pt x="245" y="75682"/>
                </a:lnTo>
                <a:lnTo>
                  <a:pt x="737" y="78313"/>
                </a:lnTo>
                <a:lnTo>
                  <a:pt x="1229" y="80741"/>
                </a:lnTo>
                <a:lnTo>
                  <a:pt x="1967" y="82967"/>
                </a:lnTo>
                <a:lnTo>
                  <a:pt x="2704" y="85396"/>
                </a:lnTo>
                <a:lnTo>
                  <a:pt x="4672" y="89848"/>
                </a:lnTo>
                <a:lnTo>
                  <a:pt x="7131" y="94300"/>
                </a:lnTo>
                <a:lnTo>
                  <a:pt x="10327" y="98347"/>
                </a:lnTo>
                <a:lnTo>
                  <a:pt x="13770" y="102192"/>
                </a:lnTo>
                <a:lnTo>
                  <a:pt x="17459" y="105632"/>
                </a:lnTo>
                <a:lnTo>
                  <a:pt x="21885" y="108870"/>
                </a:lnTo>
                <a:lnTo>
                  <a:pt x="26557" y="111703"/>
                </a:lnTo>
                <a:lnTo>
                  <a:pt x="31475" y="114131"/>
                </a:lnTo>
                <a:lnTo>
                  <a:pt x="36639" y="116155"/>
                </a:lnTo>
                <a:lnTo>
                  <a:pt x="42049" y="117774"/>
                </a:lnTo>
                <a:lnTo>
                  <a:pt x="45000" y="118583"/>
                </a:lnTo>
                <a:lnTo>
                  <a:pt x="47950" y="118988"/>
                </a:lnTo>
                <a:lnTo>
                  <a:pt x="50901" y="119595"/>
                </a:lnTo>
                <a:lnTo>
                  <a:pt x="53852" y="119797"/>
                </a:lnTo>
                <a:lnTo>
                  <a:pt x="56803" y="120000"/>
                </a:lnTo>
                <a:lnTo>
                  <a:pt x="60000" y="120000"/>
                </a:lnTo>
                <a:lnTo>
                  <a:pt x="60000" y="120000"/>
                </a:lnTo>
                <a:lnTo>
                  <a:pt x="62950" y="120000"/>
                </a:lnTo>
                <a:lnTo>
                  <a:pt x="66147" y="119797"/>
                </a:lnTo>
                <a:lnTo>
                  <a:pt x="69098" y="119595"/>
                </a:lnTo>
                <a:lnTo>
                  <a:pt x="72049" y="118988"/>
                </a:lnTo>
                <a:lnTo>
                  <a:pt x="75000" y="118583"/>
                </a:lnTo>
                <a:lnTo>
                  <a:pt x="77704" y="117774"/>
                </a:lnTo>
                <a:lnTo>
                  <a:pt x="83360" y="116155"/>
                </a:lnTo>
                <a:lnTo>
                  <a:pt x="88524" y="114131"/>
                </a:lnTo>
                <a:lnTo>
                  <a:pt x="93442" y="111703"/>
                </a:lnTo>
                <a:lnTo>
                  <a:pt x="98114" y="108870"/>
                </a:lnTo>
                <a:lnTo>
                  <a:pt x="102295" y="105632"/>
                </a:lnTo>
                <a:lnTo>
                  <a:pt x="106229" y="102192"/>
                </a:lnTo>
                <a:lnTo>
                  <a:pt x="109672" y="98347"/>
                </a:lnTo>
                <a:lnTo>
                  <a:pt x="112622" y="94300"/>
                </a:lnTo>
                <a:lnTo>
                  <a:pt x="115327" y="89848"/>
                </a:lnTo>
                <a:lnTo>
                  <a:pt x="117295" y="85396"/>
                </a:lnTo>
                <a:lnTo>
                  <a:pt x="118032" y="82967"/>
                </a:lnTo>
                <a:lnTo>
                  <a:pt x="118770" y="80741"/>
                </a:lnTo>
                <a:lnTo>
                  <a:pt x="119262" y="78313"/>
                </a:lnTo>
                <a:lnTo>
                  <a:pt x="119508" y="75682"/>
                </a:lnTo>
                <a:lnTo>
                  <a:pt x="119754" y="73254"/>
                </a:lnTo>
                <a:lnTo>
                  <a:pt x="120000" y="70826"/>
                </a:lnTo>
                <a:lnTo>
                  <a:pt x="120000" y="70826"/>
                </a:lnTo>
                <a:lnTo>
                  <a:pt x="119754" y="66374"/>
                </a:lnTo>
                <a:lnTo>
                  <a:pt x="119016" y="62124"/>
                </a:lnTo>
                <a:lnTo>
                  <a:pt x="117786" y="57875"/>
                </a:lnTo>
                <a:lnTo>
                  <a:pt x="116311" y="53827"/>
                </a:lnTo>
                <a:lnTo>
                  <a:pt x="114344" y="49983"/>
                </a:lnTo>
                <a:lnTo>
                  <a:pt x="112131" y="46340"/>
                </a:lnTo>
                <a:lnTo>
                  <a:pt x="109426" y="42698"/>
                </a:lnTo>
                <a:lnTo>
                  <a:pt x="106475" y="39460"/>
                </a:lnTo>
                <a:lnTo>
                  <a:pt x="103032" y="36424"/>
                </a:lnTo>
                <a:lnTo>
                  <a:pt x="99344" y="33591"/>
                </a:lnTo>
                <a:lnTo>
                  <a:pt x="95409" y="30961"/>
                </a:lnTo>
                <a:lnTo>
                  <a:pt x="91229" y="28735"/>
                </a:lnTo>
                <a:lnTo>
                  <a:pt x="86803" y="26711"/>
                </a:lnTo>
                <a:lnTo>
                  <a:pt x="82377" y="24890"/>
                </a:lnTo>
                <a:lnTo>
                  <a:pt x="77459" y="23473"/>
                </a:lnTo>
                <a:lnTo>
                  <a:pt x="72540" y="22462"/>
                </a:lnTo>
                <a:lnTo>
                  <a:pt x="72540" y="22462"/>
                </a:lnTo>
                <a:close/>
                <a:moveTo>
                  <a:pt x="60000" y="6475"/>
                </a:moveTo>
                <a:lnTo>
                  <a:pt x="60000" y="6475"/>
                </a:lnTo>
                <a:lnTo>
                  <a:pt x="61721" y="6677"/>
                </a:lnTo>
                <a:lnTo>
                  <a:pt x="63442" y="7082"/>
                </a:lnTo>
                <a:lnTo>
                  <a:pt x="64918" y="7689"/>
                </a:lnTo>
                <a:lnTo>
                  <a:pt x="66147" y="8499"/>
                </a:lnTo>
                <a:lnTo>
                  <a:pt x="67131" y="9510"/>
                </a:lnTo>
                <a:lnTo>
                  <a:pt x="68114" y="10725"/>
                </a:lnTo>
                <a:lnTo>
                  <a:pt x="68606" y="12141"/>
                </a:lnTo>
                <a:lnTo>
                  <a:pt x="68606" y="13558"/>
                </a:lnTo>
                <a:lnTo>
                  <a:pt x="68606" y="13558"/>
                </a:lnTo>
                <a:lnTo>
                  <a:pt x="68606" y="14974"/>
                </a:lnTo>
                <a:lnTo>
                  <a:pt x="68114" y="16188"/>
                </a:lnTo>
                <a:lnTo>
                  <a:pt x="67131" y="17403"/>
                </a:lnTo>
                <a:lnTo>
                  <a:pt x="66147" y="18617"/>
                </a:lnTo>
                <a:lnTo>
                  <a:pt x="64918" y="19426"/>
                </a:lnTo>
                <a:lnTo>
                  <a:pt x="63442" y="20033"/>
                </a:lnTo>
                <a:lnTo>
                  <a:pt x="61721" y="20438"/>
                </a:lnTo>
                <a:lnTo>
                  <a:pt x="60000" y="20640"/>
                </a:lnTo>
                <a:lnTo>
                  <a:pt x="60000" y="20640"/>
                </a:lnTo>
                <a:lnTo>
                  <a:pt x="58278" y="20438"/>
                </a:lnTo>
                <a:lnTo>
                  <a:pt x="56803" y="20033"/>
                </a:lnTo>
                <a:lnTo>
                  <a:pt x="55327" y="19426"/>
                </a:lnTo>
                <a:lnTo>
                  <a:pt x="54098" y="18617"/>
                </a:lnTo>
                <a:lnTo>
                  <a:pt x="52868" y="17403"/>
                </a:lnTo>
                <a:lnTo>
                  <a:pt x="52131" y="16188"/>
                </a:lnTo>
                <a:lnTo>
                  <a:pt x="51639" y="14974"/>
                </a:lnTo>
                <a:lnTo>
                  <a:pt x="51639" y="13558"/>
                </a:lnTo>
                <a:lnTo>
                  <a:pt x="51639" y="13558"/>
                </a:lnTo>
                <a:lnTo>
                  <a:pt x="51639" y="12141"/>
                </a:lnTo>
                <a:lnTo>
                  <a:pt x="52131" y="10725"/>
                </a:lnTo>
                <a:lnTo>
                  <a:pt x="52868" y="9510"/>
                </a:lnTo>
                <a:lnTo>
                  <a:pt x="54098" y="8499"/>
                </a:lnTo>
                <a:lnTo>
                  <a:pt x="55327" y="7689"/>
                </a:lnTo>
                <a:lnTo>
                  <a:pt x="56803" y="7082"/>
                </a:lnTo>
                <a:lnTo>
                  <a:pt x="58278" y="6677"/>
                </a:lnTo>
                <a:lnTo>
                  <a:pt x="60000" y="6475"/>
                </a:lnTo>
                <a:lnTo>
                  <a:pt x="60000" y="6475"/>
                </a:lnTo>
                <a:close/>
                <a:moveTo>
                  <a:pt x="60000" y="111298"/>
                </a:moveTo>
                <a:lnTo>
                  <a:pt x="60000" y="111298"/>
                </a:lnTo>
                <a:lnTo>
                  <a:pt x="54836" y="111096"/>
                </a:lnTo>
                <a:lnTo>
                  <a:pt x="49918" y="110489"/>
                </a:lnTo>
                <a:lnTo>
                  <a:pt x="45245" y="109477"/>
                </a:lnTo>
                <a:lnTo>
                  <a:pt x="40819" y="108263"/>
                </a:lnTo>
                <a:lnTo>
                  <a:pt x="36393" y="106441"/>
                </a:lnTo>
                <a:lnTo>
                  <a:pt x="32459" y="104418"/>
                </a:lnTo>
                <a:lnTo>
                  <a:pt x="28524" y="102192"/>
                </a:lnTo>
                <a:lnTo>
                  <a:pt x="25081" y="99561"/>
                </a:lnTo>
                <a:lnTo>
                  <a:pt x="21885" y="96526"/>
                </a:lnTo>
                <a:lnTo>
                  <a:pt x="18934" y="93490"/>
                </a:lnTo>
                <a:lnTo>
                  <a:pt x="16475" y="90050"/>
                </a:lnTo>
                <a:lnTo>
                  <a:pt x="14508" y="86610"/>
                </a:lnTo>
                <a:lnTo>
                  <a:pt x="12786" y="82765"/>
                </a:lnTo>
                <a:lnTo>
                  <a:pt x="11557" y="78920"/>
                </a:lnTo>
                <a:lnTo>
                  <a:pt x="10819" y="74873"/>
                </a:lnTo>
                <a:lnTo>
                  <a:pt x="10573" y="70826"/>
                </a:lnTo>
                <a:lnTo>
                  <a:pt x="10573" y="70826"/>
                </a:lnTo>
                <a:lnTo>
                  <a:pt x="10819" y="66576"/>
                </a:lnTo>
                <a:lnTo>
                  <a:pt x="11557" y="62529"/>
                </a:lnTo>
                <a:lnTo>
                  <a:pt x="12786" y="58684"/>
                </a:lnTo>
                <a:lnTo>
                  <a:pt x="14508" y="54839"/>
                </a:lnTo>
                <a:lnTo>
                  <a:pt x="16475" y="51399"/>
                </a:lnTo>
                <a:lnTo>
                  <a:pt x="18934" y="47959"/>
                </a:lnTo>
                <a:lnTo>
                  <a:pt x="21885" y="44924"/>
                </a:lnTo>
                <a:lnTo>
                  <a:pt x="25081" y="41888"/>
                </a:lnTo>
                <a:lnTo>
                  <a:pt x="28524" y="39258"/>
                </a:lnTo>
                <a:lnTo>
                  <a:pt x="32459" y="37032"/>
                </a:lnTo>
                <a:lnTo>
                  <a:pt x="36393" y="35008"/>
                </a:lnTo>
                <a:lnTo>
                  <a:pt x="40819" y="33187"/>
                </a:lnTo>
                <a:lnTo>
                  <a:pt x="45245" y="31973"/>
                </a:lnTo>
                <a:lnTo>
                  <a:pt x="49918" y="30961"/>
                </a:lnTo>
                <a:lnTo>
                  <a:pt x="54836" y="30354"/>
                </a:lnTo>
                <a:lnTo>
                  <a:pt x="60000" y="30151"/>
                </a:lnTo>
                <a:lnTo>
                  <a:pt x="60000" y="30151"/>
                </a:lnTo>
                <a:lnTo>
                  <a:pt x="64918" y="30354"/>
                </a:lnTo>
                <a:lnTo>
                  <a:pt x="69836" y="30961"/>
                </a:lnTo>
                <a:lnTo>
                  <a:pt x="74754" y="31973"/>
                </a:lnTo>
                <a:lnTo>
                  <a:pt x="79180" y="33187"/>
                </a:lnTo>
                <a:lnTo>
                  <a:pt x="83606" y="35008"/>
                </a:lnTo>
                <a:lnTo>
                  <a:pt x="87540" y="37032"/>
                </a:lnTo>
                <a:lnTo>
                  <a:pt x="91475" y="39258"/>
                </a:lnTo>
                <a:lnTo>
                  <a:pt x="94918" y="41888"/>
                </a:lnTo>
                <a:lnTo>
                  <a:pt x="98114" y="44924"/>
                </a:lnTo>
                <a:lnTo>
                  <a:pt x="101065" y="47959"/>
                </a:lnTo>
                <a:lnTo>
                  <a:pt x="103524" y="51399"/>
                </a:lnTo>
                <a:lnTo>
                  <a:pt x="105491" y="54839"/>
                </a:lnTo>
                <a:lnTo>
                  <a:pt x="107213" y="58684"/>
                </a:lnTo>
                <a:lnTo>
                  <a:pt x="108442" y="62529"/>
                </a:lnTo>
                <a:lnTo>
                  <a:pt x="109180" y="66576"/>
                </a:lnTo>
                <a:lnTo>
                  <a:pt x="109426" y="70826"/>
                </a:lnTo>
                <a:lnTo>
                  <a:pt x="109426" y="70826"/>
                </a:lnTo>
                <a:lnTo>
                  <a:pt x="109180" y="74873"/>
                </a:lnTo>
                <a:lnTo>
                  <a:pt x="108442" y="78920"/>
                </a:lnTo>
                <a:lnTo>
                  <a:pt x="107213" y="82765"/>
                </a:lnTo>
                <a:lnTo>
                  <a:pt x="105491" y="86610"/>
                </a:lnTo>
                <a:lnTo>
                  <a:pt x="103524" y="90050"/>
                </a:lnTo>
                <a:lnTo>
                  <a:pt x="101065" y="93490"/>
                </a:lnTo>
                <a:lnTo>
                  <a:pt x="98114" y="96526"/>
                </a:lnTo>
                <a:lnTo>
                  <a:pt x="94918" y="99561"/>
                </a:lnTo>
                <a:lnTo>
                  <a:pt x="91475" y="102192"/>
                </a:lnTo>
                <a:lnTo>
                  <a:pt x="87540" y="104418"/>
                </a:lnTo>
                <a:lnTo>
                  <a:pt x="83606" y="106441"/>
                </a:lnTo>
                <a:lnTo>
                  <a:pt x="79180" y="108263"/>
                </a:lnTo>
                <a:lnTo>
                  <a:pt x="74754" y="109477"/>
                </a:lnTo>
                <a:lnTo>
                  <a:pt x="69836" y="110489"/>
                </a:lnTo>
                <a:lnTo>
                  <a:pt x="64918" y="111096"/>
                </a:lnTo>
                <a:lnTo>
                  <a:pt x="60000" y="111298"/>
                </a:lnTo>
                <a:lnTo>
                  <a:pt x="60000" y="111298"/>
                </a:lnTo>
                <a:close/>
                <a:moveTo>
                  <a:pt x="100327" y="65767"/>
                </a:moveTo>
                <a:lnTo>
                  <a:pt x="100327" y="65767"/>
                </a:lnTo>
                <a:lnTo>
                  <a:pt x="99590" y="63136"/>
                </a:lnTo>
                <a:lnTo>
                  <a:pt x="98852" y="60505"/>
                </a:lnTo>
                <a:lnTo>
                  <a:pt x="97622" y="57875"/>
                </a:lnTo>
                <a:lnTo>
                  <a:pt x="96393" y="55446"/>
                </a:lnTo>
                <a:lnTo>
                  <a:pt x="94672" y="53220"/>
                </a:lnTo>
                <a:lnTo>
                  <a:pt x="92950" y="50994"/>
                </a:lnTo>
                <a:lnTo>
                  <a:pt x="90983" y="48971"/>
                </a:lnTo>
                <a:lnTo>
                  <a:pt x="88770" y="46947"/>
                </a:lnTo>
                <a:lnTo>
                  <a:pt x="86311" y="45126"/>
                </a:lnTo>
                <a:lnTo>
                  <a:pt x="83852" y="43507"/>
                </a:lnTo>
                <a:lnTo>
                  <a:pt x="81147" y="42091"/>
                </a:lnTo>
                <a:lnTo>
                  <a:pt x="78196" y="40674"/>
                </a:lnTo>
                <a:lnTo>
                  <a:pt x="75245" y="39662"/>
                </a:lnTo>
                <a:lnTo>
                  <a:pt x="72295" y="38650"/>
                </a:lnTo>
                <a:lnTo>
                  <a:pt x="69098" y="38043"/>
                </a:lnTo>
                <a:lnTo>
                  <a:pt x="65655" y="37436"/>
                </a:lnTo>
                <a:lnTo>
                  <a:pt x="59754" y="43102"/>
                </a:lnTo>
                <a:lnTo>
                  <a:pt x="54098" y="37436"/>
                </a:lnTo>
                <a:lnTo>
                  <a:pt x="54098" y="37436"/>
                </a:lnTo>
                <a:lnTo>
                  <a:pt x="50655" y="38043"/>
                </a:lnTo>
                <a:lnTo>
                  <a:pt x="47459" y="38650"/>
                </a:lnTo>
                <a:lnTo>
                  <a:pt x="44262" y="39662"/>
                </a:lnTo>
                <a:lnTo>
                  <a:pt x="41311" y="40674"/>
                </a:lnTo>
                <a:lnTo>
                  <a:pt x="38360" y="42091"/>
                </a:lnTo>
                <a:lnTo>
                  <a:pt x="35655" y="43507"/>
                </a:lnTo>
                <a:lnTo>
                  <a:pt x="33196" y="45328"/>
                </a:lnTo>
                <a:lnTo>
                  <a:pt x="30737" y="47150"/>
                </a:lnTo>
                <a:lnTo>
                  <a:pt x="28524" y="48971"/>
                </a:lnTo>
                <a:lnTo>
                  <a:pt x="26557" y="51197"/>
                </a:lnTo>
                <a:lnTo>
                  <a:pt x="24836" y="53423"/>
                </a:lnTo>
                <a:lnTo>
                  <a:pt x="23114" y="55851"/>
                </a:lnTo>
                <a:lnTo>
                  <a:pt x="21885" y="58279"/>
                </a:lnTo>
                <a:lnTo>
                  <a:pt x="20655" y="60910"/>
                </a:lnTo>
                <a:lnTo>
                  <a:pt x="19918" y="63541"/>
                </a:lnTo>
                <a:lnTo>
                  <a:pt x="19426" y="66374"/>
                </a:lnTo>
                <a:lnTo>
                  <a:pt x="19426" y="66374"/>
                </a:lnTo>
                <a:lnTo>
                  <a:pt x="19180" y="66374"/>
                </a:lnTo>
                <a:lnTo>
                  <a:pt x="26557" y="71433"/>
                </a:lnTo>
                <a:lnTo>
                  <a:pt x="19426" y="76087"/>
                </a:lnTo>
                <a:lnTo>
                  <a:pt x="19426" y="76087"/>
                </a:lnTo>
                <a:lnTo>
                  <a:pt x="20163" y="78920"/>
                </a:lnTo>
                <a:lnTo>
                  <a:pt x="21147" y="81349"/>
                </a:lnTo>
                <a:lnTo>
                  <a:pt x="22131" y="83979"/>
                </a:lnTo>
                <a:lnTo>
                  <a:pt x="23606" y="86205"/>
                </a:lnTo>
                <a:lnTo>
                  <a:pt x="25327" y="88634"/>
                </a:lnTo>
                <a:lnTo>
                  <a:pt x="27049" y="90657"/>
                </a:lnTo>
                <a:lnTo>
                  <a:pt x="29016" y="92883"/>
                </a:lnTo>
                <a:lnTo>
                  <a:pt x="31229" y="94704"/>
                </a:lnTo>
                <a:lnTo>
                  <a:pt x="33442" y="96526"/>
                </a:lnTo>
                <a:lnTo>
                  <a:pt x="36147" y="98145"/>
                </a:lnTo>
                <a:lnTo>
                  <a:pt x="38606" y="99561"/>
                </a:lnTo>
                <a:lnTo>
                  <a:pt x="41557" y="100775"/>
                </a:lnTo>
                <a:lnTo>
                  <a:pt x="44508" y="101787"/>
                </a:lnTo>
                <a:lnTo>
                  <a:pt x="47459" y="102799"/>
                </a:lnTo>
                <a:lnTo>
                  <a:pt x="50655" y="103406"/>
                </a:lnTo>
                <a:lnTo>
                  <a:pt x="53852" y="104013"/>
                </a:lnTo>
                <a:lnTo>
                  <a:pt x="59754" y="98145"/>
                </a:lnTo>
                <a:lnTo>
                  <a:pt x="65901" y="104013"/>
                </a:lnTo>
                <a:lnTo>
                  <a:pt x="65901" y="104013"/>
                </a:lnTo>
                <a:lnTo>
                  <a:pt x="69098" y="103406"/>
                </a:lnTo>
                <a:lnTo>
                  <a:pt x="72295" y="102799"/>
                </a:lnTo>
                <a:lnTo>
                  <a:pt x="75491" y="101787"/>
                </a:lnTo>
                <a:lnTo>
                  <a:pt x="78442" y="100775"/>
                </a:lnTo>
                <a:lnTo>
                  <a:pt x="81147" y="99359"/>
                </a:lnTo>
                <a:lnTo>
                  <a:pt x="83852" y="97942"/>
                </a:lnTo>
                <a:lnTo>
                  <a:pt x="86311" y="96323"/>
                </a:lnTo>
                <a:lnTo>
                  <a:pt x="88770" y="94502"/>
                </a:lnTo>
                <a:lnTo>
                  <a:pt x="90983" y="92478"/>
                </a:lnTo>
                <a:lnTo>
                  <a:pt x="92950" y="90455"/>
                </a:lnTo>
                <a:lnTo>
                  <a:pt x="94672" y="88229"/>
                </a:lnTo>
                <a:lnTo>
                  <a:pt x="96393" y="86003"/>
                </a:lnTo>
                <a:lnTo>
                  <a:pt x="97622" y="83575"/>
                </a:lnTo>
                <a:lnTo>
                  <a:pt x="98852" y="80944"/>
                </a:lnTo>
                <a:lnTo>
                  <a:pt x="99590" y="78313"/>
                </a:lnTo>
                <a:lnTo>
                  <a:pt x="100327" y="75682"/>
                </a:lnTo>
                <a:lnTo>
                  <a:pt x="93196" y="70826"/>
                </a:lnTo>
                <a:lnTo>
                  <a:pt x="100327" y="65767"/>
                </a:lnTo>
                <a:close/>
                <a:moveTo>
                  <a:pt x="73032" y="71635"/>
                </a:moveTo>
                <a:lnTo>
                  <a:pt x="73032" y="71635"/>
                </a:lnTo>
                <a:lnTo>
                  <a:pt x="72540" y="73659"/>
                </a:lnTo>
                <a:lnTo>
                  <a:pt x="71803" y="75480"/>
                </a:lnTo>
                <a:lnTo>
                  <a:pt x="70573" y="77099"/>
                </a:lnTo>
                <a:lnTo>
                  <a:pt x="69098" y="78516"/>
                </a:lnTo>
                <a:lnTo>
                  <a:pt x="67377" y="79730"/>
                </a:lnTo>
                <a:lnTo>
                  <a:pt x="65409" y="80539"/>
                </a:lnTo>
                <a:lnTo>
                  <a:pt x="63196" y="81146"/>
                </a:lnTo>
                <a:lnTo>
                  <a:pt x="60983" y="81551"/>
                </a:lnTo>
                <a:lnTo>
                  <a:pt x="37868" y="88634"/>
                </a:lnTo>
                <a:lnTo>
                  <a:pt x="46721" y="69612"/>
                </a:lnTo>
                <a:lnTo>
                  <a:pt x="46721" y="69612"/>
                </a:lnTo>
                <a:lnTo>
                  <a:pt x="47213" y="67790"/>
                </a:lnTo>
                <a:lnTo>
                  <a:pt x="47950" y="66172"/>
                </a:lnTo>
                <a:lnTo>
                  <a:pt x="48934" y="64553"/>
                </a:lnTo>
                <a:lnTo>
                  <a:pt x="50409" y="63136"/>
                </a:lnTo>
                <a:lnTo>
                  <a:pt x="52131" y="61922"/>
                </a:lnTo>
                <a:lnTo>
                  <a:pt x="53852" y="61112"/>
                </a:lnTo>
                <a:lnTo>
                  <a:pt x="56065" y="60303"/>
                </a:lnTo>
                <a:lnTo>
                  <a:pt x="58278" y="59898"/>
                </a:lnTo>
                <a:lnTo>
                  <a:pt x="81885" y="52613"/>
                </a:lnTo>
                <a:lnTo>
                  <a:pt x="73032" y="71635"/>
                </a:lnTo>
                <a:close/>
                <a:moveTo>
                  <a:pt x="56311" y="70826"/>
                </a:moveTo>
                <a:lnTo>
                  <a:pt x="56311" y="70826"/>
                </a:lnTo>
                <a:lnTo>
                  <a:pt x="56557" y="71838"/>
                </a:lnTo>
                <a:lnTo>
                  <a:pt x="57295" y="72647"/>
                </a:lnTo>
                <a:lnTo>
                  <a:pt x="58524" y="73254"/>
                </a:lnTo>
                <a:lnTo>
                  <a:pt x="59754" y="73456"/>
                </a:lnTo>
                <a:lnTo>
                  <a:pt x="59754" y="73456"/>
                </a:lnTo>
                <a:lnTo>
                  <a:pt x="61229" y="73254"/>
                </a:lnTo>
                <a:lnTo>
                  <a:pt x="62213" y="72647"/>
                </a:lnTo>
                <a:lnTo>
                  <a:pt x="62950" y="71838"/>
                </a:lnTo>
                <a:lnTo>
                  <a:pt x="63196" y="70826"/>
                </a:lnTo>
                <a:lnTo>
                  <a:pt x="63196" y="70826"/>
                </a:lnTo>
                <a:lnTo>
                  <a:pt x="62950" y="69612"/>
                </a:lnTo>
                <a:lnTo>
                  <a:pt x="62213" y="68802"/>
                </a:lnTo>
                <a:lnTo>
                  <a:pt x="61229" y="68195"/>
                </a:lnTo>
                <a:lnTo>
                  <a:pt x="59754" y="67993"/>
                </a:lnTo>
                <a:lnTo>
                  <a:pt x="59754" y="67993"/>
                </a:lnTo>
                <a:lnTo>
                  <a:pt x="58524" y="68195"/>
                </a:lnTo>
                <a:lnTo>
                  <a:pt x="57295" y="68802"/>
                </a:lnTo>
                <a:lnTo>
                  <a:pt x="56557" y="69612"/>
                </a:lnTo>
                <a:lnTo>
                  <a:pt x="56311" y="70826"/>
                </a:lnTo>
                <a:lnTo>
                  <a:pt x="56311" y="70826"/>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nvGrpSpPr>
          <p:cNvPr id="16" name="Group 15">
            <a:extLst>
              <a:ext uri="{FF2B5EF4-FFF2-40B4-BE49-F238E27FC236}">
                <a16:creationId xmlns:a16="http://schemas.microsoft.com/office/drawing/2014/main" id="{DD85650E-BCA7-42B1-94FE-793D3C78FE5E}"/>
              </a:ext>
            </a:extLst>
          </p:cNvPr>
          <p:cNvGrpSpPr/>
          <p:nvPr/>
        </p:nvGrpSpPr>
        <p:grpSpPr>
          <a:xfrm>
            <a:off x="4693153" y="2922035"/>
            <a:ext cx="613636" cy="613636"/>
            <a:chOff x="4975971" y="2832061"/>
            <a:chExt cx="900000" cy="900000"/>
          </a:xfrm>
        </p:grpSpPr>
        <p:sp>
          <p:nvSpPr>
            <p:cNvPr id="15" name="Oval 14">
              <a:extLst>
                <a:ext uri="{FF2B5EF4-FFF2-40B4-BE49-F238E27FC236}">
                  <a16:creationId xmlns:a16="http://schemas.microsoft.com/office/drawing/2014/main" id="{7CC923AD-6174-4D72-83E1-0966B4D2B27A}"/>
                </a:ext>
              </a:extLst>
            </p:cNvPr>
            <p:cNvSpPr/>
            <p:nvPr/>
          </p:nvSpPr>
          <p:spPr>
            <a:xfrm>
              <a:off x="4975971" y="2832061"/>
              <a:ext cx="900000" cy="9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7"/>
            </a:p>
          </p:txBody>
        </p:sp>
        <p:sp>
          <p:nvSpPr>
            <p:cNvPr id="2" name="Shape 114">
              <a:extLst>
                <a:ext uri="{FF2B5EF4-FFF2-40B4-BE49-F238E27FC236}">
                  <a16:creationId xmlns:a16="http://schemas.microsoft.com/office/drawing/2014/main" id="{FB238829-3A14-4A85-AFC2-BC45C5082326}"/>
                </a:ext>
              </a:extLst>
            </p:cNvPr>
            <p:cNvSpPr/>
            <p:nvPr/>
          </p:nvSpPr>
          <p:spPr>
            <a:xfrm>
              <a:off x="5063604" y="3017342"/>
              <a:ext cx="720000" cy="540000"/>
            </a:xfrm>
            <a:custGeom>
              <a:avLst/>
              <a:gdLst/>
              <a:ahLst/>
              <a:cxnLst/>
              <a:rect l="0" t="0" r="0" b="0"/>
              <a:pathLst>
                <a:path w="120000" h="120000" extrusionOk="0">
                  <a:moveTo>
                    <a:pt x="44343" y="19057"/>
                  </a:moveTo>
                  <a:lnTo>
                    <a:pt x="44343" y="19057"/>
                  </a:lnTo>
                  <a:lnTo>
                    <a:pt x="46094" y="18848"/>
                  </a:lnTo>
                  <a:lnTo>
                    <a:pt x="47844" y="18429"/>
                  </a:lnTo>
                  <a:lnTo>
                    <a:pt x="49400" y="17382"/>
                  </a:lnTo>
                  <a:lnTo>
                    <a:pt x="50567" y="16335"/>
                  </a:lnTo>
                  <a:lnTo>
                    <a:pt x="51928" y="14869"/>
                  </a:lnTo>
                  <a:lnTo>
                    <a:pt x="52706" y="13403"/>
                  </a:lnTo>
                  <a:lnTo>
                    <a:pt x="53095" y="11308"/>
                  </a:lnTo>
                  <a:lnTo>
                    <a:pt x="53290" y="9424"/>
                  </a:lnTo>
                  <a:lnTo>
                    <a:pt x="53290" y="9424"/>
                  </a:lnTo>
                  <a:lnTo>
                    <a:pt x="53095" y="7539"/>
                  </a:lnTo>
                  <a:lnTo>
                    <a:pt x="52706" y="5863"/>
                  </a:lnTo>
                  <a:lnTo>
                    <a:pt x="51928" y="4188"/>
                  </a:lnTo>
                  <a:lnTo>
                    <a:pt x="50567" y="2722"/>
                  </a:lnTo>
                  <a:lnTo>
                    <a:pt x="49400" y="1675"/>
                  </a:lnTo>
                  <a:lnTo>
                    <a:pt x="47844" y="837"/>
                  </a:lnTo>
                  <a:lnTo>
                    <a:pt x="46094" y="209"/>
                  </a:lnTo>
                  <a:lnTo>
                    <a:pt x="44343" y="0"/>
                  </a:lnTo>
                  <a:lnTo>
                    <a:pt x="44343" y="0"/>
                  </a:lnTo>
                  <a:lnTo>
                    <a:pt x="42593" y="209"/>
                  </a:lnTo>
                  <a:lnTo>
                    <a:pt x="41037" y="837"/>
                  </a:lnTo>
                  <a:lnTo>
                    <a:pt x="39481" y="1675"/>
                  </a:lnTo>
                  <a:lnTo>
                    <a:pt x="38119" y="2722"/>
                  </a:lnTo>
                  <a:lnTo>
                    <a:pt x="36952" y="4188"/>
                  </a:lnTo>
                  <a:lnTo>
                    <a:pt x="36175" y="5863"/>
                  </a:lnTo>
                  <a:lnTo>
                    <a:pt x="35591" y="7539"/>
                  </a:lnTo>
                  <a:lnTo>
                    <a:pt x="35397" y="9424"/>
                  </a:lnTo>
                  <a:lnTo>
                    <a:pt x="35397" y="9424"/>
                  </a:lnTo>
                  <a:lnTo>
                    <a:pt x="35591" y="11308"/>
                  </a:lnTo>
                  <a:lnTo>
                    <a:pt x="36175" y="13403"/>
                  </a:lnTo>
                  <a:lnTo>
                    <a:pt x="36952" y="14869"/>
                  </a:lnTo>
                  <a:lnTo>
                    <a:pt x="38119" y="16335"/>
                  </a:lnTo>
                  <a:lnTo>
                    <a:pt x="39481" y="17382"/>
                  </a:lnTo>
                  <a:lnTo>
                    <a:pt x="41037" y="18429"/>
                  </a:lnTo>
                  <a:lnTo>
                    <a:pt x="42593" y="18848"/>
                  </a:lnTo>
                  <a:lnTo>
                    <a:pt x="44343" y="19057"/>
                  </a:lnTo>
                  <a:lnTo>
                    <a:pt x="44343" y="19057"/>
                  </a:lnTo>
                  <a:close/>
                  <a:moveTo>
                    <a:pt x="75072" y="21989"/>
                  </a:moveTo>
                  <a:lnTo>
                    <a:pt x="75072" y="21989"/>
                  </a:lnTo>
                  <a:lnTo>
                    <a:pt x="77017" y="21780"/>
                  </a:lnTo>
                  <a:lnTo>
                    <a:pt x="78768" y="21151"/>
                  </a:lnTo>
                  <a:lnTo>
                    <a:pt x="80129" y="20314"/>
                  </a:lnTo>
                  <a:lnTo>
                    <a:pt x="81491" y="19267"/>
                  </a:lnTo>
                  <a:lnTo>
                    <a:pt x="82463" y="17801"/>
                  </a:lnTo>
                  <a:lnTo>
                    <a:pt x="83435" y="16335"/>
                  </a:lnTo>
                  <a:lnTo>
                    <a:pt x="83824" y="14450"/>
                  </a:lnTo>
                  <a:lnTo>
                    <a:pt x="84019" y="12356"/>
                  </a:lnTo>
                  <a:lnTo>
                    <a:pt x="84019" y="12356"/>
                  </a:lnTo>
                  <a:lnTo>
                    <a:pt x="83824" y="10471"/>
                  </a:lnTo>
                  <a:lnTo>
                    <a:pt x="83435" y="8586"/>
                  </a:lnTo>
                  <a:lnTo>
                    <a:pt x="82463" y="7120"/>
                  </a:lnTo>
                  <a:lnTo>
                    <a:pt x="81491" y="5654"/>
                  </a:lnTo>
                  <a:lnTo>
                    <a:pt x="80129" y="4607"/>
                  </a:lnTo>
                  <a:lnTo>
                    <a:pt x="78768" y="3769"/>
                  </a:lnTo>
                  <a:lnTo>
                    <a:pt x="77017" y="3141"/>
                  </a:lnTo>
                  <a:lnTo>
                    <a:pt x="75072" y="2931"/>
                  </a:lnTo>
                  <a:lnTo>
                    <a:pt x="75072" y="2931"/>
                  </a:lnTo>
                  <a:lnTo>
                    <a:pt x="73322" y="3141"/>
                  </a:lnTo>
                  <a:lnTo>
                    <a:pt x="71766" y="3769"/>
                  </a:lnTo>
                  <a:lnTo>
                    <a:pt x="70210" y="4607"/>
                  </a:lnTo>
                  <a:lnTo>
                    <a:pt x="68849" y="5654"/>
                  </a:lnTo>
                  <a:lnTo>
                    <a:pt x="67876" y="7120"/>
                  </a:lnTo>
                  <a:lnTo>
                    <a:pt x="67098" y="8586"/>
                  </a:lnTo>
                  <a:lnTo>
                    <a:pt x="66515" y="10471"/>
                  </a:lnTo>
                  <a:lnTo>
                    <a:pt x="66320" y="12356"/>
                  </a:lnTo>
                  <a:lnTo>
                    <a:pt x="66320" y="12356"/>
                  </a:lnTo>
                  <a:lnTo>
                    <a:pt x="66515" y="14450"/>
                  </a:lnTo>
                  <a:lnTo>
                    <a:pt x="67098" y="16335"/>
                  </a:lnTo>
                  <a:lnTo>
                    <a:pt x="67876" y="17801"/>
                  </a:lnTo>
                  <a:lnTo>
                    <a:pt x="68849" y="19267"/>
                  </a:lnTo>
                  <a:lnTo>
                    <a:pt x="70210" y="20314"/>
                  </a:lnTo>
                  <a:lnTo>
                    <a:pt x="71766" y="21151"/>
                  </a:lnTo>
                  <a:lnTo>
                    <a:pt x="73322" y="21780"/>
                  </a:lnTo>
                  <a:lnTo>
                    <a:pt x="75072" y="21989"/>
                  </a:lnTo>
                  <a:lnTo>
                    <a:pt x="75072" y="21989"/>
                  </a:lnTo>
                  <a:close/>
                  <a:moveTo>
                    <a:pt x="15948" y="28272"/>
                  </a:moveTo>
                  <a:lnTo>
                    <a:pt x="15948" y="28272"/>
                  </a:lnTo>
                  <a:lnTo>
                    <a:pt x="17309" y="28062"/>
                  </a:lnTo>
                  <a:lnTo>
                    <a:pt x="18670" y="27643"/>
                  </a:lnTo>
                  <a:lnTo>
                    <a:pt x="19837" y="26806"/>
                  </a:lnTo>
                  <a:lnTo>
                    <a:pt x="21004" y="25968"/>
                  </a:lnTo>
                  <a:lnTo>
                    <a:pt x="21977" y="24502"/>
                  </a:lnTo>
                  <a:lnTo>
                    <a:pt x="22560" y="23246"/>
                  </a:lnTo>
                  <a:lnTo>
                    <a:pt x="22949" y="21780"/>
                  </a:lnTo>
                  <a:lnTo>
                    <a:pt x="23144" y="20104"/>
                  </a:lnTo>
                  <a:lnTo>
                    <a:pt x="23144" y="20104"/>
                  </a:lnTo>
                  <a:lnTo>
                    <a:pt x="22949" y="18638"/>
                  </a:lnTo>
                  <a:lnTo>
                    <a:pt x="22560" y="17172"/>
                  </a:lnTo>
                  <a:lnTo>
                    <a:pt x="21977" y="15706"/>
                  </a:lnTo>
                  <a:lnTo>
                    <a:pt x="21004" y="14659"/>
                  </a:lnTo>
                  <a:lnTo>
                    <a:pt x="19837" y="13612"/>
                  </a:lnTo>
                  <a:lnTo>
                    <a:pt x="18670" y="12984"/>
                  </a:lnTo>
                  <a:lnTo>
                    <a:pt x="17309" y="12356"/>
                  </a:lnTo>
                  <a:lnTo>
                    <a:pt x="15948" y="12146"/>
                  </a:lnTo>
                  <a:lnTo>
                    <a:pt x="15948" y="12146"/>
                  </a:lnTo>
                  <a:lnTo>
                    <a:pt x="14197" y="12356"/>
                  </a:lnTo>
                  <a:lnTo>
                    <a:pt x="12836" y="12984"/>
                  </a:lnTo>
                  <a:lnTo>
                    <a:pt x="11669" y="13612"/>
                  </a:lnTo>
                  <a:lnTo>
                    <a:pt x="10502" y="14659"/>
                  </a:lnTo>
                  <a:lnTo>
                    <a:pt x="9724" y="15706"/>
                  </a:lnTo>
                  <a:lnTo>
                    <a:pt x="8946" y="17172"/>
                  </a:lnTo>
                  <a:lnTo>
                    <a:pt x="8557" y="18638"/>
                  </a:lnTo>
                  <a:lnTo>
                    <a:pt x="8363" y="20104"/>
                  </a:lnTo>
                  <a:lnTo>
                    <a:pt x="8363" y="20104"/>
                  </a:lnTo>
                  <a:lnTo>
                    <a:pt x="8557" y="21780"/>
                  </a:lnTo>
                  <a:lnTo>
                    <a:pt x="8946" y="23246"/>
                  </a:lnTo>
                  <a:lnTo>
                    <a:pt x="9724" y="24502"/>
                  </a:lnTo>
                  <a:lnTo>
                    <a:pt x="10502" y="25968"/>
                  </a:lnTo>
                  <a:lnTo>
                    <a:pt x="11669" y="26806"/>
                  </a:lnTo>
                  <a:lnTo>
                    <a:pt x="12836" y="27643"/>
                  </a:lnTo>
                  <a:lnTo>
                    <a:pt x="14197" y="28062"/>
                  </a:lnTo>
                  <a:lnTo>
                    <a:pt x="15948" y="28272"/>
                  </a:lnTo>
                  <a:lnTo>
                    <a:pt x="15948" y="28272"/>
                  </a:lnTo>
                  <a:close/>
                  <a:moveTo>
                    <a:pt x="103857" y="25968"/>
                  </a:moveTo>
                  <a:lnTo>
                    <a:pt x="103857" y="25968"/>
                  </a:lnTo>
                  <a:lnTo>
                    <a:pt x="105218" y="25549"/>
                  </a:lnTo>
                  <a:lnTo>
                    <a:pt x="106580" y="25130"/>
                  </a:lnTo>
                  <a:lnTo>
                    <a:pt x="107941" y="24502"/>
                  </a:lnTo>
                  <a:lnTo>
                    <a:pt x="108914" y="23455"/>
                  </a:lnTo>
                  <a:lnTo>
                    <a:pt x="109886" y="22198"/>
                  </a:lnTo>
                  <a:lnTo>
                    <a:pt x="110470" y="20942"/>
                  </a:lnTo>
                  <a:lnTo>
                    <a:pt x="110858" y="19476"/>
                  </a:lnTo>
                  <a:lnTo>
                    <a:pt x="111053" y="18010"/>
                  </a:lnTo>
                  <a:lnTo>
                    <a:pt x="111053" y="18010"/>
                  </a:lnTo>
                  <a:lnTo>
                    <a:pt x="110858" y="16335"/>
                  </a:lnTo>
                  <a:lnTo>
                    <a:pt x="110470" y="14869"/>
                  </a:lnTo>
                  <a:lnTo>
                    <a:pt x="109886" y="13612"/>
                  </a:lnTo>
                  <a:lnTo>
                    <a:pt x="108914" y="12146"/>
                  </a:lnTo>
                  <a:lnTo>
                    <a:pt x="107941" y="11308"/>
                  </a:lnTo>
                  <a:lnTo>
                    <a:pt x="106580" y="10471"/>
                  </a:lnTo>
                  <a:lnTo>
                    <a:pt x="105218" y="10052"/>
                  </a:lnTo>
                  <a:lnTo>
                    <a:pt x="103857" y="9842"/>
                  </a:lnTo>
                  <a:lnTo>
                    <a:pt x="103857" y="9842"/>
                  </a:lnTo>
                  <a:lnTo>
                    <a:pt x="102301" y="10052"/>
                  </a:lnTo>
                  <a:lnTo>
                    <a:pt x="100940" y="10471"/>
                  </a:lnTo>
                  <a:lnTo>
                    <a:pt x="99773" y="11308"/>
                  </a:lnTo>
                  <a:lnTo>
                    <a:pt x="98411" y="12146"/>
                  </a:lnTo>
                  <a:lnTo>
                    <a:pt x="97633" y="13612"/>
                  </a:lnTo>
                  <a:lnTo>
                    <a:pt x="96855" y="14869"/>
                  </a:lnTo>
                  <a:lnTo>
                    <a:pt x="96466" y="16335"/>
                  </a:lnTo>
                  <a:lnTo>
                    <a:pt x="96466" y="18010"/>
                  </a:lnTo>
                  <a:lnTo>
                    <a:pt x="96466" y="18010"/>
                  </a:lnTo>
                  <a:lnTo>
                    <a:pt x="96466" y="19476"/>
                  </a:lnTo>
                  <a:lnTo>
                    <a:pt x="96855" y="20942"/>
                  </a:lnTo>
                  <a:lnTo>
                    <a:pt x="97633" y="22198"/>
                  </a:lnTo>
                  <a:lnTo>
                    <a:pt x="98411" y="23455"/>
                  </a:lnTo>
                  <a:lnTo>
                    <a:pt x="99773" y="24502"/>
                  </a:lnTo>
                  <a:lnTo>
                    <a:pt x="100940" y="25130"/>
                  </a:lnTo>
                  <a:lnTo>
                    <a:pt x="102301" y="25549"/>
                  </a:lnTo>
                  <a:lnTo>
                    <a:pt x="103857" y="25968"/>
                  </a:lnTo>
                  <a:lnTo>
                    <a:pt x="103857" y="25968"/>
                  </a:lnTo>
                  <a:close/>
                  <a:moveTo>
                    <a:pt x="112025" y="29738"/>
                  </a:moveTo>
                  <a:lnTo>
                    <a:pt x="95494" y="29738"/>
                  </a:lnTo>
                  <a:lnTo>
                    <a:pt x="95494" y="29738"/>
                  </a:lnTo>
                  <a:lnTo>
                    <a:pt x="93938" y="29947"/>
                  </a:lnTo>
                  <a:lnTo>
                    <a:pt x="92382" y="30575"/>
                  </a:lnTo>
                  <a:lnTo>
                    <a:pt x="92382" y="30575"/>
                  </a:lnTo>
                  <a:lnTo>
                    <a:pt x="91604" y="29319"/>
                  </a:lnTo>
                  <a:lnTo>
                    <a:pt x="90826" y="28272"/>
                  </a:lnTo>
                  <a:lnTo>
                    <a:pt x="89854" y="27643"/>
                  </a:lnTo>
                  <a:lnTo>
                    <a:pt x="88881" y="27015"/>
                  </a:lnTo>
                  <a:lnTo>
                    <a:pt x="87714" y="26387"/>
                  </a:lnTo>
                  <a:lnTo>
                    <a:pt x="86353" y="26178"/>
                  </a:lnTo>
                  <a:lnTo>
                    <a:pt x="85186" y="25968"/>
                  </a:lnTo>
                  <a:lnTo>
                    <a:pt x="83824" y="25968"/>
                  </a:lnTo>
                  <a:lnTo>
                    <a:pt x="67098" y="25968"/>
                  </a:lnTo>
                  <a:lnTo>
                    <a:pt x="67098" y="25968"/>
                  </a:lnTo>
                  <a:lnTo>
                    <a:pt x="65153" y="25968"/>
                  </a:lnTo>
                  <a:lnTo>
                    <a:pt x="63403" y="26387"/>
                  </a:lnTo>
                  <a:lnTo>
                    <a:pt x="62236" y="26596"/>
                  </a:lnTo>
                  <a:lnTo>
                    <a:pt x="61458" y="27015"/>
                  </a:lnTo>
                  <a:lnTo>
                    <a:pt x="60680" y="27643"/>
                  </a:lnTo>
                  <a:lnTo>
                    <a:pt x="60097" y="28272"/>
                  </a:lnTo>
                  <a:lnTo>
                    <a:pt x="60097" y="28272"/>
                  </a:lnTo>
                  <a:lnTo>
                    <a:pt x="58541" y="26806"/>
                  </a:lnTo>
                  <a:lnTo>
                    <a:pt x="56985" y="25340"/>
                  </a:lnTo>
                  <a:lnTo>
                    <a:pt x="55235" y="24712"/>
                  </a:lnTo>
                  <a:lnTo>
                    <a:pt x="54262" y="24502"/>
                  </a:lnTo>
                  <a:lnTo>
                    <a:pt x="53095" y="24502"/>
                  </a:lnTo>
                  <a:lnTo>
                    <a:pt x="36369" y="24502"/>
                  </a:lnTo>
                  <a:lnTo>
                    <a:pt x="36369" y="24502"/>
                  </a:lnTo>
                  <a:lnTo>
                    <a:pt x="34813" y="24502"/>
                  </a:lnTo>
                  <a:lnTo>
                    <a:pt x="33257" y="24921"/>
                  </a:lnTo>
                  <a:lnTo>
                    <a:pt x="31896" y="25968"/>
                  </a:lnTo>
                  <a:lnTo>
                    <a:pt x="30729" y="26806"/>
                  </a:lnTo>
                  <a:lnTo>
                    <a:pt x="29562" y="28062"/>
                  </a:lnTo>
                  <a:lnTo>
                    <a:pt x="28589" y="29528"/>
                  </a:lnTo>
                  <a:lnTo>
                    <a:pt x="27811" y="30994"/>
                  </a:lnTo>
                  <a:lnTo>
                    <a:pt x="27228" y="32670"/>
                  </a:lnTo>
                  <a:lnTo>
                    <a:pt x="27228" y="32670"/>
                  </a:lnTo>
                  <a:lnTo>
                    <a:pt x="26061" y="32251"/>
                  </a:lnTo>
                  <a:lnTo>
                    <a:pt x="24505" y="32041"/>
                  </a:lnTo>
                  <a:lnTo>
                    <a:pt x="21977" y="31832"/>
                  </a:lnTo>
                  <a:lnTo>
                    <a:pt x="8168" y="31832"/>
                  </a:lnTo>
                  <a:lnTo>
                    <a:pt x="8168" y="31832"/>
                  </a:lnTo>
                  <a:lnTo>
                    <a:pt x="6612" y="32041"/>
                  </a:lnTo>
                  <a:lnTo>
                    <a:pt x="5056" y="32670"/>
                  </a:lnTo>
                  <a:lnTo>
                    <a:pt x="3695" y="33507"/>
                  </a:lnTo>
                  <a:lnTo>
                    <a:pt x="2528" y="34764"/>
                  </a:lnTo>
                  <a:lnTo>
                    <a:pt x="1361" y="36230"/>
                  </a:lnTo>
                  <a:lnTo>
                    <a:pt x="583" y="37905"/>
                  </a:lnTo>
                  <a:lnTo>
                    <a:pt x="194" y="40000"/>
                  </a:lnTo>
                  <a:lnTo>
                    <a:pt x="0" y="42094"/>
                  </a:lnTo>
                  <a:lnTo>
                    <a:pt x="0" y="66806"/>
                  </a:lnTo>
                  <a:lnTo>
                    <a:pt x="0" y="66806"/>
                  </a:lnTo>
                  <a:lnTo>
                    <a:pt x="0" y="68272"/>
                  </a:lnTo>
                  <a:lnTo>
                    <a:pt x="388" y="69319"/>
                  </a:lnTo>
                  <a:lnTo>
                    <a:pt x="777" y="69947"/>
                  </a:lnTo>
                  <a:lnTo>
                    <a:pt x="1361" y="70366"/>
                  </a:lnTo>
                  <a:lnTo>
                    <a:pt x="1944" y="70575"/>
                  </a:lnTo>
                  <a:lnTo>
                    <a:pt x="2917" y="70575"/>
                  </a:lnTo>
                  <a:lnTo>
                    <a:pt x="2917" y="70575"/>
                  </a:lnTo>
                  <a:lnTo>
                    <a:pt x="3695" y="70575"/>
                  </a:lnTo>
                  <a:lnTo>
                    <a:pt x="4278" y="70366"/>
                  </a:lnTo>
                  <a:lnTo>
                    <a:pt x="4667" y="69947"/>
                  </a:lnTo>
                  <a:lnTo>
                    <a:pt x="5056" y="69319"/>
                  </a:lnTo>
                  <a:lnTo>
                    <a:pt x="5445" y="68062"/>
                  </a:lnTo>
                  <a:lnTo>
                    <a:pt x="5445" y="66806"/>
                  </a:lnTo>
                  <a:lnTo>
                    <a:pt x="5445" y="66806"/>
                  </a:lnTo>
                  <a:lnTo>
                    <a:pt x="5640" y="40418"/>
                  </a:lnTo>
                  <a:lnTo>
                    <a:pt x="8946" y="40418"/>
                  </a:lnTo>
                  <a:lnTo>
                    <a:pt x="8946" y="40418"/>
                  </a:lnTo>
                  <a:lnTo>
                    <a:pt x="8752" y="104293"/>
                  </a:lnTo>
                  <a:lnTo>
                    <a:pt x="8752" y="104293"/>
                  </a:lnTo>
                  <a:lnTo>
                    <a:pt x="8946" y="106596"/>
                  </a:lnTo>
                  <a:lnTo>
                    <a:pt x="9335" y="108272"/>
                  </a:lnTo>
                  <a:lnTo>
                    <a:pt x="10113" y="109319"/>
                  </a:lnTo>
                  <a:lnTo>
                    <a:pt x="10891" y="110157"/>
                  </a:lnTo>
                  <a:lnTo>
                    <a:pt x="11669" y="110575"/>
                  </a:lnTo>
                  <a:lnTo>
                    <a:pt x="12641" y="110994"/>
                  </a:lnTo>
                  <a:lnTo>
                    <a:pt x="14586" y="110994"/>
                  </a:lnTo>
                  <a:lnTo>
                    <a:pt x="18087" y="110994"/>
                  </a:lnTo>
                  <a:lnTo>
                    <a:pt x="18087" y="110994"/>
                  </a:lnTo>
                  <a:lnTo>
                    <a:pt x="18865" y="110994"/>
                  </a:lnTo>
                  <a:lnTo>
                    <a:pt x="19643" y="110994"/>
                  </a:lnTo>
                  <a:lnTo>
                    <a:pt x="20421" y="110575"/>
                  </a:lnTo>
                  <a:lnTo>
                    <a:pt x="21199" y="109947"/>
                  </a:lnTo>
                  <a:lnTo>
                    <a:pt x="21977" y="109109"/>
                  </a:lnTo>
                  <a:lnTo>
                    <a:pt x="22560" y="107853"/>
                  </a:lnTo>
                  <a:lnTo>
                    <a:pt x="22949" y="105968"/>
                  </a:lnTo>
                  <a:lnTo>
                    <a:pt x="23144" y="103246"/>
                  </a:lnTo>
                  <a:lnTo>
                    <a:pt x="23144" y="103246"/>
                  </a:lnTo>
                  <a:lnTo>
                    <a:pt x="23338" y="70575"/>
                  </a:lnTo>
                  <a:lnTo>
                    <a:pt x="23338" y="40418"/>
                  </a:lnTo>
                  <a:lnTo>
                    <a:pt x="26839" y="40418"/>
                  </a:lnTo>
                  <a:lnTo>
                    <a:pt x="26839" y="67434"/>
                  </a:lnTo>
                  <a:lnTo>
                    <a:pt x="26839" y="67434"/>
                  </a:lnTo>
                  <a:lnTo>
                    <a:pt x="27034" y="69109"/>
                  </a:lnTo>
                  <a:lnTo>
                    <a:pt x="27228" y="69738"/>
                  </a:lnTo>
                  <a:lnTo>
                    <a:pt x="27423" y="70157"/>
                  </a:lnTo>
                  <a:lnTo>
                    <a:pt x="27811" y="70366"/>
                  </a:lnTo>
                  <a:lnTo>
                    <a:pt x="28395" y="70575"/>
                  </a:lnTo>
                  <a:lnTo>
                    <a:pt x="29367" y="70575"/>
                  </a:lnTo>
                  <a:lnTo>
                    <a:pt x="29367" y="70575"/>
                  </a:lnTo>
                  <a:lnTo>
                    <a:pt x="30145" y="70575"/>
                  </a:lnTo>
                  <a:lnTo>
                    <a:pt x="30534" y="70366"/>
                  </a:lnTo>
                  <a:lnTo>
                    <a:pt x="31118" y="70157"/>
                  </a:lnTo>
                  <a:lnTo>
                    <a:pt x="31507" y="69738"/>
                  </a:lnTo>
                  <a:lnTo>
                    <a:pt x="31896" y="68691"/>
                  </a:lnTo>
                  <a:lnTo>
                    <a:pt x="32090" y="67225"/>
                  </a:lnTo>
                  <a:lnTo>
                    <a:pt x="32090" y="67225"/>
                  </a:lnTo>
                  <a:lnTo>
                    <a:pt x="31896" y="35811"/>
                  </a:lnTo>
                  <a:lnTo>
                    <a:pt x="35202" y="35811"/>
                  </a:lnTo>
                  <a:lnTo>
                    <a:pt x="35202" y="35811"/>
                  </a:lnTo>
                  <a:lnTo>
                    <a:pt x="35202" y="110575"/>
                  </a:lnTo>
                  <a:lnTo>
                    <a:pt x="35202" y="110575"/>
                  </a:lnTo>
                  <a:lnTo>
                    <a:pt x="35397" y="113298"/>
                  </a:lnTo>
                  <a:lnTo>
                    <a:pt x="35980" y="115392"/>
                  </a:lnTo>
                  <a:lnTo>
                    <a:pt x="36758" y="116858"/>
                  </a:lnTo>
                  <a:lnTo>
                    <a:pt x="37536" y="118324"/>
                  </a:lnTo>
                  <a:lnTo>
                    <a:pt x="38508" y="119162"/>
                  </a:lnTo>
                  <a:lnTo>
                    <a:pt x="39870" y="119581"/>
                  </a:lnTo>
                  <a:lnTo>
                    <a:pt x="40842" y="120000"/>
                  </a:lnTo>
                  <a:lnTo>
                    <a:pt x="41815" y="120000"/>
                  </a:lnTo>
                  <a:lnTo>
                    <a:pt x="48233" y="120000"/>
                  </a:lnTo>
                  <a:lnTo>
                    <a:pt x="48233" y="120000"/>
                  </a:lnTo>
                  <a:lnTo>
                    <a:pt x="49011" y="120000"/>
                  </a:lnTo>
                  <a:lnTo>
                    <a:pt x="49983" y="119581"/>
                  </a:lnTo>
                  <a:lnTo>
                    <a:pt x="51150" y="118952"/>
                  </a:lnTo>
                  <a:lnTo>
                    <a:pt x="52123" y="117905"/>
                  </a:lnTo>
                  <a:lnTo>
                    <a:pt x="52901" y="116649"/>
                  </a:lnTo>
                  <a:lnTo>
                    <a:pt x="53484" y="114764"/>
                  </a:lnTo>
                  <a:lnTo>
                    <a:pt x="54068" y="112460"/>
                  </a:lnTo>
                  <a:lnTo>
                    <a:pt x="54262" y="109528"/>
                  </a:lnTo>
                  <a:lnTo>
                    <a:pt x="54262" y="109528"/>
                  </a:lnTo>
                  <a:lnTo>
                    <a:pt x="54262" y="71204"/>
                  </a:lnTo>
                  <a:lnTo>
                    <a:pt x="54068" y="35811"/>
                  </a:lnTo>
                  <a:lnTo>
                    <a:pt x="57374" y="35811"/>
                  </a:lnTo>
                  <a:lnTo>
                    <a:pt x="57374" y="35811"/>
                  </a:lnTo>
                  <a:lnTo>
                    <a:pt x="57374" y="66387"/>
                  </a:lnTo>
                  <a:lnTo>
                    <a:pt x="57374" y="66387"/>
                  </a:lnTo>
                  <a:lnTo>
                    <a:pt x="57568" y="68272"/>
                  </a:lnTo>
                  <a:lnTo>
                    <a:pt x="57568" y="69109"/>
                  </a:lnTo>
                  <a:lnTo>
                    <a:pt x="57957" y="69738"/>
                  </a:lnTo>
                  <a:lnTo>
                    <a:pt x="58152" y="70157"/>
                  </a:lnTo>
                  <a:lnTo>
                    <a:pt x="58735" y="70366"/>
                  </a:lnTo>
                  <a:lnTo>
                    <a:pt x="59319" y="70575"/>
                  </a:lnTo>
                  <a:lnTo>
                    <a:pt x="60097" y="70575"/>
                  </a:lnTo>
                  <a:lnTo>
                    <a:pt x="60097" y="70575"/>
                  </a:lnTo>
                  <a:lnTo>
                    <a:pt x="60680" y="70575"/>
                  </a:lnTo>
                  <a:lnTo>
                    <a:pt x="61069" y="70366"/>
                  </a:lnTo>
                  <a:lnTo>
                    <a:pt x="61458" y="69947"/>
                  </a:lnTo>
                  <a:lnTo>
                    <a:pt x="61847" y="69528"/>
                  </a:lnTo>
                  <a:lnTo>
                    <a:pt x="62042" y="68272"/>
                  </a:lnTo>
                  <a:lnTo>
                    <a:pt x="62236" y="66596"/>
                  </a:lnTo>
                  <a:lnTo>
                    <a:pt x="62236" y="66596"/>
                  </a:lnTo>
                  <a:lnTo>
                    <a:pt x="62236" y="37277"/>
                  </a:lnTo>
                  <a:lnTo>
                    <a:pt x="65542" y="37277"/>
                  </a:lnTo>
                  <a:lnTo>
                    <a:pt x="65542" y="37277"/>
                  </a:lnTo>
                  <a:lnTo>
                    <a:pt x="65737" y="109738"/>
                  </a:lnTo>
                  <a:lnTo>
                    <a:pt x="65737" y="109738"/>
                  </a:lnTo>
                  <a:lnTo>
                    <a:pt x="66126" y="112460"/>
                  </a:lnTo>
                  <a:lnTo>
                    <a:pt x="66515" y="114554"/>
                  </a:lnTo>
                  <a:lnTo>
                    <a:pt x="67293" y="116020"/>
                  </a:lnTo>
                  <a:lnTo>
                    <a:pt x="68265" y="117277"/>
                  </a:lnTo>
                  <a:lnTo>
                    <a:pt x="69432" y="118324"/>
                  </a:lnTo>
                  <a:lnTo>
                    <a:pt x="70405" y="118743"/>
                  </a:lnTo>
                  <a:lnTo>
                    <a:pt x="71572" y="119162"/>
                  </a:lnTo>
                  <a:lnTo>
                    <a:pt x="72544" y="119162"/>
                  </a:lnTo>
                  <a:lnTo>
                    <a:pt x="78962" y="119162"/>
                  </a:lnTo>
                  <a:lnTo>
                    <a:pt x="78962" y="119162"/>
                  </a:lnTo>
                  <a:lnTo>
                    <a:pt x="79935" y="119162"/>
                  </a:lnTo>
                  <a:lnTo>
                    <a:pt x="80907" y="118743"/>
                  </a:lnTo>
                  <a:lnTo>
                    <a:pt x="81880" y="117905"/>
                  </a:lnTo>
                  <a:lnTo>
                    <a:pt x="82852" y="117068"/>
                  </a:lnTo>
                  <a:lnTo>
                    <a:pt x="83630" y="115811"/>
                  </a:lnTo>
                  <a:lnTo>
                    <a:pt x="84213" y="113926"/>
                  </a:lnTo>
                  <a:lnTo>
                    <a:pt x="84797" y="111623"/>
                  </a:lnTo>
                  <a:lnTo>
                    <a:pt x="84991" y="108691"/>
                  </a:lnTo>
                  <a:lnTo>
                    <a:pt x="84991" y="108691"/>
                  </a:lnTo>
                  <a:lnTo>
                    <a:pt x="85186" y="95706"/>
                  </a:lnTo>
                  <a:lnTo>
                    <a:pt x="85186" y="71413"/>
                  </a:lnTo>
                  <a:lnTo>
                    <a:pt x="84991" y="37277"/>
                  </a:lnTo>
                  <a:lnTo>
                    <a:pt x="88492" y="37277"/>
                  </a:lnTo>
                  <a:lnTo>
                    <a:pt x="88492" y="37277"/>
                  </a:lnTo>
                  <a:lnTo>
                    <a:pt x="88492" y="66596"/>
                  </a:lnTo>
                  <a:lnTo>
                    <a:pt x="88492" y="66596"/>
                  </a:lnTo>
                  <a:lnTo>
                    <a:pt x="88687" y="68062"/>
                  </a:lnTo>
                  <a:lnTo>
                    <a:pt x="89076" y="69528"/>
                  </a:lnTo>
                  <a:lnTo>
                    <a:pt x="89270" y="69947"/>
                  </a:lnTo>
                  <a:lnTo>
                    <a:pt x="89659" y="70366"/>
                  </a:lnTo>
                  <a:lnTo>
                    <a:pt x="90243" y="70575"/>
                  </a:lnTo>
                  <a:lnTo>
                    <a:pt x="90826" y="70575"/>
                  </a:lnTo>
                  <a:lnTo>
                    <a:pt x="90826" y="70575"/>
                  </a:lnTo>
                  <a:lnTo>
                    <a:pt x="91993" y="70575"/>
                  </a:lnTo>
                  <a:lnTo>
                    <a:pt x="92576" y="70366"/>
                  </a:lnTo>
                  <a:lnTo>
                    <a:pt x="92965" y="69947"/>
                  </a:lnTo>
                  <a:lnTo>
                    <a:pt x="93354" y="69109"/>
                  </a:lnTo>
                  <a:lnTo>
                    <a:pt x="93549" y="67853"/>
                  </a:lnTo>
                  <a:lnTo>
                    <a:pt x="93549" y="67853"/>
                  </a:lnTo>
                  <a:lnTo>
                    <a:pt x="93743" y="55287"/>
                  </a:lnTo>
                  <a:lnTo>
                    <a:pt x="93743" y="40418"/>
                  </a:lnTo>
                  <a:lnTo>
                    <a:pt x="97050" y="40418"/>
                  </a:lnTo>
                  <a:lnTo>
                    <a:pt x="97050" y="40418"/>
                  </a:lnTo>
                  <a:lnTo>
                    <a:pt x="97050" y="101151"/>
                  </a:lnTo>
                  <a:lnTo>
                    <a:pt x="97050" y="101151"/>
                  </a:lnTo>
                  <a:lnTo>
                    <a:pt x="97050" y="103246"/>
                  </a:lnTo>
                  <a:lnTo>
                    <a:pt x="97439" y="105130"/>
                  </a:lnTo>
                  <a:lnTo>
                    <a:pt x="97828" y="106596"/>
                  </a:lnTo>
                  <a:lnTo>
                    <a:pt x="98217" y="107434"/>
                  </a:lnTo>
                  <a:lnTo>
                    <a:pt x="98800" y="108272"/>
                  </a:lnTo>
                  <a:lnTo>
                    <a:pt x="99773" y="108691"/>
                  </a:lnTo>
                  <a:lnTo>
                    <a:pt x="100356" y="108900"/>
                  </a:lnTo>
                  <a:lnTo>
                    <a:pt x="101134" y="108900"/>
                  </a:lnTo>
                  <a:lnTo>
                    <a:pt x="107163" y="108900"/>
                  </a:lnTo>
                  <a:lnTo>
                    <a:pt x="107163" y="108900"/>
                  </a:lnTo>
                  <a:lnTo>
                    <a:pt x="107941" y="108900"/>
                  </a:lnTo>
                  <a:lnTo>
                    <a:pt x="108719" y="108691"/>
                  </a:lnTo>
                  <a:lnTo>
                    <a:pt x="109303" y="108062"/>
                  </a:lnTo>
                  <a:lnTo>
                    <a:pt x="109886" y="107434"/>
                  </a:lnTo>
                  <a:lnTo>
                    <a:pt x="110470" y="106178"/>
                  </a:lnTo>
                  <a:lnTo>
                    <a:pt x="111053" y="104502"/>
                  </a:lnTo>
                  <a:lnTo>
                    <a:pt x="111247" y="102617"/>
                  </a:lnTo>
                  <a:lnTo>
                    <a:pt x="111442" y="100104"/>
                  </a:lnTo>
                  <a:lnTo>
                    <a:pt x="111442" y="100104"/>
                  </a:lnTo>
                  <a:lnTo>
                    <a:pt x="111442" y="68900"/>
                  </a:lnTo>
                  <a:lnTo>
                    <a:pt x="111442" y="40418"/>
                  </a:lnTo>
                  <a:lnTo>
                    <a:pt x="114943" y="40418"/>
                  </a:lnTo>
                  <a:lnTo>
                    <a:pt x="114943" y="40418"/>
                  </a:lnTo>
                  <a:lnTo>
                    <a:pt x="114943" y="67434"/>
                  </a:lnTo>
                  <a:lnTo>
                    <a:pt x="114943" y="67434"/>
                  </a:lnTo>
                  <a:lnTo>
                    <a:pt x="115137" y="68691"/>
                  </a:lnTo>
                  <a:lnTo>
                    <a:pt x="115721" y="69738"/>
                  </a:lnTo>
                  <a:lnTo>
                    <a:pt x="116499" y="70366"/>
                  </a:lnTo>
                  <a:lnTo>
                    <a:pt x="117471" y="70575"/>
                  </a:lnTo>
                  <a:lnTo>
                    <a:pt x="117471" y="70575"/>
                  </a:lnTo>
                  <a:lnTo>
                    <a:pt x="118638" y="70366"/>
                  </a:lnTo>
                  <a:lnTo>
                    <a:pt x="119416" y="69738"/>
                  </a:lnTo>
                  <a:lnTo>
                    <a:pt x="119805" y="68900"/>
                  </a:lnTo>
                  <a:lnTo>
                    <a:pt x="120000" y="67643"/>
                  </a:lnTo>
                  <a:lnTo>
                    <a:pt x="120000" y="41256"/>
                  </a:lnTo>
                  <a:lnTo>
                    <a:pt x="120000" y="41256"/>
                  </a:lnTo>
                  <a:lnTo>
                    <a:pt x="119805" y="39162"/>
                  </a:lnTo>
                  <a:lnTo>
                    <a:pt x="119416" y="36858"/>
                  </a:lnTo>
                  <a:lnTo>
                    <a:pt x="118638" y="34973"/>
                  </a:lnTo>
                  <a:lnTo>
                    <a:pt x="117666" y="33298"/>
                  </a:lnTo>
                  <a:lnTo>
                    <a:pt x="116499" y="31832"/>
                  </a:lnTo>
                  <a:lnTo>
                    <a:pt x="115137" y="30785"/>
                  </a:lnTo>
                  <a:lnTo>
                    <a:pt x="113581" y="29947"/>
                  </a:lnTo>
                  <a:lnTo>
                    <a:pt x="112803" y="29738"/>
                  </a:lnTo>
                  <a:lnTo>
                    <a:pt x="112025" y="29738"/>
                  </a:lnTo>
                  <a:lnTo>
                    <a:pt x="112025" y="29738"/>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grpSp>
        <p:nvGrpSpPr>
          <p:cNvPr id="55" name="Group 54">
            <a:extLst>
              <a:ext uri="{FF2B5EF4-FFF2-40B4-BE49-F238E27FC236}">
                <a16:creationId xmlns:a16="http://schemas.microsoft.com/office/drawing/2014/main" id="{88C8D6D8-EA26-46F7-9535-C9D5FEF77B32}"/>
              </a:ext>
            </a:extLst>
          </p:cNvPr>
          <p:cNvGrpSpPr/>
          <p:nvPr/>
        </p:nvGrpSpPr>
        <p:grpSpPr>
          <a:xfrm>
            <a:off x="5598772" y="2542947"/>
            <a:ext cx="613636" cy="613636"/>
            <a:chOff x="4975971" y="2832061"/>
            <a:chExt cx="900000" cy="900000"/>
          </a:xfrm>
        </p:grpSpPr>
        <p:sp>
          <p:nvSpPr>
            <p:cNvPr id="56" name="Oval 55">
              <a:extLst>
                <a:ext uri="{FF2B5EF4-FFF2-40B4-BE49-F238E27FC236}">
                  <a16:creationId xmlns:a16="http://schemas.microsoft.com/office/drawing/2014/main" id="{4AEADC3B-CCF6-4ADD-8E7D-163D6906FEBB}"/>
                </a:ext>
              </a:extLst>
            </p:cNvPr>
            <p:cNvSpPr/>
            <p:nvPr/>
          </p:nvSpPr>
          <p:spPr>
            <a:xfrm>
              <a:off x="4975971" y="2832061"/>
              <a:ext cx="900000" cy="9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7"/>
            </a:p>
          </p:txBody>
        </p:sp>
        <p:sp>
          <p:nvSpPr>
            <p:cNvPr id="57" name="Shape 114">
              <a:extLst>
                <a:ext uri="{FF2B5EF4-FFF2-40B4-BE49-F238E27FC236}">
                  <a16:creationId xmlns:a16="http://schemas.microsoft.com/office/drawing/2014/main" id="{B3E8187C-0284-48CC-8301-9FEF7A3FDD28}"/>
                </a:ext>
              </a:extLst>
            </p:cNvPr>
            <p:cNvSpPr/>
            <p:nvPr/>
          </p:nvSpPr>
          <p:spPr>
            <a:xfrm>
              <a:off x="5063604" y="3017342"/>
              <a:ext cx="720000" cy="540000"/>
            </a:xfrm>
            <a:custGeom>
              <a:avLst/>
              <a:gdLst/>
              <a:ahLst/>
              <a:cxnLst/>
              <a:rect l="0" t="0" r="0" b="0"/>
              <a:pathLst>
                <a:path w="120000" h="120000" extrusionOk="0">
                  <a:moveTo>
                    <a:pt x="44343" y="19057"/>
                  </a:moveTo>
                  <a:lnTo>
                    <a:pt x="44343" y="19057"/>
                  </a:lnTo>
                  <a:lnTo>
                    <a:pt x="46094" y="18848"/>
                  </a:lnTo>
                  <a:lnTo>
                    <a:pt x="47844" y="18429"/>
                  </a:lnTo>
                  <a:lnTo>
                    <a:pt x="49400" y="17382"/>
                  </a:lnTo>
                  <a:lnTo>
                    <a:pt x="50567" y="16335"/>
                  </a:lnTo>
                  <a:lnTo>
                    <a:pt x="51928" y="14869"/>
                  </a:lnTo>
                  <a:lnTo>
                    <a:pt x="52706" y="13403"/>
                  </a:lnTo>
                  <a:lnTo>
                    <a:pt x="53095" y="11308"/>
                  </a:lnTo>
                  <a:lnTo>
                    <a:pt x="53290" y="9424"/>
                  </a:lnTo>
                  <a:lnTo>
                    <a:pt x="53290" y="9424"/>
                  </a:lnTo>
                  <a:lnTo>
                    <a:pt x="53095" y="7539"/>
                  </a:lnTo>
                  <a:lnTo>
                    <a:pt x="52706" y="5863"/>
                  </a:lnTo>
                  <a:lnTo>
                    <a:pt x="51928" y="4188"/>
                  </a:lnTo>
                  <a:lnTo>
                    <a:pt x="50567" y="2722"/>
                  </a:lnTo>
                  <a:lnTo>
                    <a:pt x="49400" y="1675"/>
                  </a:lnTo>
                  <a:lnTo>
                    <a:pt x="47844" y="837"/>
                  </a:lnTo>
                  <a:lnTo>
                    <a:pt x="46094" y="209"/>
                  </a:lnTo>
                  <a:lnTo>
                    <a:pt x="44343" y="0"/>
                  </a:lnTo>
                  <a:lnTo>
                    <a:pt x="44343" y="0"/>
                  </a:lnTo>
                  <a:lnTo>
                    <a:pt x="42593" y="209"/>
                  </a:lnTo>
                  <a:lnTo>
                    <a:pt x="41037" y="837"/>
                  </a:lnTo>
                  <a:lnTo>
                    <a:pt x="39481" y="1675"/>
                  </a:lnTo>
                  <a:lnTo>
                    <a:pt x="38119" y="2722"/>
                  </a:lnTo>
                  <a:lnTo>
                    <a:pt x="36952" y="4188"/>
                  </a:lnTo>
                  <a:lnTo>
                    <a:pt x="36175" y="5863"/>
                  </a:lnTo>
                  <a:lnTo>
                    <a:pt x="35591" y="7539"/>
                  </a:lnTo>
                  <a:lnTo>
                    <a:pt x="35397" y="9424"/>
                  </a:lnTo>
                  <a:lnTo>
                    <a:pt x="35397" y="9424"/>
                  </a:lnTo>
                  <a:lnTo>
                    <a:pt x="35591" y="11308"/>
                  </a:lnTo>
                  <a:lnTo>
                    <a:pt x="36175" y="13403"/>
                  </a:lnTo>
                  <a:lnTo>
                    <a:pt x="36952" y="14869"/>
                  </a:lnTo>
                  <a:lnTo>
                    <a:pt x="38119" y="16335"/>
                  </a:lnTo>
                  <a:lnTo>
                    <a:pt x="39481" y="17382"/>
                  </a:lnTo>
                  <a:lnTo>
                    <a:pt x="41037" y="18429"/>
                  </a:lnTo>
                  <a:lnTo>
                    <a:pt x="42593" y="18848"/>
                  </a:lnTo>
                  <a:lnTo>
                    <a:pt x="44343" y="19057"/>
                  </a:lnTo>
                  <a:lnTo>
                    <a:pt x="44343" y="19057"/>
                  </a:lnTo>
                  <a:close/>
                  <a:moveTo>
                    <a:pt x="75072" y="21989"/>
                  </a:moveTo>
                  <a:lnTo>
                    <a:pt x="75072" y="21989"/>
                  </a:lnTo>
                  <a:lnTo>
                    <a:pt x="77017" y="21780"/>
                  </a:lnTo>
                  <a:lnTo>
                    <a:pt x="78768" y="21151"/>
                  </a:lnTo>
                  <a:lnTo>
                    <a:pt x="80129" y="20314"/>
                  </a:lnTo>
                  <a:lnTo>
                    <a:pt x="81491" y="19267"/>
                  </a:lnTo>
                  <a:lnTo>
                    <a:pt x="82463" y="17801"/>
                  </a:lnTo>
                  <a:lnTo>
                    <a:pt x="83435" y="16335"/>
                  </a:lnTo>
                  <a:lnTo>
                    <a:pt x="83824" y="14450"/>
                  </a:lnTo>
                  <a:lnTo>
                    <a:pt x="84019" y="12356"/>
                  </a:lnTo>
                  <a:lnTo>
                    <a:pt x="84019" y="12356"/>
                  </a:lnTo>
                  <a:lnTo>
                    <a:pt x="83824" y="10471"/>
                  </a:lnTo>
                  <a:lnTo>
                    <a:pt x="83435" y="8586"/>
                  </a:lnTo>
                  <a:lnTo>
                    <a:pt x="82463" y="7120"/>
                  </a:lnTo>
                  <a:lnTo>
                    <a:pt x="81491" y="5654"/>
                  </a:lnTo>
                  <a:lnTo>
                    <a:pt x="80129" y="4607"/>
                  </a:lnTo>
                  <a:lnTo>
                    <a:pt x="78768" y="3769"/>
                  </a:lnTo>
                  <a:lnTo>
                    <a:pt x="77017" y="3141"/>
                  </a:lnTo>
                  <a:lnTo>
                    <a:pt x="75072" y="2931"/>
                  </a:lnTo>
                  <a:lnTo>
                    <a:pt x="75072" y="2931"/>
                  </a:lnTo>
                  <a:lnTo>
                    <a:pt x="73322" y="3141"/>
                  </a:lnTo>
                  <a:lnTo>
                    <a:pt x="71766" y="3769"/>
                  </a:lnTo>
                  <a:lnTo>
                    <a:pt x="70210" y="4607"/>
                  </a:lnTo>
                  <a:lnTo>
                    <a:pt x="68849" y="5654"/>
                  </a:lnTo>
                  <a:lnTo>
                    <a:pt x="67876" y="7120"/>
                  </a:lnTo>
                  <a:lnTo>
                    <a:pt x="67098" y="8586"/>
                  </a:lnTo>
                  <a:lnTo>
                    <a:pt x="66515" y="10471"/>
                  </a:lnTo>
                  <a:lnTo>
                    <a:pt x="66320" y="12356"/>
                  </a:lnTo>
                  <a:lnTo>
                    <a:pt x="66320" y="12356"/>
                  </a:lnTo>
                  <a:lnTo>
                    <a:pt x="66515" y="14450"/>
                  </a:lnTo>
                  <a:lnTo>
                    <a:pt x="67098" y="16335"/>
                  </a:lnTo>
                  <a:lnTo>
                    <a:pt x="67876" y="17801"/>
                  </a:lnTo>
                  <a:lnTo>
                    <a:pt x="68849" y="19267"/>
                  </a:lnTo>
                  <a:lnTo>
                    <a:pt x="70210" y="20314"/>
                  </a:lnTo>
                  <a:lnTo>
                    <a:pt x="71766" y="21151"/>
                  </a:lnTo>
                  <a:lnTo>
                    <a:pt x="73322" y="21780"/>
                  </a:lnTo>
                  <a:lnTo>
                    <a:pt x="75072" y="21989"/>
                  </a:lnTo>
                  <a:lnTo>
                    <a:pt x="75072" y="21989"/>
                  </a:lnTo>
                  <a:close/>
                  <a:moveTo>
                    <a:pt x="15948" y="28272"/>
                  </a:moveTo>
                  <a:lnTo>
                    <a:pt x="15948" y="28272"/>
                  </a:lnTo>
                  <a:lnTo>
                    <a:pt x="17309" y="28062"/>
                  </a:lnTo>
                  <a:lnTo>
                    <a:pt x="18670" y="27643"/>
                  </a:lnTo>
                  <a:lnTo>
                    <a:pt x="19837" y="26806"/>
                  </a:lnTo>
                  <a:lnTo>
                    <a:pt x="21004" y="25968"/>
                  </a:lnTo>
                  <a:lnTo>
                    <a:pt x="21977" y="24502"/>
                  </a:lnTo>
                  <a:lnTo>
                    <a:pt x="22560" y="23246"/>
                  </a:lnTo>
                  <a:lnTo>
                    <a:pt x="22949" y="21780"/>
                  </a:lnTo>
                  <a:lnTo>
                    <a:pt x="23144" y="20104"/>
                  </a:lnTo>
                  <a:lnTo>
                    <a:pt x="23144" y="20104"/>
                  </a:lnTo>
                  <a:lnTo>
                    <a:pt x="22949" y="18638"/>
                  </a:lnTo>
                  <a:lnTo>
                    <a:pt x="22560" y="17172"/>
                  </a:lnTo>
                  <a:lnTo>
                    <a:pt x="21977" y="15706"/>
                  </a:lnTo>
                  <a:lnTo>
                    <a:pt x="21004" y="14659"/>
                  </a:lnTo>
                  <a:lnTo>
                    <a:pt x="19837" y="13612"/>
                  </a:lnTo>
                  <a:lnTo>
                    <a:pt x="18670" y="12984"/>
                  </a:lnTo>
                  <a:lnTo>
                    <a:pt x="17309" y="12356"/>
                  </a:lnTo>
                  <a:lnTo>
                    <a:pt x="15948" y="12146"/>
                  </a:lnTo>
                  <a:lnTo>
                    <a:pt x="15948" y="12146"/>
                  </a:lnTo>
                  <a:lnTo>
                    <a:pt x="14197" y="12356"/>
                  </a:lnTo>
                  <a:lnTo>
                    <a:pt x="12836" y="12984"/>
                  </a:lnTo>
                  <a:lnTo>
                    <a:pt x="11669" y="13612"/>
                  </a:lnTo>
                  <a:lnTo>
                    <a:pt x="10502" y="14659"/>
                  </a:lnTo>
                  <a:lnTo>
                    <a:pt x="9724" y="15706"/>
                  </a:lnTo>
                  <a:lnTo>
                    <a:pt x="8946" y="17172"/>
                  </a:lnTo>
                  <a:lnTo>
                    <a:pt x="8557" y="18638"/>
                  </a:lnTo>
                  <a:lnTo>
                    <a:pt x="8363" y="20104"/>
                  </a:lnTo>
                  <a:lnTo>
                    <a:pt x="8363" y="20104"/>
                  </a:lnTo>
                  <a:lnTo>
                    <a:pt x="8557" y="21780"/>
                  </a:lnTo>
                  <a:lnTo>
                    <a:pt x="8946" y="23246"/>
                  </a:lnTo>
                  <a:lnTo>
                    <a:pt x="9724" y="24502"/>
                  </a:lnTo>
                  <a:lnTo>
                    <a:pt x="10502" y="25968"/>
                  </a:lnTo>
                  <a:lnTo>
                    <a:pt x="11669" y="26806"/>
                  </a:lnTo>
                  <a:lnTo>
                    <a:pt x="12836" y="27643"/>
                  </a:lnTo>
                  <a:lnTo>
                    <a:pt x="14197" y="28062"/>
                  </a:lnTo>
                  <a:lnTo>
                    <a:pt x="15948" y="28272"/>
                  </a:lnTo>
                  <a:lnTo>
                    <a:pt x="15948" y="28272"/>
                  </a:lnTo>
                  <a:close/>
                  <a:moveTo>
                    <a:pt x="103857" y="25968"/>
                  </a:moveTo>
                  <a:lnTo>
                    <a:pt x="103857" y="25968"/>
                  </a:lnTo>
                  <a:lnTo>
                    <a:pt x="105218" y="25549"/>
                  </a:lnTo>
                  <a:lnTo>
                    <a:pt x="106580" y="25130"/>
                  </a:lnTo>
                  <a:lnTo>
                    <a:pt x="107941" y="24502"/>
                  </a:lnTo>
                  <a:lnTo>
                    <a:pt x="108914" y="23455"/>
                  </a:lnTo>
                  <a:lnTo>
                    <a:pt x="109886" y="22198"/>
                  </a:lnTo>
                  <a:lnTo>
                    <a:pt x="110470" y="20942"/>
                  </a:lnTo>
                  <a:lnTo>
                    <a:pt x="110858" y="19476"/>
                  </a:lnTo>
                  <a:lnTo>
                    <a:pt x="111053" y="18010"/>
                  </a:lnTo>
                  <a:lnTo>
                    <a:pt x="111053" y="18010"/>
                  </a:lnTo>
                  <a:lnTo>
                    <a:pt x="110858" y="16335"/>
                  </a:lnTo>
                  <a:lnTo>
                    <a:pt x="110470" y="14869"/>
                  </a:lnTo>
                  <a:lnTo>
                    <a:pt x="109886" y="13612"/>
                  </a:lnTo>
                  <a:lnTo>
                    <a:pt x="108914" y="12146"/>
                  </a:lnTo>
                  <a:lnTo>
                    <a:pt x="107941" y="11308"/>
                  </a:lnTo>
                  <a:lnTo>
                    <a:pt x="106580" y="10471"/>
                  </a:lnTo>
                  <a:lnTo>
                    <a:pt x="105218" y="10052"/>
                  </a:lnTo>
                  <a:lnTo>
                    <a:pt x="103857" y="9842"/>
                  </a:lnTo>
                  <a:lnTo>
                    <a:pt x="103857" y="9842"/>
                  </a:lnTo>
                  <a:lnTo>
                    <a:pt x="102301" y="10052"/>
                  </a:lnTo>
                  <a:lnTo>
                    <a:pt x="100940" y="10471"/>
                  </a:lnTo>
                  <a:lnTo>
                    <a:pt x="99773" y="11308"/>
                  </a:lnTo>
                  <a:lnTo>
                    <a:pt x="98411" y="12146"/>
                  </a:lnTo>
                  <a:lnTo>
                    <a:pt x="97633" y="13612"/>
                  </a:lnTo>
                  <a:lnTo>
                    <a:pt x="96855" y="14869"/>
                  </a:lnTo>
                  <a:lnTo>
                    <a:pt x="96466" y="16335"/>
                  </a:lnTo>
                  <a:lnTo>
                    <a:pt x="96466" y="18010"/>
                  </a:lnTo>
                  <a:lnTo>
                    <a:pt x="96466" y="18010"/>
                  </a:lnTo>
                  <a:lnTo>
                    <a:pt x="96466" y="19476"/>
                  </a:lnTo>
                  <a:lnTo>
                    <a:pt x="96855" y="20942"/>
                  </a:lnTo>
                  <a:lnTo>
                    <a:pt x="97633" y="22198"/>
                  </a:lnTo>
                  <a:lnTo>
                    <a:pt x="98411" y="23455"/>
                  </a:lnTo>
                  <a:lnTo>
                    <a:pt x="99773" y="24502"/>
                  </a:lnTo>
                  <a:lnTo>
                    <a:pt x="100940" y="25130"/>
                  </a:lnTo>
                  <a:lnTo>
                    <a:pt x="102301" y="25549"/>
                  </a:lnTo>
                  <a:lnTo>
                    <a:pt x="103857" y="25968"/>
                  </a:lnTo>
                  <a:lnTo>
                    <a:pt x="103857" y="25968"/>
                  </a:lnTo>
                  <a:close/>
                  <a:moveTo>
                    <a:pt x="112025" y="29738"/>
                  </a:moveTo>
                  <a:lnTo>
                    <a:pt x="95494" y="29738"/>
                  </a:lnTo>
                  <a:lnTo>
                    <a:pt x="95494" y="29738"/>
                  </a:lnTo>
                  <a:lnTo>
                    <a:pt x="93938" y="29947"/>
                  </a:lnTo>
                  <a:lnTo>
                    <a:pt x="92382" y="30575"/>
                  </a:lnTo>
                  <a:lnTo>
                    <a:pt x="92382" y="30575"/>
                  </a:lnTo>
                  <a:lnTo>
                    <a:pt x="91604" y="29319"/>
                  </a:lnTo>
                  <a:lnTo>
                    <a:pt x="90826" y="28272"/>
                  </a:lnTo>
                  <a:lnTo>
                    <a:pt x="89854" y="27643"/>
                  </a:lnTo>
                  <a:lnTo>
                    <a:pt x="88881" y="27015"/>
                  </a:lnTo>
                  <a:lnTo>
                    <a:pt x="87714" y="26387"/>
                  </a:lnTo>
                  <a:lnTo>
                    <a:pt x="86353" y="26178"/>
                  </a:lnTo>
                  <a:lnTo>
                    <a:pt x="85186" y="25968"/>
                  </a:lnTo>
                  <a:lnTo>
                    <a:pt x="83824" y="25968"/>
                  </a:lnTo>
                  <a:lnTo>
                    <a:pt x="67098" y="25968"/>
                  </a:lnTo>
                  <a:lnTo>
                    <a:pt x="67098" y="25968"/>
                  </a:lnTo>
                  <a:lnTo>
                    <a:pt x="65153" y="25968"/>
                  </a:lnTo>
                  <a:lnTo>
                    <a:pt x="63403" y="26387"/>
                  </a:lnTo>
                  <a:lnTo>
                    <a:pt x="62236" y="26596"/>
                  </a:lnTo>
                  <a:lnTo>
                    <a:pt x="61458" y="27015"/>
                  </a:lnTo>
                  <a:lnTo>
                    <a:pt x="60680" y="27643"/>
                  </a:lnTo>
                  <a:lnTo>
                    <a:pt x="60097" y="28272"/>
                  </a:lnTo>
                  <a:lnTo>
                    <a:pt x="60097" y="28272"/>
                  </a:lnTo>
                  <a:lnTo>
                    <a:pt x="58541" y="26806"/>
                  </a:lnTo>
                  <a:lnTo>
                    <a:pt x="56985" y="25340"/>
                  </a:lnTo>
                  <a:lnTo>
                    <a:pt x="55235" y="24712"/>
                  </a:lnTo>
                  <a:lnTo>
                    <a:pt x="54262" y="24502"/>
                  </a:lnTo>
                  <a:lnTo>
                    <a:pt x="53095" y="24502"/>
                  </a:lnTo>
                  <a:lnTo>
                    <a:pt x="36369" y="24502"/>
                  </a:lnTo>
                  <a:lnTo>
                    <a:pt x="36369" y="24502"/>
                  </a:lnTo>
                  <a:lnTo>
                    <a:pt x="34813" y="24502"/>
                  </a:lnTo>
                  <a:lnTo>
                    <a:pt x="33257" y="24921"/>
                  </a:lnTo>
                  <a:lnTo>
                    <a:pt x="31896" y="25968"/>
                  </a:lnTo>
                  <a:lnTo>
                    <a:pt x="30729" y="26806"/>
                  </a:lnTo>
                  <a:lnTo>
                    <a:pt x="29562" y="28062"/>
                  </a:lnTo>
                  <a:lnTo>
                    <a:pt x="28589" y="29528"/>
                  </a:lnTo>
                  <a:lnTo>
                    <a:pt x="27811" y="30994"/>
                  </a:lnTo>
                  <a:lnTo>
                    <a:pt x="27228" y="32670"/>
                  </a:lnTo>
                  <a:lnTo>
                    <a:pt x="27228" y="32670"/>
                  </a:lnTo>
                  <a:lnTo>
                    <a:pt x="26061" y="32251"/>
                  </a:lnTo>
                  <a:lnTo>
                    <a:pt x="24505" y="32041"/>
                  </a:lnTo>
                  <a:lnTo>
                    <a:pt x="21977" y="31832"/>
                  </a:lnTo>
                  <a:lnTo>
                    <a:pt x="8168" y="31832"/>
                  </a:lnTo>
                  <a:lnTo>
                    <a:pt x="8168" y="31832"/>
                  </a:lnTo>
                  <a:lnTo>
                    <a:pt x="6612" y="32041"/>
                  </a:lnTo>
                  <a:lnTo>
                    <a:pt x="5056" y="32670"/>
                  </a:lnTo>
                  <a:lnTo>
                    <a:pt x="3695" y="33507"/>
                  </a:lnTo>
                  <a:lnTo>
                    <a:pt x="2528" y="34764"/>
                  </a:lnTo>
                  <a:lnTo>
                    <a:pt x="1361" y="36230"/>
                  </a:lnTo>
                  <a:lnTo>
                    <a:pt x="583" y="37905"/>
                  </a:lnTo>
                  <a:lnTo>
                    <a:pt x="194" y="40000"/>
                  </a:lnTo>
                  <a:lnTo>
                    <a:pt x="0" y="42094"/>
                  </a:lnTo>
                  <a:lnTo>
                    <a:pt x="0" y="66806"/>
                  </a:lnTo>
                  <a:lnTo>
                    <a:pt x="0" y="66806"/>
                  </a:lnTo>
                  <a:lnTo>
                    <a:pt x="0" y="68272"/>
                  </a:lnTo>
                  <a:lnTo>
                    <a:pt x="388" y="69319"/>
                  </a:lnTo>
                  <a:lnTo>
                    <a:pt x="777" y="69947"/>
                  </a:lnTo>
                  <a:lnTo>
                    <a:pt x="1361" y="70366"/>
                  </a:lnTo>
                  <a:lnTo>
                    <a:pt x="1944" y="70575"/>
                  </a:lnTo>
                  <a:lnTo>
                    <a:pt x="2917" y="70575"/>
                  </a:lnTo>
                  <a:lnTo>
                    <a:pt x="2917" y="70575"/>
                  </a:lnTo>
                  <a:lnTo>
                    <a:pt x="3695" y="70575"/>
                  </a:lnTo>
                  <a:lnTo>
                    <a:pt x="4278" y="70366"/>
                  </a:lnTo>
                  <a:lnTo>
                    <a:pt x="4667" y="69947"/>
                  </a:lnTo>
                  <a:lnTo>
                    <a:pt x="5056" y="69319"/>
                  </a:lnTo>
                  <a:lnTo>
                    <a:pt x="5445" y="68062"/>
                  </a:lnTo>
                  <a:lnTo>
                    <a:pt x="5445" y="66806"/>
                  </a:lnTo>
                  <a:lnTo>
                    <a:pt x="5445" y="66806"/>
                  </a:lnTo>
                  <a:lnTo>
                    <a:pt x="5640" y="40418"/>
                  </a:lnTo>
                  <a:lnTo>
                    <a:pt x="8946" y="40418"/>
                  </a:lnTo>
                  <a:lnTo>
                    <a:pt x="8946" y="40418"/>
                  </a:lnTo>
                  <a:lnTo>
                    <a:pt x="8752" y="104293"/>
                  </a:lnTo>
                  <a:lnTo>
                    <a:pt x="8752" y="104293"/>
                  </a:lnTo>
                  <a:lnTo>
                    <a:pt x="8946" y="106596"/>
                  </a:lnTo>
                  <a:lnTo>
                    <a:pt x="9335" y="108272"/>
                  </a:lnTo>
                  <a:lnTo>
                    <a:pt x="10113" y="109319"/>
                  </a:lnTo>
                  <a:lnTo>
                    <a:pt x="10891" y="110157"/>
                  </a:lnTo>
                  <a:lnTo>
                    <a:pt x="11669" y="110575"/>
                  </a:lnTo>
                  <a:lnTo>
                    <a:pt x="12641" y="110994"/>
                  </a:lnTo>
                  <a:lnTo>
                    <a:pt x="14586" y="110994"/>
                  </a:lnTo>
                  <a:lnTo>
                    <a:pt x="18087" y="110994"/>
                  </a:lnTo>
                  <a:lnTo>
                    <a:pt x="18087" y="110994"/>
                  </a:lnTo>
                  <a:lnTo>
                    <a:pt x="18865" y="110994"/>
                  </a:lnTo>
                  <a:lnTo>
                    <a:pt x="19643" y="110994"/>
                  </a:lnTo>
                  <a:lnTo>
                    <a:pt x="20421" y="110575"/>
                  </a:lnTo>
                  <a:lnTo>
                    <a:pt x="21199" y="109947"/>
                  </a:lnTo>
                  <a:lnTo>
                    <a:pt x="21977" y="109109"/>
                  </a:lnTo>
                  <a:lnTo>
                    <a:pt x="22560" y="107853"/>
                  </a:lnTo>
                  <a:lnTo>
                    <a:pt x="22949" y="105968"/>
                  </a:lnTo>
                  <a:lnTo>
                    <a:pt x="23144" y="103246"/>
                  </a:lnTo>
                  <a:lnTo>
                    <a:pt x="23144" y="103246"/>
                  </a:lnTo>
                  <a:lnTo>
                    <a:pt x="23338" y="70575"/>
                  </a:lnTo>
                  <a:lnTo>
                    <a:pt x="23338" y="40418"/>
                  </a:lnTo>
                  <a:lnTo>
                    <a:pt x="26839" y="40418"/>
                  </a:lnTo>
                  <a:lnTo>
                    <a:pt x="26839" y="67434"/>
                  </a:lnTo>
                  <a:lnTo>
                    <a:pt x="26839" y="67434"/>
                  </a:lnTo>
                  <a:lnTo>
                    <a:pt x="27034" y="69109"/>
                  </a:lnTo>
                  <a:lnTo>
                    <a:pt x="27228" y="69738"/>
                  </a:lnTo>
                  <a:lnTo>
                    <a:pt x="27423" y="70157"/>
                  </a:lnTo>
                  <a:lnTo>
                    <a:pt x="27811" y="70366"/>
                  </a:lnTo>
                  <a:lnTo>
                    <a:pt x="28395" y="70575"/>
                  </a:lnTo>
                  <a:lnTo>
                    <a:pt x="29367" y="70575"/>
                  </a:lnTo>
                  <a:lnTo>
                    <a:pt x="29367" y="70575"/>
                  </a:lnTo>
                  <a:lnTo>
                    <a:pt x="30145" y="70575"/>
                  </a:lnTo>
                  <a:lnTo>
                    <a:pt x="30534" y="70366"/>
                  </a:lnTo>
                  <a:lnTo>
                    <a:pt x="31118" y="70157"/>
                  </a:lnTo>
                  <a:lnTo>
                    <a:pt x="31507" y="69738"/>
                  </a:lnTo>
                  <a:lnTo>
                    <a:pt x="31896" y="68691"/>
                  </a:lnTo>
                  <a:lnTo>
                    <a:pt x="32090" y="67225"/>
                  </a:lnTo>
                  <a:lnTo>
                    <a:pt x="32090" y="67225"/>
                  </a:lnTo>
                  <a:lnTo>
                    <a:pt x="31896" y="35811"/>
                  </a:lnTo>
                  <a:lnTo>
                    <a:pt x="35202" y="35811"/>
                  </a:lnTo>
                  <a:lnTo>
                    <a:pt x="35202" y="35811"/>
                  </a:lnTo>
                  <a:lnTo>
                    <a:pt x="35202" y="110575"/>
                  </a:lnTo>
                  <a:lnTo>
                    <a:pt x="35202" y="110575"/>
                  </a:lnTo>
                  <a:lnTo>
                    <a:pt x="35397" y="113298"/>
                  </a:lnTo>
                  <a:lnTo>
                    <a:pt x="35980" y="115392"/>
                  </a:lnTo>
                  <a:lnTo>
                    <a:pt x="36758" y="116858"/>
                  </a:lnTo>
                  <a:lnTo>
                    <a:pt x="37536" y="118324"/>
                  </a:lnTo>
                  <a:lnTo>
                    <a:pt x="38508" y="119162"/>
                  </a:lnTo>
                  <a:lnTo>
                    <a:pt x="39870" y="119581"/>
                  </a:lnTo>
                  <a:lnTo>
                    <a:pt x="40842" y="120000"/>
                  </a:lnTo>
                  <a:lnTo>
                    <a:pt x="41815" y="120000"/>
                  </a:lnTo>
                  <a:lnTo>
                    <a:pt x="48233" y="120000"/>
                  </a:lnTo>
                  <a:lnTo>
                    <a:pt x="48233" y="120000"/>
                  </a:lnTo>
                  <a:lnTo>
                    <a:pt x="49011" y="120000"/>
                  </a:lnTo>
                  <a:lnTo>
                    <a:pt x="49983" y="119581"/>
                  </a:lnTo>
                  <a:lnTo>
                    <a:pt x="51150" y="118952"/>
                  </a:lnTo>
                  <a:lnTo>
                    <a:pt x="52123" y="117905"/>
                  </a:lnTo>
                  <a:lnTo>
                    <a:pt x="52901" y="116649"/>
                  </a:lnTo>
                  <a:lnTo>
                    <a:pt x="53484" y="114764"/>
                  </a:lnTo>
                  <a:lnTo>
                    <a:pt x="54068" y="112460"/>
                  </a:lnTo>
                  <a:lnTo>
                    <a:pt x="54262" y="109528"/>
                  </a:lnTo>
                  <a:lnTo>
                    <a:pt x="54262" y="109528"/>
                  </a:lnTo>
                  <a:lnTo>
                    <a:pt x="54262" y="71204"/>
                  </a:lnTo>
                  <a:lnTo>
                    <a:pt x="54068" y="35811"/>
                  </a:lnTo>
                  <a:lnTo>
                    <a:pt x="57374" y="35811"/>
                  </a:lnTo>
                  <a:lnTo>
                    <a:pt x="57374" y="35811"/>
                  </a:lnTo>
                  <a:lnTo>
                    <a:pt x="57374" y="66387"/>
                  </a:lnTo>
                  <a:lnTo>
                    <a:pt x="57374" y="66387"/>
                  </a:lnTo>
                  <a:lnTo>
                    <a:pt x="57568" y="68272"/>
                  </a:lnTo>
                  <a:lnTo>
                    <a:pt x="57568" y="69109"/>
                  </a:lnTo>
                  <a:lnTo>
                    <a:pt x="57957" y="69738"/>
                  </a:lnTo>
                  <a:lnTo>
                    <a:pt x="58152" y="70157"/>
                  </a:lnTo>
                  <a:lnTo>
                    <a:pt x="58735" y="70366"/>
                  </a:lnTo>
                  <a:lnTo>
                    <a:pt x="59319" y="70575"/>
                  </a:lnTo>
                  <a:lnTo>
                    <a:pt x="60097" y="70575"/>
                  </a:lnTo>
                  <a:lnTo>
                    <a:pt x="60097" y="70575"/>
                  </a:lnTo>
                  <a:lnTo>
                    <a:pt x="60680" y="70575"/>
                  </a:lnTo>
                  <a:lnTo>
                    <a:pt x="61069" y="70366"/>
                  </a:lnTo>
                  <a:lnTo>
                    <a:pt x="61458" y="69947"/>
                  </a:lnTo>
                  <a:lnTo>
                    <a:pt x="61847" y="69528"/>
                  </a:lnTo>
                  <a:lnTo>
                    <a:pt x="62042" y="68272"/>
                  </a:lnTo>
                  <a:lnTo>
                    <a:pt x="62236" y="66596"/>
                  </a:lnTo>
                  <a:lnTo>
                    <a:pt x="62236" y="66596"/>
                  </a:lnTo>
                  <a:lnTo>
                    <a:pt x="62236" y="37277"/>
                  </a:lnTo>
                  <a:lnTo>
                    <a:pt x="65542" y="37277"/>
                  </a:lnTo>
                  <a:lnTo>
                    <a:pt x="65542" y="37277"/>
                  </a:lnTo>
                  <a:lnTo>
                    <a:pt x="65737" y="109738"/>
                  </a:lnTo>
                  <a:lnTo>
                    <a:pt x="65737" y="109738"/>
                  </a:lnTo>
                  <a:lnTo>
                    <a:pt x="66126" y="112460"/>
                  </a:lnTo>
                  <a:lnTo>
                    <a:pt x="66515" y="114554"/>
                  </a:lnTo>
                  <a:lnTo>
                    <a:pt x="67293" y="116020"/>
                  </a:lnTo>
                  <a:lnTo>
                    <a:pt x="68265" y="117277"/>
                  </a:lnTo>
                  <a:lnTo>
                    <a:pt x="69432" y="118324"/>
                  </a:lnTo>
                  <a:lnTo>
                    <a:pt x="70405" y="118743"/>
                  </a:lnTo>
                  <a:lnTo>
                    <a:pt x="71572" y="119162"/>
                  </a:lnTo>
                  <a:lnTo>
                    <a:pt x="72544" y="119162"/>
                  </a:lnTo>
                  <a:lnTo>
                    <a:pt x="78962" y="119162"/>
                  </a:lnTo>
                  <a:lnTo>
                    <a:pt x="78962" y="119162"/>
                  </a:lnTo>
                  <a:lnTo>
                    <a:pt x="79935" y="119162"/>
                  </a:lnTo>
                  <a:lnTo>
                    <a:pt x="80907" y="118743"/>
                  </a:lnTo>
                  <a:lnTo>
                    <a:pt x="81880" y="117905"/>
                  </a:lnTo>
                  <a:lnTo>
                    <a:pt x="82852" y="117068"/>
                  </a:lnTo>
                  <a:lnTo>
                    <a:pt x="83630" y="115811"/>
                  </a:lnTo>
                  <a:lnTo>
                    <a:pt x="84213" y="113926"/>
                  </a:lnTo>
                  <a:lnTo>
                    <a:pt x="84797" y="111623"/>
                  </a:lnTo>
                  <a:lnTo>
                    <a:pt x="84991" y="108691"/>
                  </a:lnTo>
                  <a:lnTo>
                    <a:pt x="84991" y="108691"/>
                  </a:lnTo>
                  <a:lnTo>
                    <a:pt x="85186" y="95706"/>
                  </a:lnTo>
                  <a:lnTo>
                    <a:pt x="85186" y="71413"/>
                  </a:lnTo>
                  <a:lnTo>
                    <a:pt x="84991" y="37277"/>
                  </a:lnTo>
                  <a:lnTo>
                    <a:pt x="88492" y="37277"/>
                  </a:lnTo>
                  <a:lnTo>
                    <a:pt x="88492" y="37277"/>
                  </a:lnTo>
                  <a:lnTo>
                    <a:pt x="88492" y="66596"/>
                  </a:lnTo>
                  <a:lnTo>
                    <a:pt x="88492" y="66596"/>
                  </a:lnTo>
                  <a:lnTo>
                    <a:pt x="88687" y="68062"/>
                  </a:lnTo>
                  <a:lnTo>
                    <a:pt x="89076" y="69528"/>
                  </a:lnTo>
                  <a:lnTo>
                    <a:pt x="89270" y="69947"/>
                  </a:lnTo>
                  <a:lnTo>
                    <a:pt x="89659" y="70366"/>
                  </a:lnTo>
                  <a:lnTo>
                    <a:pt x="90243" y="70575"/>
                  </a:lnTo>
                  <a:lnTo>
                    <a:pt x="90826" y="70575"/>
                  </a:lnTo>
                  <a:lnTo>
                    <a:pt x="90826" y="70575"/>
                  </a:lnTo>
                  <a:lnTo>
                    <a:pt x="91993" y="70575"/>
                  </a:lnTo>
                  <a:lnTo>
                    <a:pt x="92576" y="70366"/>
                  </a:lnTo>
                  <a:lnTo>
                    <a:pt x="92965" y="69947"/>
                  </a:lnTo>
                  <a:lnTo>
                    <a:pt x="93354" y="69109"/>
                  </a:lnTo>
                  <a:lnTo>
                    <a:pt x="93549" y="67853"/>
                  </a:lnTo>
                  <a:lnTo>
                    <a:pt x="93549" y="67853"/>
                  </a:lnTo>
                  <a:lnTo>
                    <a:pt x="93743" y="55287"/>
                  </a:lnTo>
                  <a:lnTo>
                    <a:pt x="93743" y="40418"/>
                  </a:lnTo>
                  <a:lnTo>
                    <a:pt x="97050" y="40418"/>
                  </a:lnTo>
                  <a:lnTo>
                    <a:pt x="97050" y="40418"/>
                  </a:lnTo>
                  <a:lnTo>
                    <a:pt x="97050" y="101151"/>
                  </a:lnTo>
                  <a:lnTo>
                    <a:pt x="97050" y="101151"/>
                  </a:lnTo>
                  <a:lnTo>
                    <a:pt x="97050" y="103246"/>
                  </a:lnTo>
                  <a:lnTo>
                    <a:pt x="97439" y="105130"/>
                  </a:lnTo>
                  <a:lnTo>
                    <a:pt x="97828" y="106596"/>
                  </a:lnTo>
                  <a:lnTo>
                    <a:pt x="98217" y="107434"/>
                  </a:lnTo>
                  <a:lnTo>
                    <a:pt x="98800" y="108272"/>
                  </a:lnTo>
                  <a:lnTo>
                    <a:pt x="99773" y="108691"/>
                  </a:lnTo>
                  <a:lnTo>
                    <a:pt x="100356" y="108900"/>
                  </a:lnTo>
                  <a:lnTo>
                    <a:pt x="101134" y="108900"/>
                  </a:lnTo>
                  <a:lnTo>
                    <a:pt x="107163" y="108900"/>
                  </a:lnTo>
                  <a:lnTo>
                    <a:pt x="107163" y="108900"/>
                  </a:lnTo>
                  <a:lnTo>
                    <a:pt x="107941" y="108900"/>
                  </a:lnTo>
                  <a:lnTo>
                    <a:pt x="108719" y="108691"/>
                  </a:lnTo>
                  <a:lnTo>
                    <a:pt x="109303" y="108062"/>
                  </a:lnTo>
                  <a:lnTo>
                    <a:pt x="109886" y="107434"/>
                  </a:lnTo>
                  <a:lnTo>
                    <a:pt x="110470" y="106178"/>
                  </a:lnTo>
                  <a:lnTo>
                    <a:pt x="111053" y="104502"/>
                  </a:lnTo>
                  <a:lnTo>
                    <a:pt x="111247" y="102617"/>
                  </a:lnTo>
                  <a:lnTo>
                    <a:pt x="111442" y="100104"/>
                  </a:lnTo>
                  <a:lnTo>
                    <a:pt x="111442" y="100104"/>
                  </a:lnTo>
                  <a:lnTo>
                    <a:pt x="111442" y="68900"/>
                  </a:lnTo>
                  <a:lnTo>
                    <a:pt x="111442" y="40418"/>
                  </a:lnTo>
                  <a:lnTo>
                    <a:pt x="114943" y="40418"/>
                  </a:lnTo>
                  <a:lnTo>
                    <a:pt x="114943" y="40418"/>
                  </a:lnTo>
                  <a:lnTo>
                    <a:pt x="114943" y="67434"/>
                  </a:lnTo>
                  <a:lnTo>
                    <a:pt x="114943" y="67434"/>
                  </a:lnTo>
                  <a:lnTo>
                    <a:pt x="115137" y="68691"/>
                  </a:lnTo>
                  <a:lnTo>
                    <a:pt x="115721" y="69738"/>
                  </a:lnTo>
                  <a:lnTo>
                    <a:pt x="116499" y="70366"/>
                  </a:lnTo>
                  <a:lnTo>
                    <a:pt x="117471" y="70575"/>
                  </a:lnTo>
                  <a:lnTo>
                    <a:pt x="117471" y="70575"/>
                  </a:lnTo>
                  <a:lnTo>
                    <a:pt x="118638" y="70366"/>
                  </a:lnTo>
                  <a:lnTo>
                    <a:pt x="119416" y="69738"/>
                  </a:lnTo>
                  <a:lnTo>
                    <a:pt x="119805" y="68900"/>
                  </a:lnTo>
                  <a:lnTo>
                    <a:pt x="120000" y="67643"/>
                  </a:lnTo>
                  <a:lnTo>
                    <a:pt x="120000" y="41256"/>
                  </a:lnTo>
                  <a:lnTo>
                    <a:pt x="120000" y="41256"/>
                  </a:lnTo>
                  <a:lnTo>
                    <a:pt x="119805" y="39162"/>
                  </a:lnTo>
                  <a:lnTo>
                    <a:pt x="119416" y="36858"/>
                  </a:lnTo>
                  <a:lnTo>
                    <a:pt x="118638" y="34973"/>
                  </a:lnTo>
                  <a:lnTo>
                    <a:pt x="117666" y="33298"/>
                  </a:lnTo>
                  <a:lnTo>
                    <a:pt x="116499" y="31832"/>
                  </a:lnTo>
                  <a:lnTo>
                    <a:pt x="115137" y="30785"/>
                  </a:lnTo>
                  <a:lnTo>
                    <a:pt x="113581" y="29947"/>
                  </a:lnTo>
                  <a:lnTo>
                    <a:pt x="112803" y="29738"/>
                  </a:lnTo>
                  <a:lnTo>
                    <a:pt x="112025" y="29738"/>
                  </a:lnTo>
                  <a:lnTo>
                    <a:pt x="112025" y="29738"/>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grpSp>
        <p:nvGrpSpPr>
          <p:cNvPr id="58" name="Group 57">
            <a:extLst>
              <a:ext uri="{FF2B5EF4-FFF2-40B4-BE49-F238E27FC236}">
                <a16:creationId xmlns:a16="http://schemas.microsoft.com/office/drawing/2014/main" id="{08B6636D-3569-4938-A7E9-ABE7B5BC6501}"/>
              </a:ext>
            </a:extLst>
          </p:cNvPr>
          <p:cNvGrpSpPr/>
          <p:nvPr/>
        </p:nvGrpSpPr>
        <p:grpSpPr>
          <a:xfrm>
            <a:off x="4343033" y="3957141"/>
            <a:ext cx="613636" cy="613636"/>
            <a:chOff x="4975971" y="2832061"/>
            <a:chExt cx="900000" cy="900000"/>
          </a:xfrm>
        </p:grpSpPr>
        <p:sp>
          <p:nvSpPr>
            <p:cNvPr id="59" name="Oval 58">
              <a:extLst>
                <a:ext uri="{FF2B5EF4-FFF2-40B4-BE49-F238E27FC236}">
                  <a16:creationId xmlns:a16="http://schemas.microsoft.com/office/drawing/2014/main" id="{0EAC04BE-E4C4-4B89-B41F-DAA2048971E5}"/>
                </a:ext>
              </a:extLst>
            </p:cNvPr>
            <p:cNvSpPr/>
            <p:nvPr/>
          </p:nvSpPr>
          <p:spPr>
            <a:xfrm>
              <a:off x="4975971" y="2832061"/>
              <a:ext cx="900000" cy="9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7"/>
            </a:p>
          </p:txBody>
        </p:sp>
        <p:sp>
          <p:nvSpPr>
            <p:cNvPr id="60" name="Shape 114">
              <a:extLst>
                <a:ext uri="{FF2B5EF4-FFF2-40B4-BE49-F238E27FC236}">
                  <a16:creationId xmlns:a16="http://schemas.microsoft.com/office/drawing/2014/main" id="{75AAA6EE-3A73-41D5-A3F7-7D3613EC1A02}"/>
                </a:ext>
              </a:extLst>
            </p:cNvPr>
            <p:cNvSpPr/>
            <p:nvPr/>
          </p:nvSpPr>
          <p:spPr>
            <a:xfrm>
              <a:off x="5063604" y="3017342"/>
              <a:ext cx="720000" cy="540000"/>
            </a:xfrm>
            <a:custGeom>
              <a:avLst/>
              <a:gdLst/>
              <a:ahLst/>
              <a:cxnLst/>
              <a:rect l="0" t="0" r="0" b="0"/>
              <a:pathLst>
                <a:path w="120000" h="120000" extrusionOk="0">
                  <a:moveTo>
                    <a:pt x="44343" y="19057"/>
                  </a:moveTo>
                  <a:lnTo>
                    <a:pt x="44343" y="19057"/>
                  </a:lnTo>
                  <a:lnTo>
                    <a:pt x="46094" y="18848"/>
                  </a:lnTo>
                  <a:lnTo>
                    <a:pt x="47844" y="18429"/>
                  </a:lnTo>
                  <a:lnTo>
                    <a:pt x="49400" y="17382"/>
                  </a:lnTo>
                  <a:lnTo>
                    <a:pt x="50567" y="16335"/>
                  </a:lnTo>
                  <a:lnTo>
                    <a:pt x="51928" y="14869"/>
                  </a:lnTo>
                  <a:lnTo>
                    <a:pt x="52706" y="13403"/>
                  </a:lnTo>
                  <a:lnTo>
                    <a:pt x="53095" y="11308"/>
                  </a:lnTo>
                  <a:lnTo>
                    <a:pt x="53290" y="9424"/>
                  </a:lnTo>
                  <a:lnTo>
                    <a:pt x="53290" y="9424"/>
                  </a:lnTo>
                  <a:lnTo>
                    <a:pt x="53095" y="7539"/>
                  </a:lnTo>
                  <a:lnTo>
                    <a:pt x="52706" y="5863"/>
                  </a:lnTo>
                  <a:lnTo>
                    <a:pt x="51928" y="4188"/>
                  </a:lnTo>
                  <a:lnTo>
                    <a:pt x="50567" y="2722"/>
                  </a:lnTo>
                  <a:lnTo>
                    <a:pt x="49400" y="1675"/>
                  </a:lnTo>
                  <a:lnTo>
                    <a:pt x="47844" y="837"/>
                  </a:lnTo>
                  <a:lnTo>
                    <a:pt x="46094" y="209"/>
                  </a:lnTo>
                  <a:lnTo>
                    <a:pt x="44343" y="0"/>
                  </a:lnTo>
                  <a:lnTo>
                    <a:pt x="44343" y="0"/>
                  </a:lnTo>
                  <a:lnTo>
                    <a:pt x="42593" y="209"/>
                  </a:lnTo>
                  <a:lnTo>
                    <a:pt x="41037" y="837"/>
                  </a:lnTo>
                  <a:lnTo>
                    <a:pt x="39481" y="1675"/>
                  </a:lnTo>
                  <a:lnTo>
                    <a:pt x="38119" y="2722"/>
                  </a:lnTo>
                  <a:lnTo>
                    <a:pt x="36952" y="4188"/>
                  </a:lnTo>
                  <a:lnTo>
                    <a:pt x="36175" y="5863"/>
                  </a:lnTo>
                  <a:lnTo>
                    <a:pt x="35591" y="7539"/>
                  </a:lnTo>
                  <a:lnTo>
                    <a:pt x="35397" y="9424"/>
                  </a:lnTo>
                  <a:lnTo>
                    <a:pt x="35397" y="9424"/>
                  </a:lnTo>
                  <a:lnTo>
                    <a:pt x="35591" y="11308"/>
                  </a:lnTo>
                  <a:lnTo>
                    <a:pt x="36175" y="13403"/>
                  </a:lnTo>
                  <a:lnTo>
                    <a:pt x="36952" y="14869"/>
                  </a:lnTo>
                  <a:lnTo>
                    <a:pt x="38119" y="16335"/>
                  </a:lnTo>
                  <a:lnTo>
                    <a:pt x="39481" y="17382"/>
                  </a:lnTo>
                  <a:lnTo>
                    <a:pt x="41037" y="18429"/>
                  </a:lnTo>
                  <a:lnTo>
                    <a:pt x="42593" y="18848"/>
                  </a:lnTo>
                  <a:lnTo>
                    <a:pt x="44343" y="19057"/>
                  </a:lnTo>
                  <a:lnTo>
                    <a:pt x="44343" y="19057"/>
                  </a:lnTo>
                  <a:close/>
                  <a:moveTo>
                    <a:pt x="75072" y="21989"/>
                  </a:moveTo>
                  <a:lnTo>
                    <a:pt x="75072" y="21989"/>
                  </a:lnTo>
                  <a:lnTo>
                    <a:pt x="77017" y="21780"/>
                  </a:lnTo>
                  <a:lnTo>
                    <a:pt x="78768" y="21151"/>
                  </a:lnTo>
                  <a:lnTo>
                    <a:pt x="80129" y="20314"/>
                  </a:lnTo>
                  <a:lnTo>
                    <a:pt x="81491" y="19267"/>
                  </a:lnTo>
                  <a:lnTo>
                    <a:pt x="82463" y="17801"/>
                  </a:lnTo>
                  <a:lnTo>
                    <a:pt x="83435" y="16335"/>
                  </a:lnTo>
                  <a:lnTo>
                    <a:pt x="83824" y="14450"/>
                  </a:lnTo>
                  <a:lnTo>
                    <a:pt x="84019" y="12356"/>
                  </a:lnTo>
                  <a:lnTo>
                    <a:pt x="84019" y="12356"/>
                  </a:lnTo>
                  <a:lnTo>
                    <a:pt x="83824" y="10471"/>
                  </a:lnTo>
                  <a:lnTo>
                    <a:pt x="83435" y="8586"/>
                  </a:lnTo>
                  <a:lnTo>
                    <a:pt x="82463" y="7120"/>
                  </a:lnTo>
                  <a:lnTo>
                    <a:pt x="81491" y="5654"/>
                  </a:lnTo>
                  <a:lnTo>
                    <a:pt x="80129" y="4607"/>
                  </a:lnTo>
                  <a:lnTo>
                    <a:pt x="78768" y="3769"/>
                  </a:lnTo>
                  <a:lnTo>
                    <a:pt x="77017" y="3141"/>
                  </a:lnTo>
                  <a:lnTo>
                    <a:pt x="75072" y="2931"/>
                  </a:lnTo>
                  <a:lnTo>
                    <a:pt x="75072" y="2931"/>
                  </a:lnTo>
                  <a:lnTo>
                    <a:pt x="73322" y="3141"/>
                  </a:lnTo>
                  <a:lnTo>
                    <a:pt x="71766" y="3769"/>
                  </a:lnTo>
                  <a:lnTo>
                    <a:pt x="70210" y="4607"/>
                  </a:lnTo>
                  <a:lnTo>
                    <a:pt x="68849" y="5654"/>
                  </a:lnTo>
                  <a:lnTo>
                    <a:pt x="67876" y="7120"/>
                  </a:lnTo>
                  <a:lnTo>
                    <a:pt x="67098" y="8586"/>
                  </a:lnTo>
                  <a:lnTo>
                    <a:pt x="66515" y="10471"/>
                  </a:lnTo>
                  <a:lnTo>
                    <a:pt x="66320" y="12356"/>
                  </a:lnTo>
                  <a:lnTo>
                    <a:pt x="66320" y="12356"/>
                  </a:lnTo>
                  <a:lnTo>
                    <a:pt x="66515" y="14450"/>
                  </a:lnTo>
                  <a:lnTo>
                    <a:pt x="67098" y="16335"/>
                  </a:lnTo>
                  <a:lnTo>
                    <a:pt x="67876" y="17801"/>
                  </a:lnTo>
                  <a:lnTo>
                    <a:pt x="68849" y="19267"/>
                  </a:lnTo>
                  <a:lnTo>
                    <a:pt x="70210" y="20314"/>
                  </a:lnTo>
                  <a:lnTo>
                    <a:pt x="71766" y="21151"/>
                  </a:lnTo>
                  <a:lnTo>
                    <a:pt x="73322" y="21780"/>
                  </a:lnTo>
                  <a:lnTo>
                    <a:pt x="75072" y="21989"/>
                  </a:lnTo>
                  <a:lnTo>
                    <a:pt x="75072" y="21989"/>
                  </a:lnTo>
                  <a:close/>
                  <a:moveTo>
                    <a:pt x="15948" y="28272"/>
                  </a:moveTo>
                  <a:lnTo>
                    <a:pt x="15948" y="28272"/>
                  </a:lnTo>
                  <a:lnTo>
                    <a:pt x="17309" y="28062"/>
                  </a:lnTo>
                  <a:lnTo>
                    <a:pt x="18670" y="27643"/>
                  </a:lnTo>
                  <a:lnTo>
                    <a:pt x="19837" y="26806"/>
                  </a:lnTo>
                  <a:lnTo>
                    <a:pt x="21004" y="25968"/>
                  </a:lnTo>
                  <a:lnTo>
                    <a:pt x="21977" y="24502"/>
                  </a:lnTo>
                  <a:lnTo>
                    <a:pt x="22560" y="23246"/>
                  </a:lnTo>
                  <a:lnTo>
                    <a:pt x="22949" y="21780"/>
                  </a:lnTo>
                  <a:lnTo>
                    <a:pt x="23144" y="20104"/>
                  </a:lnTo>
                  <a:lnTo>
                    <a:pt x="23144" y="20104"/>
                  </a:lnTo>
                  <a:lnTo>
                    <a:pt x="22949" y="18638"/>
                  </a:lnTo>
                  <a:lnTo>
                    <a:pt x="22560" y="17172"/>
                  </a:lnTo>
                  <a:lnTo>
                    <a:pt x="21977" y="15706"/>
                  </a:lnTo>
                  <a:lnTo>
                    <a:pt x="21004" y="14659"/>
                  </a:lnTo>
                  <a:lnTo>
                    <a:pt x="19837" y="13612"/>
                  </a:lnTo>
                  <a:lnTo>
                    <a:pt x="18670" y="12984"/>
                  </a:lnTo>
                  <a:lnTo>
                    <a:pt x="17309" y="12356"/>
                  </a:lnTo>
                  <a:lnTo>
                    <a:pt x="15948" y="12146"/>
                  </a:lnTo>
                  <a:lnTo>
                    <a:pt x="15948" y="12146"/>
                  </a:lnTo>
                  <a:lnTo>
                    <a:pt x="14197" y="12356"/>
                  </a:lnTo>
                  <a:lnTo>
                    <a:pt x="12836" y="12984"/>
                  </a:lnTo>
                  <a:lnTo>
                    <a:pt x="11669" y="13612"/>
                  </a:lnTo>
                  <a:lnTo>
                    <a:pt x="10502" y="14659"/>
                  </a:lnTo>
                  <a:lnTo>
                    <a:pt x="9724" y="15706"/>
                  </a:lnTo>
                  <a:lnTo>
                    <a:pt x="8946" y="17172"/>
                  </a:lnTo>
                  <a:lnTo>
                    <a:pt x="8557" y="18638"/>
                  </a:lnTo>
                  <a:lnTo>
                    <a:pt x="8363" y="20104"/>
                  </a:lnTo>
                  <a:lnTo>
                    <a:pt x="8363" y="20104"/>
                  </a:lnTo>
                  <a:lnTo>
                    <a:pt x="8557" y="21780"/>
                  </a:lnTo>
                  <a:lnTo>
                    <a:pt x="8946" y="23246"/>
                  </a:lnTo>
                  <a:lnTo>
                    <a:pt x="9724" y="24502"/>
                  </a:lnTo>
                  <a:lnTo>
                    <a:pt x="10502" y="25968"/>
                  </a:lnTo>
                  <a:lnTo>
                    <a:pt x="11669" y="26806"/>
                  </a:lnTo>
                  <a:lnTo>
                    <a:pt x="12836" y="27643"/>
                  </a:lnTo>
                  <a:lnTo>
                    <a:pt x="14197" y="28062"/>
                  </a:lnTo>
                  <a:lnTo>
                    <a:pt x="15948" y="28272"/>
                  </a:lnTo>
                  <a:lnTo>
                    <a:pt x="15948" y="28272"/>
                  </a:lnTo>
                  <a:close/>
                  <a:moveTo>
                    <a:pt x="103857" y="25968"/>
                  </a:moveTo>
                  <a:lnTo>
                    <a:pt x="103857" y="25968"/>
                  </a:lnTo>
                  <a:lnTo>
                    <a:pt x="105218" y="25549"/>
                  </a:lnTo>
                  <a:lnTo>
                    <a:pt x="106580" y="25130"/>
                  </a:lnTo>
                  <a:lnTo>
                    <a:pt x="107941" y="24502"/>
                  </a:lnTo>
                  <a:lnTo>
                    <a:pt x="108914" y="23455"/>
                  </a:lnTo>
                  <a:lnTo>
                    <a:pt x="109886" y="22198"/>
                  </a:lnTo>
                  <a:lnTo>
                    <a:pt x="110470" y="20942"/>
                  </a:lnTo>
                  <a:lnTo>
                    <a:pt x="110858" y="19476"/>
                  </a:lnTo>
                  <a:lnTo>
                    <a:pt x="111053" y="18010"/>
                  </a:lnTo>
                  <a:lnTo>
                    <a:pt x="111053" y="18010"/>
                  </a:lnTo>
                  <a:lnTo>
                    <a:pt x="110858" y="16335"/>
                  </a:lnTo>
                  <a:lnTo>
                    <a:pt x="110470" y="14869"/>
                  </a:lnTo>
                  <a:lnTo>
                    <a:pt x="109886" y="13612"/>
                  </a:lnTo>
                  <a:lnTo>
                    <a:pt x="108914" y="12146"/>
                  </a:lnTo>
                  <a:lnTo>
                    <a:pt x="107941" y="11308"/>
                  </a:lnTo>
                  <a:lnTo>
                    <a:pt x="106580" y="10471"/>
                  </a:lnTo>
                  <a:lnTo>
                    <a:pt x="105218" y="10052"/>
                  </a:lnTo>
                  <a:lnTo>
                    <a:pt x="103857" y="9842"/>
                  </a:lnTo>
                  <a:lnTo>
                    <a:pt x="103857" y="9842"/>
                  </a:lnTo>
                  <a:lnTo>
                    <a:pt x="102301" y="10052"/>
                  </a:lnTo>
                  <a:lnTo>
                    <a:pt x="100940" y="10471"/>
                  </a:lnTo>
                  <a:lnTo>
                    <a:pt x="99773" y="11308"/>
                  </a:lnTo>
                  <a:lnTo>
                    <a:pt x="98411" y="12146"/>
                  </a:lnTo>
                  <a:lnTo>
                    <a:pt x="97633" y="13612"/>
                  </a:lnTo>
                  <a:lnTo>
                    <a:pt x="96855" y="14869"/>
                  </a:lnTo>
                  <a:lnTo>
                    <a:pt x="96466" y="16335"/>
                  </a:lnTo>
                  <a:lnTo>
                    <a:pt x="96466" y="18010"/>
                  </a:lnTo>
                  <a:lnTo>
                    <a:pt x="96466" y="18010"/>
                  </a:lnTo>
                  <a:lnTo>
                    <a:pt x="96466" y="19476"/>
                  </a:lnTo>
                  <a:lnTo>
                    <a:pt x="96855" y="20942"/>
                  </a:lnTo>
                  <a:lnTo>
                    <a:pt x="97633" y="22198"/>
                  </a:lnTo>
                  <a:lnTo>
                    <a:pt x="98411" y="23455"/>
                  </a:lnTo>
                  <a:lnTo>
                    <a:pt x="99773" y="24502"/>
                  </a:lnTo>
                  <a:lnTo>
                    <a:pt x="100940" y="25130"/>
                  </a:lnTo>
                  <a:lnTo>
                    <a:pt x="102301" y="25549"/>
                  </a:lnTo>
                  <a:lnTo>
                    <a:pt x="103857" y="25968"/>
                  </a:lnTo>
                  <a:lnTo>
                    <a:pt x="103857" y="25968"/>
                  </a:lnTo>
                  <a:close/>
                  <a:moveTo>
                    <a:pt x="112025" y="29738"/>
                  </a:moveTo>
                  <a:lnTo>
                    <a:pt x="95494" y="29738"/>
                  </a:lnTo>
                  <a:lnTo>
                    <a:pt x="95494" y="29738"/>
                  </a:lnTo>
                  <a:lnTo>
                    <a:pt x="93938" y="29947"/>
                  </a:lnTo>
                  <a:lnTo>
                    <a:pt x="92382" y="30575"/>
                  </a:lnTo>
                  <a:lnTo>
                    <a:pt x="92382" y="30575"/>
                  </a:lnTo>
                  <a:lnTo>
                    <a:pt x="91604" y="29319"/>
                  </a:lnTo>
                  <a:lnTo>
                    <a:pt x="90826" y="28272"/>
                  </a:lnTo>
                  <a:lnTo>
                    <a:pt x="89854" y="27643"/>
                  </a:lnTo>
                  <a:lnTo>
                    <a:pt x="88881" y="27015"/>
                  </a:lnTo>
                  <a:lnTo>
                    <a:pt x="87714" y="26387"/>
                  </a:lnTo>
                  <a:lnTo>
                    <a:pt x="86353" y="26178"/>
                  </a:lnTo>
                  <a:lnTo>
                    <a:pt x="85186" y="25968"/>
                  </a:lnTo>
                  <a:lnTo>
                    <a:pt x="83824" y="25968"/>
                  </a:lnTo>
                  <a:lnTo>
                    <a:pt x="67098" y="25968"/>
                  </a:lnTo>
                  <a:lnTo>
                    <a:pt x="67098" y="25968"/>
                  </a:lnTo>
                  <a:lnTo>
                    <a:pt x="65153" y="25968"/>
                  </a:lnTo>
                  <a:lnTo>
                    <a:pt x="63403" y="26387"/>
                  </a:lnTo>
                  <a:lnTo>
                    <a:pt x="62236" y="26596"/>
                  </a:lnTo>
                  <a:lnTo>
                    <a:pt x="61458" y="27015"/>
                  </a:lnTo>
                  <a:lnTo>
                    <a:pt x="60680" y="27643"/>
                  </a:lnTo>
                  <a:lnTo>
                    <a:pt x="60097" y="28272"/>
                  </a:lnTo>
                  <a:lnTo>
                    <a:pt x="60097" y="28272"/>
                  </a:lnTo>
                  <a:lnTo>
                    <a:pt x="58541" y="26806"/>
                  </a:lnTo>
                  <a:lnTo>
                    <a:pt x="56985" y="25340"/>
                  </a:lnTo>
                  <a:lnTo>
                    <a:pt x="55235" y="24712"/>
                  </a:lnTo>
                  <a:lnTo>
                    <a:pt x="54262" y="24502"/>
                  </a:lnTo>
                  <a:lnTo>
                    <a:pt x="53095" y="24502"/>
                  </a:lnTo>
                  <a:lnTo>
                    <a:pt x="36369" y="24502"/>
                  </a:lnTo>
                  <a:lnTo>
                    <a:pt x="36369" y="24502"/>
                  </a:lnTo>
                  <a:lnTo>
                    <a:pt x="34813" y="24502"/>
                  </a:lnTo>
                  <a:lnTo>
                    <a:pt x="33257" y="24921"/>
                  </a:lnTo>
                  <a:lnTo>
                    <a:pt x="31896" y="25968"/>
                  </a:lnTo>
                  <a:lnTo>
                    <a:pt x="30729" y="26806"/>
                  </a:lnTo>
                  <a:lnTo>
                    <a:pt x="29562" y="28062"/>
                  </a:lnTo>
                  <a:lnTo>
                    <a:pt x="28589" y="29528"/>
                  </a:lnTo>
                  <a:lnTo>
                    <a:pt x="27811" y="30994"/>
                  </a:lnTo>
                  <a:lnTo>
                    <a:pt x="27228" y="32670"/>
                  </a:lnTo>
                  <a:lnTo>
                    <a:pt x="27228" y="32670"/>
                  </a:lnTo>
                  <a:lnTo>
                    <a:pt x="26061" y="32251"/>
                  </a:lnTo>
                  <a:lnTo>
                    <a:pt x="24505" y="32041"/>
                  </a:lnTo>
                  <a:lnTo>
                    <a:pt x="21977" y="31832"/>
                  </a:lnTo>
                  <a:lnTo>
                    <a:pt x="8168" y="31832"/>
                  </a:lnTo>
                  <a:lnTo>
                    <a:pt x="8168" y="31832"/>
                  </a:lnTo>
                  <a:lnTo>
                    <a:pt x="6612" y="32041"/>
                  </a:lnTo>
                  <a:lnTo>
                    <a:pt x="5056" y="32670"/>
                  </a:lnTo>
                  <a:lnTo>
                    <a:pt x="3695" y="33507"/>
                  </a:lnTo>
                  <a:lnTo>
                    <a:pt x="2528" y="34764"/>
                  </a:lnTo>
                  <a:lnTo>
                    <a:pt x="1361" y="36230"/>
                  </a:lnTo>
                  <a:lnTo>
                    <a:pt x="583" y="37905"/>
                  </a:lnTo>
                  <a:lnTo>
                    <a:pt x="194" y="40000"/>
                  </a:lnTo>
                  <a:lnTo>
                    <a:pt x="0" y="42094"/>
                  </a:lnTo>
                  <a:lnTo>
                    <a:pt x="0" y="66806"/>
                  </a:lnTo>
                  <a:lnTo>
                    <a:pt x="0" y="66806"/>
                  </a:lnTo>
                  <a:lnTo>
                    <a:pt x="0" y="68272"/>
                  </a:lnTo>
                  <a:lnTo>
                    <a:pt x="388" y="69319"/>
                  </a:lnTo>
                  <a:lnTo>
                    <a:pt x="777" y="69947"/>
                  </a:lnTo>
                  <a:lnTo>
                    <a:pt x="1361" y="70366"/>
                  </a:lnTo>
                  <a:lnTo>
                    <a:pt x="1944" y="70575"/>
                  </a:lnTo>
                  <a:lnTo>
                    <a:pt x="2917" y="70575"/>
                  </a:lnTo>
                  <a:lnTo>
                    <a:pt x="2917" y="70575"/>
                  </a:lnTo>
                  <a:lnTo>
                    <a:pt x="3695" y="70575"/>
                  </a:lnTo>
                  <a:lnTo>
                    <a:pt x="4278" y="70366"/>
                  </a:lnTo>
                  <a:lnTo>
                    <a:pt x="4667" y="69947"/>
                  </a:lnTo>
                  <a:lnTo>
                    <a:pt x="5056" y="69319"/>
                  </a:lnTo>
                  <a:lnTo>
                    <a:pt x="5445" y="68062"/>
                  </a:lnTo>
                  <a:lnTo>
                    <a:pt x="5445" y="66806"/>
                  </a:lnTo>
                  <a:lnTo>
                    <a:pt x="5445" y="66806"/>
                  </a:lnTo>
                  <a:lnTo>
                    <a:pt x="5640" y="40418"/>
                  </a:lnTo>
                  <a:lnTo>
                    <a:pt x="8946" y="40418"/>
                  </a:lnTo>
                  <a:lnTo>
                    <a:pt x="8946" y="40418"/>
                  </a:lnTo>
                  <a:lnTo>
                    <a:pt x="8752" y="104293"/>
                  </a:lnTo>
                  <a:lnTo>
                    <a:pt x="8752" y="104293"/>
                  </a:lnTo>
                  <a:lnTo>
                    <a:pt x="8946" y="106596"/>
                  </a:lnTo>
                  <a:lnTo>
                    <a:pt x="9335" y="108272"/>
                  </a:lnTo>
                  <a:lnTo>
                    <a:pt x="10113" y="109319"/>
                  </a:lnTo>
                  <a:lnTo>
                    <a:pt x="10891" y="110157"/>
                  </a:lnTo>
                  <a:lnTo>
                    <a:pt x="11669" y="110575"/>
                  </a:lnTo>
                  <a:lnTo>
                    <a:pt x="12641" y="110994"/>
                  </a:lnTo>
                  <a:lnTo>
                    <a:pt x="14586" y="110994"/>
                  </a:lnTo>
                  <a:lnTo>
                    <a:pt x="18087" y="110994"/>
                  </a:lnTo>
                  <a:lnTo>
                    <a:pt x="18087" y="110994"/>
                  </a:lnTo>
                  <a:lnTo>
                    <a:pt x="18865" y="110994"/>
                  </a:lnTo>
                  <a:lnTo>
                    <a:pt x="19643" y="110994"/>
                  </a:lnTo>
                  <a:lnTo>
                    <a:pt x="20421" y="110575"/>
                  </a:lnTo>
                  <a:lnTo>
                    <a:pt x="21199" y="109947"/>
                  </a:lnTo>
                  <a:lnTo>
                    <a:pt x="21977" y="109109"/>
                  </a:lnTo>
                  <a:lnTo>
                    <a:pt x="22560" y="107853"/>
                  </a:lnTo>
                  <a:lnTo>
                    <a:pt x="22949" y="105968"/>
                  </a:lnTo>
                  <a:lnTo>
                    <a:pt x="23144" y="103246"/>
                  </a:lnTo>
                  <a:lnTo>
                    <a:pt x="23144" y="103246"/>
                  </a:lnTo>
                  <a:lnTo>
                    <a:pt x="23338" y="70575"/>
                  </a:lnTo>
                  <a:lnTo>
                    <a:pt x="23338" y="40418"/>
                  </a:lnTo>
                  <a:lnTo>
                    <a:pt x="26839" y="40418"/>
                  </a:lnTo>
                  <a:lnTo>
                    <a:pt x="26839" y="67434"/>
                  </a:lnTo>
                  <a:lnTo>
                    <a:pt x="26839" y="67434"/>
                  </a:lnTo>
                  <a:lnTo>
                    <a:pt x="27034" y="69109"/>
                  </a:lnTo>
                  <a:lnTo>
                    <a:pt x="27228" y="69738"/>
                  </a:lnTo>
                  <a:lnTo>
                    <a:pt x="27423" y="70157"/>
                  </a:lnTo>
                  <a:lnTo>
                    <a:pt x="27811" y="70366"/>
                  </a:lnTo>
                  <a:lnTo>
                    <a:pt x="28395" y="70575"/>
                  </a:lnTo>
                  <a:lnTo>
                    <a:pt x="29367" y="70575"/>
                  </a:lnTo>
                  <a:lnTo>
                    <a:pt x="29367" y="70575"/>
                  </a:lnTo>
                  <a:lnTo>
                    <a:pt x="30145" y="70575"/>
                  </a:lnTo>
                  <a:lnTo>
                    <a:pt x="30534" y="70366"/>
                  </a:lnTo>
                  <a:lnTo>
                    <a:pt x="31118" y="70157"/>
                  </a:lnTo>
                  <a:lnTo>
                    <a:pt x="31507" y="69738"/>
                  </a:lnTo>
                  <a:lnTo>
                    <a:pt x="31896" y="68691"/>
                  </a:lnTo>
                  <a:lnTo>
                    <a:pt x="32090" y="67225"/>
                  </a:lnTo>
                  <a:lnTo>
                    <a:pt x="32090" y="67225"/>
                  </a:lnTo>
                  <a:lnTo>
                    <a:pt x="31896" y="35811"/>
                  </a:lnTo>
                  <a:lnTo>
                    <a:pt x="35202" y="35811"/>
                  </a:lnTo>
                  <a:lnTo>
                    <a:pt x="35202" y="35811"/>
                  </a:lnTo>
                  <a:lnTo>
                    <a:pt x="35202" y="110575"/>
                  </a:lnTo>
                  <a:lnTo>
                    <a:pt x="35202" y="110575"/>
                  </a:lnTo>
                  <a:lnTo>
                    <a:pt x="35397" y="113298"/>
                  </a:lnTo>
                  <a:lnTo>
                    <a:pt x="35980" y="115392"/>
                  </a:lnTo>
                  <a:lnTo>
                    <a:pt x="36758" y="116858"/>
                  </a:lnTo>
                  <a:lnTo>
                    <a:pt x="37536" y="118324"/>
                  </a:lnTo>
                  <a:lnTo>
                    <a:pt x="38508" y="119162"/>
                  </a:lnTo>
                  <a:lnTo>
                    <a:pt x="39870" y="119581"/>
                  </a:lnTo>
                  <a:lnTo>
                    <a:pt x="40842" y="120000"/>
                  </a:lnTo>
                  <a:lnTo>
                    <a:pt x="41815" y="120000"/>
                  </a:lnTo>
                  <a:lnTo>
                    <a:pt x="48233" y="120000"/>
                  </a:lnTo>
                  <a:lnTo>
                    <a:pt x="48233" y="120000"/>
                  </a:lnTo>
                  <a:lnTo>
                    <a:pt x="49011" y="120000"/>
                  </a:lnTo>
                  <a:lnTo>
                    <a:pt x="49983" y="119581"/>
                  </a:lnTo>
                  <a:lnTo>
                    <a:pt x="51150" y="118952"/>
                  </a:lnTo>
                  <a:lnTo>
                    <a:pt x="52123" y="117905"/>
                  </a:lnTo>
                  <a:lnTo>
                    <a:pt x="52901" y="116649"/>
                  </a:lnTo>
                  <a:lnTo>
                    <a:pt x="53484" y="114764"/>
                  </a:lnTo>
                  <a:lnTo>
                    <a:pt x="54068" y="112460"/>
                  </a:lnTo>
                  <a:lnTo>
                    <a:pt x="54262" y="109528"/>
                  </a:lnTo>
                  <a:lnTo>
                    <a:pt x="54262" y="109528"/>
                  </a:lnTo>
                  <a:lnTo>
                    <a:pt x="54262" y="71204"/>
                  </a:lnTo>
                  <a:lnTo>
                    <a:pt x="54068" y="35811"/>
                  </a:lnTo>
                  <a:lnTo>
                    <a:pt x="57374" y="35811"/>
                  </a:lnTo>
                  <a:lnTo>
                    <a:pt x="57374" y="35811"/>
                  </a:lnTo>
                  <a:lnTo>
                    <a:pt x="57374" y="66387"/>
                  </a:lnTo>
                  <a:lnTo>
                    <a:pt x="57374" y="66387"/>
                  </a:lnTo>
                  <a:lnTo>
                    <a:pt x="57568" y="68272"/>
                  </a:lnTo>
                  <a:lnTo>
                    <a:pt x="57568" y="69109"/>
                  </a:lnTo>
                  <a:lnTo>
                    <a:pt x="57957" y="69738"/>
                  </a:lnTo>
                  <a:lnTo>
                    <a:pt x="58152" y="70157"/>
                  </a:lnTo>
                  <a:lnTo>
                    <a:pt x="58735" y="70366"/>
                  </a:lnTo>
                  <a:lnTo>
                    <a:pt x="59319" y="70575"/>
                  </a:lnTo>
                  <a:lnTo>
                    <a:pt x="60097" y="70575"/>
                  </a:lnTo>
                  <a:lnTo>
                    <a:pt x="60097" y="70575"/>
                  </a:lnTo>
                  <a:lnTo>
                    <a:pt x="60680" y="70575"/>
                  </a:lnTo>
                  <a:lnTo>
                    <a:pt x="61069" y="70366"/>
                  </a:lnTo>
                  <a:lnTo>
                    <a:pt x="61458" y="69947"/>
                  </a:lnTo>
                  <a:lnTo>
                    <a:pt x="61847" y="69528"/>
                  </a:lnTo>
                  <a:lnTo>
                    <a:pt x="62042" y="68272"/>
                  </a:lnTo>
                  <a:lnTo>
                    <a:pt x="62236" y="66596"/>
                  </a:lnTo>
                  <a:lnTo>
                    <a:pt x="62236" y="66596"/>
                  </a:lnTo>
                  <a:lnTo>
                    <a:pt x="62236" y="37277"/>
                  </a:lnTo>
                  <a:lnTo>
                    <a:pt x="65542" y="37277"/>
                  </a:lnTo>
                  <a:lnTo>
                    <a:pt x="65542" y="37277"/>
                  </a:lnTo>
                  <a:lnTo>
                    <a:pt x="65737" y="109738"/>
                  </a:lnTo>
                  <a:lnTo>
                    <a:pt x="65737" y="109738"/>
                  </a:lnTo>
                  <a:lnTo>
                    <a:pt x="66126" y="112460"/>
                  </a:lnTo>
                  <a:lnTo>
                    <a:pt x="66515" y="114554"/>
                  </a:lnTo>
                  <a:lnTo>
                    <a:pt x="67293" y="116020"/>
                  </a:lnTo>
                  <a:lnTo>
                    <a:pt x="68265" y="117277"/>
                  </a:lnTo>
                  <a:lnTo>
                    <a:pt x="69432" y="118324"/>
                  </a:lnTo>
                  <a:lnTo>
                    <a:pt x="70405" y="118743"/>
                  </a:lnTo>
                  <a:lnTo>
                    <a:pt x="71572" y="119162"/>
                  </a:lnTo>
                  <a:lnTo>
                    <a:pt x="72544" y="119162"/>
                  </a:lnTo>
                  <a:lnTo>
                    <a:pt x="78962" y="119162"/>
                  </a:lnTo>
                  <a:lnTo>
                    <a:pt x="78962" y="119162"/>
                  </a:lnTo>
                  <a:lnTo>
                    <a:pt x="79935" y="119162"/>
                  </a:lnTo>
                  <a:lnTo>
                    <a:pt x="80907" y="118743"/>
                  </a:lnTo>
                  <a:lnTo>
                    <a:pt x="81880" y="117905"/>
                  </a:lnTo>
                  <a:lnTo>
                    <a:pt x="82852" y="117068"/>
                  </a:lnTo>
                  <a:lnTo>
                    <a:pt x="83630" y="115811"/>
                  </a:lnTo>
                  <a:lnTo>
                    <a:pt x="84213" y="113926"/>
                  </a:lnTo>
                  <a:lnTo>
                    <a:pt x="84797" y="111623"/>
                  </a:lnTo>
                  <a:lnTo>
                    <a:pt x="84991" y="108691"/>
                  </a:lnTo>
                  <a:lnTo>
                    <a:pt x="84991" y="108691"/>
                  </a:lnTo>
                  <a:lnTo>
                    <a:pt x="85186" y="95706"/>
                  </a:lnTo>
                  <a:lnTo>
                    <a:pt x="85186" y="71413"/>
                  </a:lnTo>
                  <a:lnTo>
                    <a:pt x="84991" y="37277"/>
                  </a:lnTo>
                  <a:lnTo>
                    <a:pt x="88492" y="37277"/>
                  </a:lnTo>
                  <a:lnTo>
                    <a:pt x="88492" y="37277"/>
                  </a:lnTo>
                  <a:lnTo>
                    <a:pt x="88492" y="66596"/>
                  </a:lnTo>
                  <a:lnTo>
                    <a:pt x="88492" y="66596"/>
                  </a:lnTo>
                  <a:lnTo>
                    <a:pt x="88687" y="68062"/>
                  </a:lnTo>
                  <a:lnTo>
                    <a:pt x="89076" y="69528"/>
                  </a:lnTo>
                  <a:lnTo>
                    <a:pt x="89270" y="69947"/>
                  </a:lnTo>
                  <a:lnTo>
                    <a:pt x="89659" y="70366"/>
                  </a:lnTo>
                  <a:lnTo>
                    <a:pt x="90243" y="70575"/>
                  </a:lnTo>
                  <a:lnTo>
                    <a:pt x="90826" y="70575"/>
                  </a:lnTo>
                  <a:lnTo>
                    <a:pt x="90826" y="70575"/>
                  </a:lnTo>
                  <a:lnTo>
                    <a:pt x="91993" y="70575"/>
                  </a:lnTo>
                  <a:lnTo>
                    <a:pt x="92576" y="70366"/>
                  </a:lnTo>
                  <a:lnTo>
                    <a:pt x="92965" y="69947"/>
                  </a:lnTo>
                  <a:lnTo>
                    <a:pt x="93354" y="69109"/>
                  </a:lnTo>
                  <a:lnTo>
                    <a:pt x="93549" y="67853"/>
                  </a:lnTo>
                  <a:lnTo>
                    <a:pt x="93549" y="67853"/>
                  </a:lnTo>
                  <a:lnTo>
                    <a:pt x="93743" y="55287"/>
                  </a:lnTo>
                  <a:lnTo>
                    <a:pt x="93743" y="40418"/>
                  </a:lnTo>
                  <a:lnTo>
                    <a:pt x="97050" y="40418"/>
                  </a:lnTo>
                  <a:lnTo>
                    <a:pt x="97050" y="40418"/>
                  </a:lnTo>
                  <a:lnTo>
                    <a:pt x="97050" y="101151"/>
                  </a:lnTo>
                  <a:lnTo>
                    <a:pt x="97050" y="101151"/>
                  </a:lnTo>
                  <a:lnTo>
                    <a:pt x="97050" y="103246"/>
                  </a:lnTo>
                  <a:lnTo>
                    <a:pt x="97439" y="105130"/>
                  </a:lnTo>
                  <a:lnTo>
                    <a:pt x="97828" y="106596"/>
                  </a:lnTo>
                  <a:lnTo>
                    <a:pt x="98217" y="107434"/>
                  </a:lnTo>
                  <a:lnTo>
                    <a:pt x="98800" y="108272"/>
                  </a:lnTo>
                  <a:lnTo>
                    <a:pt x="99773" y="108691"/>
                  </a:lnTo>
                  <a:lnTo>
                    <a:pt x="100356" y="108900"/>
                  </a:lnTo>
                  <a:lnTo>
                    <a:pt x="101134" y="108900"/>
                  </a:lnTo>
                  <a:lnTo>
                    <a:pt x="107163" y="108900"/>
                  </a:lnTo>
                  <a:lnTo>
                    <a:pt x="107163" y="108900"/>
                  </a:lnTo>
                  <a:lnTo>
                    <a:pt x="107941" y="108900"/>
                  </a:lnTo>
                  <a:lnTo>
                    <a:pt x="108719" y="108691"/>
                  </a:lnTo>
                  <a:lnTo>
                    <a:pt x="109303" y="108062"/>
                  </a:lnTo>
                  <a:lnTo>
                    <a:pt x="109886" y="107434"/>
                  </a:lnTo>
                  <a:lnTo>
                    <a:pt x="110470" y="106178"/>
                  </a:lnTo>
                  <a:lnTo>
                    <a:pt x="111053" y="104502"/>
                  </a:lnTo>
                  <a:lnTo>
                    <a:pt x="111247" y="102617"/>
                  </a:lnTo>
                  <a:lnTo>
                    <a:pt x="111442" y="100104"/>
                  </a:lnTo>
                  <a:lnTo>
                    <a:pt x="111442" y="100104"/>
                  </a:lnTo>
                  <a:lnTo>
                    <a:pt x="111442" y="68900"/>
                  </a:lnTo>
                  <a:lnTo>
                    <a:pt x="111442" y="40418"/>
                  </a:lnTo>
                  <a:lnTo>
                    <a:pt x="114943" y="40418"/>
                  </a:lnTo>
                  <a:lnTo>
                    <a:pt x="114943" y="40418"/>
                  </a:lnTo>
                  <a:lnTo>
                    <a:pt x="114943" y="67434"/>
                  </a:lnTo>
                  <a:lnTo>
                    <a:pt x="114943" y="67434"/>
                  </a:lnTo>
                  <a:lnTo>
                    <a:pt x="115137" y="68691"/>
                  </a:lnTo>
                  <a:lnTo>
                    <a:pt x="115721" y="69738"/>
                  </a:lnTo>
                  <a:lnTo>
                    <a:pt x="116499" y="70366"/>
                  </a:lnTo>
                  <a:lnTo>
                    <a:pt x="117471" y="70575"/>
                  </a:lnTo>
                  <a:lnTo>
                    <a:pt x="117471" y="70575"/>
                  </a:lnTo>
                  <a:lnTo>
                    <a:pt x="118638" y="70366"/>
                  </a:lnTo>
                  <a:lnTo>
                    <a:pt x="119416" y="69738"/>
                  </a:lnTo>
                  <a:lnTo>
                    <a:pt x="119805" y="68900"/>
                  </a:lnTo>
                  <a:lnTo>
                    <a:pt x="120000" y="67643"/>
                  </a:lnTo>
                  <a:lnTo>
                    <a:pt x="120000" y="41256"/>
                  </a:lnTo>
                  <a:lnTo>
                    <a:pt x="120000" y="41256"/>
                  </a:lnTo>
                  <a:lnTo>
                    <a:pt x="119805" y="39162"/>
                  </a:lnTo>
                  <a:lnTo>
                    <a:pt x="119416" y="36858"/>
                  </a:lnTo>
                  <a:lnTo>
                    <a:pt x="118638" y="34973"/>
                  </a:lnTo>
                  <a:lnTo>
                    <a:pt x="117666" y="33298"/>
                  </a:lnTo>
                  <a:lnTo>
                    <a:pt x="116499" y="31832"/>
                  </a:lnTo>
                  <a:lnTo>
                    <a:pt x="115137" y="30785"/>
                  </a:lnTo>
                  <a:lnTo>
                    <a:pt x="113581" y="29947"/>
                  </a:lnTo>
                  <a:lnTo>
                    <a:pt x="112803" y="29738"/>
                  </a:lnTo>
                  <a:lnTo>
                    <a:pt x="112025" y="29738"/>
                  </a:lnTo>
                  <a:lnTo>
                    <a:pt x="112025" y="29738"/>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grpSp>
        <p:nvGrpSpPr>
          <p:cNvPr id="61" name="Group 60">
            <a:extLst>
              <a:ext uri="{FF2B5EF4-FFF2-40B4-BE49-F238E27FC236}">
                <a16:creationId xmlns:a16="http://schemas.microsoft.com/office/drawing/2014/main" id="{E290B16E-1CE7-4F0D-9EDC-0D5C5ADF768A}"/>
              </a:ext>
            </a:extLst>
          </p:cNvPr>
          <p:cNvGrpSpPr/>
          <p:nvPr/>
        </p:nvGrpSpPr>
        <p:grpSpPr>
          <a:xfrm>
            <a:off x="5130831" y="3738035"/>
            <a:ext cx="613636" cy="613636"/>
            <a:chOff x="4975971" y="2832061"/>
            <a:chExt cx="900000" cy="900000"/>
          </a:xfrm>
        </p:grpSpPr>
        <p:sp>
          <p:nvSpPr>
            <p:cNvPr id="62" name="Oval 61">
              <a:extLst>
                <a:ext uri="{FF2B5EF4-FFF2-40B4-BE49-F238E27FC236}">
                  <a16:creationId xmlns:a16="http://schemas.microsoft.com/office/drawing/2014/main" id="{74C11585-334E-4A58-AE97-4A2DF766BBD9}"/>
                </a:ext>
              </a:extLst>
            </p:cNvPr>
            <p:cNvSpPr/>
            <p:nvPr/>
          </p:nvSpPr>
          <p:spPr>
            <a:xfrm>
              <a:off x="4975971" y="2832061"/>
              <a:ext cx="900000" cy="9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7"/>
            </a:p>
          </p:txBody>
        </p:sp>
        <p:sp>
          <p:nvSpPr>
            <p:cNvPr id="63" name="Shape 114">
              <a:extLst>
                <a:ext uri="{FF2B5EF4-FFF2-40B4-BE49-F238E27FC236}">
                  <a16:creationId xmlns:a16="http://schemas.microsoft.com/office/drawing/2014/main" id="{5E6BDCE9-A488-4361-9703-C222E33F6607}"/>
                </a:ext>
              </a:extLst>
            </p:cNvPr>
            <p:cNvSpPr/>
            <p:nvPr/>
          </p:nvSpPr>
          <p:spPr>
            <a:xfrm>
              <a:off x="5063604" y="3017342"/>
              <a:ext cx="720000" cy="540000"/>
            </a:xfrm>
            <a:custGeom>
              <a:avLst/>
              <a:gdLst/>
              <a:ahLst/>
              <a:cxnLst/>
              <a:rect l="0" t="0" r="0" b="0"/>
              <a:pathLst>
                <a:path w="120000" h="120000" extrusionOk="0">
                  <a:moveTo>
                    <a:pt x="44343" y="19057"/>
                  </a:moveTo>
                  <a:lnTo>
                    <a:pt x="44343" y="19057"/>
                  </a:lnTo>
                  <a:lnTo>
                    <a:pt x="46094" y="18848"/>
                  </a:lnTo>
                  <a:lnTo>
                    <a:pt x="47844" y="18429"/>
                  </a:lnTo>
                  <a:lnTo>
                    <a:pt x="49400" y="17382"/>
                  </a:lnTo>
                  <a:lnTo>
                    <a:pt x="50567" y="16335"/>
                  </a:lnTo>
                  <a:lnTo>
                    <a:pt x="51928" y="14869"/>
                  </a:lnTo>
                  <a:lnTo>
                    <a:pt x="52706" y="13403"/>
                  </a:lnTo>
                  <a:lnTo>
                    <a:pt x="53095" y="11308"/>
                  </a:lnTo>
                  <a:lnTo>
                    <a:pt x="53290" y="9424"/>
                  </a:lnTo>
                  <a:lnTo>
                    <a:pt x="53290" y="9424"/>
                  </a:lnTo>
                  <a:lnTo>
                    <a:pt x="53095" y="7539"/>
                  </a:lnTo>
                  <a:lnTo>
                    <a:pt x="52706" y="5863"/>
                  </a:lnTo>
                  <a:lnTo>
                    <a:pt x="51928" y="4188"/>
                  </a:lnTo>
                  <a:lnTo>
                    <a:pt x="50567" y="2722"/>
                  </a:lnTo>
                  <a:lnTo>
                    <a:pt x="49400" y="1675"/>
                  </a:lnTo>
                  <a:lnTo>
                    <a:pt x="47844" y="837"/>
                  </a:lnTo>
                  <a:lnTo>
                    <a:pt x="46094" y="209"/>
                  </a:lnTo>
                  <a:lnTo>
                    <a:pt x="44343" y="0"/>
                  </a:lnTo>
                  <a:lnTo>
                    <a:pt x="44343" y="0"/>
                  </a:lnTo>
                  <a:lnTo>
                    <a:pt x="42593" y="209"/>
                  </a:lnTo>
                  <a:lnTo>
                    <a:pt x="41037" y="837"/>
                  </a:lnTo>
                  <a:lnTo>
                    <a:pt x="39481" y="1675"/>
                  </a:lnTo>
                  <a:lnTo>
                    <a:pt x="38119" y="2722"/>
                  </a:lnTo>
                  <a:lnTo>
                    <a:pt x="36952" y="4188"/>
                  </a:lnTo>
                  <a:lnTo>
                    <a:pt x="36175" y="5863"/>
                  </a:lnTo>
                  <a:lnTo>
                    <a:pt x="35591" y="7539"/>
                  </a:lnTo>
                  <a:lnTo>
                    <a:pt x="35397" y="9424"/>
                  </a:lnTo>
                  <a:lnTo>
                    <a:pt x="35397" y="9424"/>
                  </a:lnTo>
                  <a:lnTo>
                    <a:pt x="35591" y="11308"/>
                  </a:lnTo>
                  <a:lnTo>
                    <a:pt x="36175" y="13403"/>
                  </a:lnTo>
                  <a:lnTo>
                    <a:pt x="36952" y="14869"/>
                  </a:lnTo>
                  <a:lnTo>
                    <a:pt x="38119" y="16335"/>
                  </a:lnTo>
                  <a:lnTo>
                    <a:pt x="39481" y="17382"/>
                  </a:lnTo>
                  <a:lnTo>
                    <a:pt x="41037" y="18429"/>
                  </a:lnTo>
                  <a:lnTo>
                    <a:pt x="42593" y="18848"/>
                  </a:lnTo>
                  <a:lnTo>
                    <a:pt x="44343" y="19057"/>
                  </a:lnTo>
                  <a:lnTo>
                    <a:pt x="44343" y="19057"/>
                  </a:lnTo>
                  <a:close/>
                  <a:moveTo>
                    <a:pt x="75072" y="21989"/>
                  </a:moveTo>
                  <a:lnTo>
                    <a:pt x="75072" y="21989"/>
                  </a:lnTo>
                  <a:lnTo>
                    <a:pt x="77017" y="21780"/>
                  </a:lnTo>
                  <a:lnTo>
                    <a:pt x="78768" y="21151"/>
                  </a:lnTo>
                  <a:lnTo>
                    <a:pt x="80129" y="20314"/>
                  </a:lnTo>
                  <a:lnTo>
                    <a:pt x="81491" y="19267"/>
                  </a:lnTo>
                  <a:lnTo>
                    <a:pt x="82463" y="17801"/>
                  </a:lnTo>
                  <a:lnTo>
                    <a:pt x="83435" y="16335"/>
                  </a:lnTo>
                  <a:lnTo>
                    <a:pt x="83824" y="14450"/>
                  </a:lnTo>
                  <a:lnTo>
                    <a:pt x="84019" y="12356"/>
                  </a:lnTo>
                  <a:lnTo>
                    <a:pt x="84019" y="12356"/>
                  </a:lnTo>
                  <a:lnTo>
                    <a:pt x="83824" y="10471"/>
                  </a:lnTo>
                  <a:lnTo>
                    <a:pt x="83435" y="8586"/>
                  </a:lnTo>
                  <a:lnTo>
                    <a:pt x="82463" y="7120"/>
                  </a:lnTo>
                  <a:lnTo>
                    <a:pt x="81491" y="5654"/>
                  </a:lnTo>
                  <a:lnTo>
                    <a:pt x="80129" y="4607"/>
                  </a:lnTo>
                  <a:lnTo>
                    <a:pt x="78768" y="3769"/>
                  </a:lnTo>
                  <a:lnTo>
                    <a:pt x="77017" y="3141"/>
                  </a:lnTo>
                  <a:lnTo>
                    <a:pt x="75072" y="2931"/>
                  </a:lnTo>
                  <a:lnTo>
                    <a:pt x="75072" y="2931"/>
                  </a:lnTo>
                  <a:lnTo>
                    <a:pt x="73322" y="3141"/>
                  </a:lnTo>
                  <a:lnTo>
                    <a:pt x="71766" y="3769"/>
                  </a:lnTo>
                  <a:lnTo>
                    <a:pt x="70210" y="4607"/>
                  </a:lnTo>
                  <a:lnTo>
                    <a:pt x="68849" y="5654"/>
                  </a:lnTo>
                  <a:lnTo>
                    <a:pt x="67876" y="7120"/>
                  </a:lnTo>
                  <a:lnTo>
                    <a:pt x="67098" y="8586"/>
                  </a:lnTo>
                  <a:lnTo>
                    <a:pt x="66515" y="10471"/>
                  </a:lnTo>
                  <a:lnTo>
                    <a:pt x="66320" y="12356"/>
                  </a:lnTo>
                  <a:lnTo>
                    <a:pt x="66320" y="12356"/>
                  </a:lnTo>
                  <a:lnTo>
                    <a:pt x="66515" y="14450"/>
                  </a:lnTo>
                  <a:lnTo>
                    <a:pt x="67098" y="16335"/>
                  </a:lnTo>
                  <a:lnTo>
                    <a:pt x="67876" y="17801"/>
                  </a:lnTo>
                  <a:lnTo>
                    <a:pt x="68849" y="19267"/>
                  </a:lnTo>
                  <a:lnTo>
                    <a:pt x="70210" y="20314"/>
                  </a:lnTo>
                  <a:lnTo>
                    <a:pt x="71766" y="21151"/>
                  </a:lnTo>
                  <a:lnTo>
                    <a:pt x="73322" y="21780"/>
                  </a:lnTo>
                  <a:lnTo>
                    <a:pt x="75072" y="21989"/>
                  </a:lnTo>
                  <a:lnTo>
                    <a:pt x="75072" y="21989"/>
                  </a:lnTo>
                  <a:close/>
                  <a:moveTo>
                    <a:pt x="15948" y="28272"/>
                  </a:moveTo>
                  <a:lnTo>
                    <a:pt x="15948" y="28272"/>
                  </a:lnTo>
                  <a:lnTo>
                    <a:pt x="17309" y="28062"/>
                  </a:lnTo>
                  <a:lnTo>
                    <a:pt x="18670" y="27643"/>
                  </a:lnTo>
                  <a:lnTo>
                    <a:pt x="19837" y="26806"/>
                  </a:lnTo>
                  <a:lnTo>
                    <a:pt x="21004" y="25968"/>
                  </a:lnTo>
                  <a:lnTo>
                    <a:pt x="21977" y="24502"/>
                  </a:lnTo>
                  <a:lnTo>
                    <a:pt x="22560" y="23246"/>
                  </a:lnTo>
                  <a:lnTo>
                    <a:pt x="22949" y="21780"/>
                  </a:lnTo>
                  <a:lnTo>
                    <a:pt x="23144" y="20104"/>
                  </a:lnTo>
                  <a:lnTo>
                    <a:pt x="23144" y="20104"/>
                  </a:lnTo>
                  <a:lnTo>
                    <a:pt x="22949" y="18638"/>
                  </a:lnTo>
                  <a:lnTo>
                    <a:pt x="22560" y="17172"/>
                  </a:lnTo>
                  <a:lnTo>
                    <a:pt x="21977" y="15706"/>
                  </a:lnTo>
                  <a:lnTo>
                    <a:pt x="21004" y="14659"/>
                  </a:lnTo>
                  <a:lnTo>
                    <a:pt x="19837" y="13612"/>
                  </a:lnTo>
                  <a:lnTo>
                    <a:pt x="18670" y="12984"/>
                  </a:lnTo>
                  <a:lnTo>
                    <a:pt x="17309" y="12356"/>
                  </a:lnTo>
                  <a:lnTo>
                    <a:pt x="15948" y="12146"/>
                  </a:lnTo>
                  <a:lnTo>
                    <a:pt x="15948" y="12146"/>
                  </a:lnTo>
                  <a:lnTo>
                    <a:pt x="14197" y="12356"/>
                  </a:lnTo>
                  <a:lnTo>
                    <a:pt x="12836" y="12984"/>
                  </a:lnTo>
                  <a:lnTo>
                    <a:pt x="11669" y="13612"/>
                  </a:lnTo>
                  <a:lnTo>
                    <a:pt x="10502" y="14659"/>
                  </a:lnTo>
                  <a:lnTo>
                    <a:pt x="9724" y="15706"/>
                  </a:lnTo>
                  <a:lnTo>
                    <a:pt x="8946" y="17172"/>
                  </a:lnTo>
                  <a:lnTo>
                    <a:pt x="8557" y="18638"/>
                  </a:lnTo>
                  <a:lnTo>
                    <a:pt x="8363" y="20104"/>
                  </a:lnTo>
                  <a:lnTo>
                    <a:pt x="8363" y="20104"/>
                  </a:lnTo>
                  <a:lnTo>
                    <a:pt x="8557" y="21780"/>
                  </a:lnTo>
                  <a:lnTo>
                    <a:pt x="8946" y="23246"/>
                  </a:lnTo>
                  <a:lnTo>
                    <a:pt x="9724" y="24502"/>
                  </a:lnTo>
                  <a:lnTo>
                    <a:pt x="10502" y="25968"/>
                  </a:lnTo>
                  <a:lnTo>
                    <a:pt x="11669" y="26806"/>
                  </a:lnTo>
                  <a:lnTo>
                    <a:pt x="12836" y="27643"/>
                  </a:lnTo>
                  <a:lnTo>
                    <a:pt x="14197" y="28062"/>
                  </a:lnTo>
                  <a:lnTo>
                    <a:pt x="15948" y="28272"/>
                  </a:lnTo>
                  <a:lnTo>
                    <a:pt x="15948" y="28272"/>
                  </a:lnTo>
                  <a:close/>
                  <a:moveTo>
                    <a:pt x="103857" y="25968"/>
                  </a:moveTo>
                  <a:lnTo>
                    <a:pt x="103857" y="25968"/>
                  </a:lnTo>
                  <a:lnTo>
                    <a:pt x="105218" y="25549"/>
                  </a:lnTo>
                  <a:lnTo>
                    <a:pt x="106580" y="25130"/>
                  </a:lnTo>
                  <a:lnTo>
                    <a:pt x="107941" y="24502"/>
                  </a:lnTo>
                  <a:lnTo>
                    <a:pt x="108914" y="23455"/>
                  </a:lnTo>
                  <a:lnTo>
                    <a:pt x="109886" y="22198"/>
                  </a:lnTo>
                  <a:lnTo>
                    <a:pt x="110470" y="20942"/>
                  </a:lnTo>
                  <a:lnTo>
                    <a:pt x="110858" y="19476"/>
                  </a:lnTo>
                  <a:lnTo>
                    <a:pt x="111053" y="18010"/>
                  </a:lnTo>
                  <a:lnTo>
                    <a:pt x="111053" y="18010"/>
                  </a:lnTo>
                  <a:lnTo>
                    <a:pt x="110858" y="16335"/>
                  </a:lnTo>
                  <a:lnTo>
                    <a:pt x="110470" y="14869"/>
                  </a:lnTo>
                  <a:lnTo>
                    <a:pt x="109886" y="13612"/>
                  </a:lnTo>
                  <a:lnTo>
                    <a:pt x="108914" y="12146"/>
                  </a:lnTo>
                  <a:lnTo>
                    <a:pt x="107941" y="11308"/>
                  </a:lnTo>
                  <a:lnTo>
                    <a:pt x="106580" y="10471"/>
                  </a:lnTo>
                  <a:lnTo>
                    <a:pt x="105218" y="10052"/>
                  </a:lnTo>
                  <a:lnTo>
                    <a:pt x="103857" y="9842"/>
                  </a:lnTo>
                  <a:lnTo>
                    <a:pt x="103857" y="9842"/>
                  </a:lnTo>
                  <a:lnTo>
                    <a:pt x="102301" y="10052"/>
                  </a:lnTo>
                  <a:lnTo>
                    <a:pt x="100940" y="10471"/>
                  </a:lnTo>
                  <a:lnTo>
                    <a:pt x="99773" y="11308"/>
                  </a:lnTo>
                  <a:lnTo>
                    <a:pt x="98411" y="12146"/>
                  </a:lnTo>
                  <a:lnTo>
                    <a:pt x="97633" y="13612"/>
                  </a:lnTo>
                  <a:lnTo>
                    <a:pt x="96855" y="14869"/>
                  </a:lnTo>
                  <a:lnTo>
                    <a:pt x="96466" y="16335"/>
                  </a:lnTo>
                  <a:lnTo>
                    <a:pt x="96466" y="18010"/>
                  </a:lnTo>
                  <a:lnTo>
                    <a:pt x="96466" y="18010"/>
                  </a:lnTo>
                  <a:lnTo>
                    <a:pt x="96466" y="19476"/>
                  </a:lnTo>
                  <a:lnTo>
                    <a:pt x="96855" y="20942"/>
                  </a:lnTo>
                  <a:lnTo>
                    <a:pt x="97633" y="22198"/>
                  </a:lnTo>
                  <a:lnTo>
                    <a:pt x="98411" y="23455"/>
                  </a:lnTo>
                  <a:lnTo>
                    <a:pt x="99773" y="24502"/>
                  </a:lnTo>
                  <a:lnTo>
                    <a:pt x="100940" y="25130"/>
                  </a:lnTo>
                  <a:lnTo>
                    <a:pt x="102301" y="25549"/>
                  </a:lnTo>
                  <a:lnTo>
                    <a:pt x="103857" y="25968"/>
                  </a:lnTo>
                  <a:lnTo>
                    <a:pt x="103857" y="25968"/>
                  </a:lnTo>
                  <a:close/>
                  <a:moveTo>
                    <a:pt x="112025" y="29738"/>
                  </a:moveTo>
                  <a:lnTo>
                    <a:pt x="95494" y="29738"/>
                  </a:lnTo>
                  <a:lnTo>
                    <a:pt x="95494" y="29738"/>
                  </a:lnTo>
                  <a:lnTo>
                    <a:pt x="93938" y="29947"/>
                  </a:lnTo>
                  <a:lnTo>
                    <a:pt x="92382" y="30575"/>
                  </a:lnTo>
                  <a:lnTo>
                    <a:pt x="92382" y="30575"/>
                  </a:lnTo>
                  <a:lnTo>
                    <a:pt x="91604" y="29319"/>
                  </a:lnTo>
                  <a:lnTo>
                    <a:pt x="90826" y="28272"/>
                  </a:lnTo>
                  <a:lnTo>
                    <a:pt x="89854" y="27643"/>
                  </a:lnTo>
                  <a:lnTo>
                    <a:pt x="88881" y="27015"/>
                  </a:lnTo>
                  <a:lnTo>
                    <a:pt x="87714" y="26387"/>
                  </a:lnTo>
                  <a:lnTo>
                    <a:pt x="86353" y="26178"/>
                  </a:lnTo>
                  <a:lnTo>
                    <a:pt x="85186" y="25968"/>
                  </a:lnTo>
                  <a:lnTo>
                    <a:pt x="83824" y="25968"/>
                  </a:lnTo>
                  <a:lnTo>
                    <a:pt x="67098" y="25968"/>
                  </a:lnTo>
                  <a:lnTo>
                    <a:pt x="67098" y="25968"/>
                  </a:lnTo>
                  <a:lnTo>
                    <a:pt x="65153" y="25968"/>
                  </a:lnTo>
                  <a:lnTo>
                    <a:pt x="63403" y="26387"/>
                  </a:lnTo>
                  <a:lnTo>
                    <a:pt x="62236" y="26596"/>
                  </a:lnTo>
                  <a:lnTo>
                    <a:pt x="61458" y="27015"/>
                  </a:lnTo>
                  <a:lnTo>
                    <a:pt x="60680" y="27643"/>
                  </a:lnTo>
                  <a:lnTo>
                    <a:pt x="60097" y="28272"/>
                  </a:lnTo>
                  <a:lnTo>
                    <a:pt x="60097" y="28272"/>
                  </a:lnTo>
                  <a:lnTo>
                    <a:pt x="58541" y="26806"/>
                  </a:lnTo>
                  <a:lnTo>
                    <a:pt x="56985" y="25340"/>
                  </a:lnTo>
                  <a:lnTo>
                    <a:pt x="55235" y="24712"/>
                  </a:lnTo>
                  <a:lnTo>
                    <a:pt x="54262" y="24502"/>
                  </a:lnTo>
                  <a:lnTo>
                    <a:pt x="53095" y="24502"/>
                  </a:lnTo>
                  <a:lnTo>
                    <a:pt x="36369" y="24502"/>
                  </a:lnTo>
                  <a:lnTo>
                    <a:pt x="36369" y="24502"/>
                  </a:lnTo>
                  <a:lnTo>
                    <a:pt x="34813" y="24502"/>
                  </a:lnTo>
                  <a:lnTo>
                    <a:pt x="33257" y="24921"/>
                  </a:lnTo>
                  <a:lnTo>
                    <a:pt x="31896" y="25968"/>
                  </a:lnTo>
                  <a:lnTo>
                    <a:pt x="30729" y="26806"/>
                  </a:lnTo>
                  <a:lnTo>
                    <a:pt x="29562" y="28062"/>
                  </a:lnTo>
                  <a:lnTo>
                    <a:pt x="28589" y="29528"/>
                  </a:lnTo>
                  <a:lnTo>
                    <a:pt x="27811" y="30994"/>
                  </a:lnTo>
                  <a:lnTo>
                    <a:pt x="27228" y="32670"/>
                  </a:lnTo>
                  <a:lnTo>
                    <a:pt x="27228" y="32670"/>
                  </a:lnTo>
                  <a:lnTo>
                    <a:pt x="26061" y="32251"/>
                  </a:lnTo>
                  <a:lnTo>
                    <a:pt x="24505" y="32041"/>
                  </a:lnTo>
                  <a:lnTo>
                    <a:pt x="21977" y="31832"/>
                  </a:lnTo>
                  <a:lnTo>
                    <a:pt x="8168" y="31832"/>
                  </a:lnTo>
                  <a:lnTo>
                    <a:pt x="8168" y="31832"/>
                  </a:lnTo>
                  <a:lnTo>
                    <a:pt x="6612" y="32041"/>
                  </a:lnTo>
                  <a:lnTo>
                    <a:pt x="5056" y="32670"/>
                  </a:lnTo>
                  <a:lnTo>
                    <a:pt x="3695" y="33507"/>
                  </a:lnTo>
                  <a:lnTo>
                    <a:pt x="2528" y="34764"/>
                  </a:lnTo>
                  <a:lnTo>
                    <a:pt x="1361" y="36230"/>
                  </a:lnTo>
                  <a:lnTo>
                    <a:pt x="583" y="37905"/>
                  </a:lnTo>
                  <a:lnTo>
                    <a:pt x="194" y="40000"/>
                  </a:lnTo>
                  <a:lnTo>
                    <a:pt x="0" y="42094"/>
                  </a:lnTo>
                  <a:lnTo>
                    <a:pt x="0" y="66806"/>
                  </a:lnTo>
                  <a:lnTo>
                    <a:pt x="0" y="66806"/>
                  </a:lnTo>
                  <a:lnTo>
                    <a:pt x="0" y="68272"/>
                  </a:lnTo>
                  <a:lnTo>
                    <a:pt x="388" y="69319"/>
                  </a:lnTo>
                  <a:lnTo>
                    <a:pt x="777" y="69947"/>
                  </a:lnTo>
                  <a:lnTo>
                    <a:pt x="1361" y="70366"/>
                  </a:lnTo>
                  <a:lnTo>
                    <a:pt x="1944" y="70575"/>
                  </a:lnTo>
                  <a:lnTo>
                    <a:pt x="2917" y="70575"/>
                  </a:lnTo>
                  <a:lnTo>
                    <a:pt x="2917" y="70575"/>
                  </a:lnTo>
                  <a:lnTo>
                    <a:pt x="3695" y="70575"/>
                  </a:lnTo>
                  <a:lnTo>
                    <a:pt x="4278" y="70366"/>
                  </a:lnTo>
                  <a:lnTo>
                    <a:pt x="4667" y="69947"/>
                  </a:lnTo>
                  <a:lnTo>
                    <a:pt x="5056" y="69319"/>
                  </a:lnTo>
                  <a:lnTo>
                    <a:pt x="5445" y="68062"/>
                  </a:lnTo>
                  <a:lnTo>
                    <a:pt x="5445" y="66806"/>
                  </a:lnTo>
                  <a:lnTo>
                    <a:pt x="5445" y="66806"/>
                  </a:lnTo>
                  <a:lnTo>
                    <a:pt x="5640" y="40418"/>
                  </a:lnTo>
                  <a:lnTo>
                    <a:pt x="8946" y="40418"/>
                  </a:lnTo>
                  <a:lnTo>
                    <a:pt x="8946" y="40418"/>
                  </a:lnTo>
                  <a:lnTo>
                    <a:pt x="8752" y="104293"/>
                  </a:lnTo>
                  <a:lnTo>
                    <a:pt x="8752" y="104293"/>
                  </a:lnTo>
                  <a:lnTo>
                    <a:pt x="8946" y="106596"/>
                  </a:lnTo>
                  <a:lnTo>
                    <a:pt x="9335" y="108272"/>
                  </a:lnTo>
                  <a:lnTo>
                    <a:pt x="10113" y="109319"/>
                  </a:lnTo>
                  <a:lnTo>
                    <a:pt x="10891" y="110157"/>
                  </a:lnTo>
                  <a:lnTo>
                    <a:pt x="11669" y="110575"/>
                  </a:lnTo>
                  <a:lnTo>
                    <a:pt x="12641" y="110994"/>
                  </a:lnTo>
                  <a:lnTo>
                    <a:pt x="14586" y="110994"/>
                  </a:lnTo>
                  <a:lnTo>
                    <a:pt x="18087" y="110994"/>
                  </a:lnTo>
                  <a:lnTo>
                    <a:pt x="18087" y="110994"/>
                  </a:lnTo>
                  <a:lnTo>
                    <a:pt x="18865" y="110994"/>
                  </a:lnTo>
                  <a:lnTo>
                    <a:pt x="19643" y="110994"/>
                  </a:lnTo>
                  <a:lnTo>
                    <a:pt x="20421" y="110575"/>
                  </a:lnTo>
                  <a:lnTo>
                    <a:pt x="21199" y="109947"/>
                  </a:lnTo>
                  <a:lnTo>
                    <a:pt x="21977" y="109109"/>
                  </a:lnTo>
                  <a:lnTo>
                    <a:pt x="22560" y="107853"/>
                  </a:lnTo>
                  <a:lnTo>
                    <a:pt x="22949" y="105968"/>
                  </a:lnTo>
                  <a:lnTo>
                    <a:pt x="23144" y="103246"/>
                  </a:lnTo>
                  <a:lnTo>
                    <a:pt x="23144" y="103246"/>
                  </a:lnTo>
                  <a:lnTo>
                    <a:pt x="23338" y="70575"/>
                  </a:lnTo>
                  <a:lnTo>
                    <a:pt x="23338" y="40418"/>
                  </a:lnTo>
                  <a:lnTo>
                    <a:pt x="26839" y="40418"/>
                  </a:lnTo>
                  <a:lnTo>
                    <a:pt x="26839" y="67434"/>
                  </a:lnTo>
                  <a:lnTo>
                    <a:pt x="26839" y="67434"/>
                  </a:lnTo>
                  <a:lnTo>
                    <a:pt x="27034" y="69109"/>
                  </a:lnTo>
                  <a:lnTo>
                    <a:pt x="27228" y="69738"/>
                  </a:lnTo>
                  <a:lnTo>
                    <a:pt x="27423" y="70157"/>
                  </a:lnTo>
                  <a:lnTo>
                    <a:pt x="27811" y="70366"/>
                  </a:lnTo>
                  <a:lnTo>
                    <a:pt x="28395" y="70575"/>
                  </a:lnTo>
                  <a:lnTo>
                    <a:pt x="29367" y="70575"/>
                  </a:lnTo>
                  <a:lnTo>
                    <a:pt x="29367" y="70575"/>
                  </a:lnTo>
                  <a:lnTo>
                    <a:pt x="30145" y="70575"/>
                  </a:lnTo>
                  <a:lnTo>
                    <a:pt x="30534" y="70366"/>
                  </a:lnTo>
                  <a:lnTo>
                    <a:pt x="31118" y="70157"/>
                  </a:lnTo>
                  <a:lnTo>
                    <a:pt x="31507" y="69738"/>
                  </a:lnTo>
                  <a:lnTo>
                    <a:pt x="31896" y="68691"/>
                  </a:lnTo>
                  <a:lnTo>
                    <a:pt x="32090" y="67225"/>
                  </a:lnTo>
                  <a:lnTo>
                    <a:pt x="32090" y="67225"/>
                  </a:lnTo>
                  <a:lnTo>
                    <a:pt x="31896" y="35811"/>
                  </a:lnTo>
                  <a:lnTo>
                    <a:pt x="35202" y="35811"/>
                  </a:lnTo>
                  <a:lnTo>
                    <a:pt x="35202" y="35811"/>
                  </a:lnTo>
                  <a:lnTo>
                    <a:pt x="35202" y="110575"/>
                  </a:lnTo>
                  <a:lnTo>
                    <a:pt x="35202" y="110575"/>
                  </a:lnTo>
                  <a:lnTo>
                    <a:pt x="35397" y="113298"/>
                  </a:lnTo>
                  <a:lnTo>
                    <a:pt x="35980" y="115392"/>
                  </a:lnTo>
                  <a:lnTo>
                    <a:pt x="36758" y="116858"/>
                  </a:lnTo>
                  <a:lnTo>
                    <a:pt x="37536" y="118324"/>
                  </a:lnTo>
                  <a:lnTo>
                    <a:pt x="38508" y="119162"/>
                  </a:lnTo>
                  <a:lnTo>
                    <a:pt x="39870" y="119581"/>
                  </a:lnTo>
                  <a:lnTo>
                    <a:pt x="40842" y="120000"/>
                  </a:lnTo>
                  <a:lnTo>
                    <a:pt x="41815" y="120000"/>
                  </a:lnTo>
                  <a:lnTo>
                    <a:pt x="48233" y="120000"/>
                  </a:lnTo>
                  <a:lnTo>
                    <a:pt x="48233" y="120000"/>
                  </a:lnTo>
                  <a:lnTo>
                    <a:pt x="49011" y="120000"/>
                  </a:lnTo>
                  <a:lnTo>
                    <a:pt x="49983" y="119581"/>
                  </a:lnTo>
                  <a:lnTo>
                    <a:pt x="51150" y="118952"/>
                  </a:lnTo>
                  <a:lnTo>
                    <a:pt x="52123" y="117905"/>
                  </a:lnTo>
                  <a:lnTo>
                    <a:pt x="52901" y="116649"/>
                  </a:lnTo>
                  <a:lnTo>
                    <a:pt x="53484" y="114764"/>
                  </a:lnTo>
                  <a:lnTo>
                    <a:pt x="54068" y="112460"/>
                  </a:lnTo>
                  <a:lnTo>
                    <a:pt x="54262" y="109528"/>
                  </a:lnTo>
                  <a:lnTo>
                    <a:pt x="54262" y="109528"/>
                  </a:lnTo>
                  <a:lnTo>
                    <a:pt x="54262" y="71204"/>
                  </a:lnTo>
                  <a:lnTo>
                    <a:pt x="54068" y="35811"/>
                  </a:lnTo>
                  <a:lnTo>
                    <a:pt x="57374" y="35811"/>
                  </a:lnTo>
                  <a:lnTo>
                    <a:pt x="57374" y="35811"/>
                  </a:lnTo>
                  <a:lnTo>
                    <a:pt x="57374" y="66387"/>
                  </a:lnTo>
                  <a:lnTo>
                    <a:pt x="57374" y="66387"/>
                  </a:lnTo>
                  <a:lnTo>
                    <a:pt x="57568" y="68272"/>
                  </a:lnTo>
                  <a:lnTo>
                    <a:pt x="57568" y="69109"/>
                  </a:lnTo>
                  <a:lnTo>
                    <a:pt x="57957" y="69738"/>
                  </a:lnTo>
                  <a:lnTo>
                    <a:pt x="58152" y="70157"/>
                  </a:lnTo>
                  <a:lnTo>
                    <a:pt x="58735" y="70366"/>
                  </a:lnTo>
                  <a:lnTo>
                    <a:pt x="59319" y="70575"/>
                  </a:lnTo>
                  <a:lnTo>
                    <a:pt x="60097" y="70575"/>
                  </a:lnTo>
                  <a:lnTo>
                    <a:pt x="60097" y="70575"/>
                  </a:lnTo>
                  <a:lnTo>
                    <a:pt x="60680" y="70575"/>
                  </a:lnTo>
                  <a:lnTo>
                    <a:pt x="61069" y="70366"/>
                  </a:lnTo>
                  <a:lnTo>
                    <a:pt x="61458" y="69947"/>
                  </a:lnTo>
                  <a:lnTo>
                    <a:pt x="61847" y="69528"/>
                  </a:lnTo>
                  <a:lnTo>
                    <a:pt x="62042" y="68272"/>
                  </a:lnTo>
                  <a:lnTo>
                    <a:pt x="62236" y="66596"/>
                  </a:lnTo>
                  <a:lnTo>
                    <a:pt x="62236" y="66596"/>
                  </a:lnTo>
                  <a:lnTo>
                    <a:pt x="62236" y="37277"/>
                  </a:lnTo>
                  <a:lnTo>
                    <a:pt x="65542" y="37277"/>
                  </a:lnTo>
                  <a:lnTo>
                    <a:pt x="65542" y="37277"/>
                  </a:lnTo>
                  <a:lnTo>
                    <a:pt x="65737" y="109738"/>
                  </a:lnTo>
                  <a:lnTo>
                    <a:pt x="65737" y="109738"/>
                  </a:lnTo>
                  <a:lnTo>
                    <a:pt x="66126" y="112460"/>
                  </a:lnTo>
                  <a:lnTo>
                    <a:pt x="66515" y="114554"/>
                  </a:lnTo>
                  <a:lnTo>
                    <a:pt x="67293" y="116020"/>
                  </a:lnTo>
                  <a:lnTo>
                    <a:pt x="68265" y="117277"/>
                  </a:lnTo>
                  <a:lnTo>
                    <a:pt x="69432" y="118324"/>
                  </a:lnTo>
                  <a:lnTo>
                    <a:pt x="70405" y="118743"/>
                  </a:lnTo>
                  <a:lnTo>
                    <a:pt x="71572" y="119162"/>
                  </a:lnTo>
                  <a:lnTo>
                    <a:pt x="72544" y="119162"/>
                  </a:lnTo>
                  <a:lnTo>
                    <a:pt x="78962" y="119162"/>
                  </a:lnTo>
                  <a:lnTo>
                    <a:pt x="78962" y="119162"/>
                  </a:lnTo>
                  <a:lnTo>
                    <a:pt x="79935" y="119162"/>
                  </a:lnTo>
                  <a:lnTo>
                    <a:pt x="80907" y="118743"/>
                  </a:lnTo>
                  <a:lnTo>
                    <a:pt x="81880" y="117905"/>
                  </a:lnTo>
                  <a:lnTo>
                    <a:pt x="82852" y="117068"/>
                  </a:lnTo>
                  <a:lnTo>
                    <a:pt x="83630" y="115811"/>
                  </a:lnTo>
                  <a:lnTo>
                    <a:pt x="84213" y="113926"/>
                  </a:lnTo>
                  <a:lnTo>
                    <a:pt x="84797" y="111623"/>
                  </a:lnTo>
                  <a:lnTo>
                    <a:pt x="84991" y="108691"/>
                  </a:lnTo>
                  <a:lnTo>
                    <a:pt x="84991" y="108691"/>
                  </a:lnTo>
                  <a:lnTo>
                    <a:pt x="85186" y="95706"/>
                  </a:lnTo>
                  <a:lnTo>
                    <a:pt x="85186" y="71413"/>
                  </a:lnTo>
                  <a:lnTo>
                    <a:pt x="84991" y="37277"/>
                  </a:lnTo>
                  <a:lnTo>
                    <a:pt x="88492" y="37277"/>
                  </a:lnTo>
                  <a:lnTo>
                    <a:pt x="88492" y="37277"/>
                  </a:lnTo>
                  <a:lnTo>
                    <a:pt x="88492" y="66596"/>
                  </a:lnTo>
                  <a:lnTo>
                    <a:pt x="88492" y="66596"/>
                  </a:lnTo>
                  <a:lnTo>
                    <a:pt x="88687" y="68062"/>
                  </a:lnTo>
                  <a:lnTo>
                    <a:pt x="89076" y="69528"/>
                  </a:lnTo>
                  <a:lnTo>
                    <a:pt x="89270" y="69947"/>
                  </a:lnTo>
                  <a:lnTo>
                    <a:pt x="89659" y="70366"/>
                  </a:lnTo>
                  <a:lnTo>
                    <a:pt x="90243" y="70575"/>
                  </a:lnTo>
                  <a:lnTo>
                    <a:pt x="90826" y="70575"/>
                  </a:lnTo>
                  <a:lnTo>
                    <a:pt x="90826" y="70575"/>
                  </a:lnTo>
                  <a:lnTo>
                    <a:pt x="91993" y="70575"/>
                  </a:lnTo>
                  <a:lnTo>
                    <a:pt x="92576" y="70366"/>
                  </a:lnTo>
                  <a:lnTo>
                    <a:pt x="92965" y="69947"/>
                  </a:lnTo>
                  <a:lnTo>
                    <a:pt x="93354" y="69109"/>
                  </a:lnTo>
                  <a:lnTo>
                    <a:pt x="93549" y="67853"/>
                  </a:lnTo>
                  <a:lnTo>
                    <a:pt x="93549" y="67853"/>
                  </a:lnTo>
                  <a:lnTo>
                    <a:pt x="93743" y="55287"/>
                  </a:lnTo>
                  <a:lnTo>
                    <a:pt x="93743" y="40418"/>
                  </a:lnTo>
                  <a:lnTo>
                    <a:pt x="97050" y="40418"/>
                  </a:lnTo>
                  <a:lnTo>
                    <a:pt x="97050" y="40418"/>
                  </a:lnTo>
                  <a:lnTo>
                    <a:pt x="97050" y="101151"/>
                  </a:lnTo>
                  <a:lnTo>
                    <a:pt x="97050" y="101151"/>
                  </a:lnTo>
                  <a:lnTo>
                    <a:pt x="97050" y="103246"/>
                  </a:lnTo>
                  <a:lnTo>
                    <a:pt x="97439" y="105130"/>
                  </a:lnTo>
                  <a:lnTo>
                    <a:pt x="97828" y="106596"/>
                  </a:lnTo>
                  <a:lnTo>
                    <a:pt x="98217" y="107434"/>
                  </a:lnTo>
                  <a:lnTo>
                    <a:pt x="98800" y="108272"/>
                  </a:lnTo>
                  <a:lnTo>
                    <a:pt x="99773" y="108691"/>
                  </a:lnTo>
                  <a:lnTo>
                    <a:pt x="100356" y="108900"/>
                  </a:lnTo>
                  <a:lnTo>
                    <a:pt x="101134" y="108900"/>
                  </a:lnTo>
                  <a:lnTo>
                    <a:pt x="107163" y="108900"/>
                  </a:lnTo>
                  <a:lnTo>
                    <a:pt x="107163" y="108900"/>
                  </a:lnTo>
                  <a:lnTo>
                    <a:pt x="107941" y="108900"/>
                  </a:lnTo>
                  <a:lnTo>
                    <a:pt x="108719" y="108691"/>
                  </a:lnTo>
                  <a:lnTo>
                    <a:pt x="109303" y="108062"/>
                  </a:lnTo>
                  <a:lnTo>
                    <a:pt x="109886" y="107434"/>
                  </a:lnTo>
                  <a:lnTo>
                    <a:pt x="110470" y="106178"/>
                  </a:lnTo>
                  <a:lnTo>
                    <a:pt x="111053" y="104502"/>
                  </a:lnTo>
                  <a:lnTo>
                    <a:pt x="111247" y="102617"/>
                  </a:lnTo>
                  <a:lnTo>
                    <a:pt x="111442" y="100104"/>
                  </a:lnTo>
                  <a:lnTo>
                    <a:pt x="111442" y="100104"/>
                  </a:lnTo>
                  <a:lnTo>
                    <a:pt x="111442" y="68900"/>
                  </a:lnTo>
                  <a:lnTo>
                    <a:pt x="111442" y="40418"/>
                  </a:lnTo>
                  <a:lnTo>
                    <a:pt x="114943" y="40418"/>
                  </a:lnTo>
                  <a:lnTo>
                    <a:pt x="114943" y="40418"/>
                  </a:lnTo>
                  <a:lnTo>
                    <a:pt x="114943" y="67434"/>
                  </a:lnTo>
                  <a:lnTo>
                    <a:pt x="114943" y="67434"/>
                  </a:lnTo>
                  <a:lnTo>
                    <a:pt x="115137" y="68691"/>
                  </a:lnTo>
                  <a:lnTo>
                    <a:pt x="115721" y="69738"/>
                  </a:lnTo>
                  <a:lnTo>
                    <a:pt x="116499" y="70366"/>
                  </a:lnTo>
                  <a:lnTo>
                    <a:pt x="117471" y="70575"/>
                  </a:lnTo>
                  <a:lnTo>
                    <a:pt x="117471" y="70575"/>
                  </a:lnTo>
                  <a:lnTo>
                    <a:pt x="118638" y="70366"/>
                  </a:lnTo>
                  <a:lnTo>
                    <a:pt x="119416" y="69738"/>
                  </a:lnTo>
                  <a:lnTo>
                    <a:pt x="119805" y="68900"/>
                  </a:lnTo>
                  <a:lnTo>
                    <a:pt x="120000" y="67643"/>
                  </a:lnTo>
                  <a:lnTo>
                    <a:pt x="120000" y="41256"/>
                  </a:lnTo>
                  <a:lnTo>
                    <a:pt x="120000" y="41256"/>
                  </a:lnTo>
                  <a:lnTo>
                    <a:pt x="119805" y="39162"/>
                  </a:lnTo>
                  <a:lnTo>
                    <a:pt x="119416" y="36858"/>
                  </a:lnTo>
                  <a:lnTo>
                    <a:pt x="118638" y="34973"/>
                  </a:lnTo>
                  <a:lnTo>
                    <a:pt x="117666" y="33298"/>
                  </a:lnTo>
                  <a:lnTo>
                    <a:pt x="116499" y="31832"/>
                  </a:lnTo>
                  <a:lnTo>
                    <a:pt x="115137" y="30785"/>
                  </a:lnTo>
                  <a:lnTo>
                    <a:pt x="113581" y="29947"/>
                  </a:lnTo>
                  <a:lnTo>
                    <a:pt x="112803" y="29738"/>
                  </a:lnTo>
                  <a:lnTo>
                    <a:pt x="112025" y="29738"/>
                  </a:lnTo>
                  <a:lnTo>
                    <a:pt x="112025" y="29738"/>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grpSp>
        <p:nvGrpSpPr>
          <p:cNvPr id="64" name="Group 63">
            <a:extLst>
              <a:ext uri="{FF2B5EF4-FFF2-40B4-BE49-F238E27FC236}">
                <a16:creationId xmlns:a16="http://schemas.microsoft.com/office/drawing/2014/main" id="{041E34EF-2272-4C32-A74C-7246D7911DA4}"/>
              </a:ext>
            </a:extLst>
          </p:cNvPr>
          <p:cNvGrpSpPr/>
          <p:nvPr/>
        </p:nvGrpSpPr>
        <p:grpSpPr>
          <a:xfrm>
            <a:off x="7029155" y="3846197"/>
            <a:ext cx="613636" cy="613636"/>
            <a:chOff x="4975971" y="2832061"/>
            <a:chExt cx="900000" cy="900000"/>
          </a:xfrm>
        </p:grpSpPr>
        <p:sp>
          <p:nvSpPr>
            <p:cNvPr id="65" name="Oval 64">
              <a:extLst>
                <a:ext uri="{FF2B5EF4-FFF2-40B4-BE49-F238E27FC236}">
                  <a16:creationId xmlns:a16="http://schemas.microsoft.com/office/drawing/2014/main" id="{CE3975A2-0840-4449-8647-69009C3CEFEA}"/>
                </a:ext>
              </a:extLst>
            </p:cNvPr>
            <p:cNvSpPr/>
            <p:nvPr/>
          </p:nvSpPr>
          <p:spPr>
            <a:xfrm>
              <a:off x="4975971" y="2832061"/>
              <a:ext cx="900000" cy="9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7"/>
            </a:p>
          </p:txBody>
        </p:sp>
        <p:sp>
          <p:nvSpPr>
            <p:cNvPr id="66" name="Shape 114">
              <a:extLst>
                <a:ext uri="{FF2B5EF4-FFF2-40B4-BE49-F238E27FC236}">
                  <a16:creationId xmlns:a16="http://schemas.microsoft.com/office/drawing/2014/main" id="{61111DCE-BC67-4197-8A87-068A78A2AB05}"/>
                </a:ext>
              </a:extLst>
            </p:cNvPr>
            <p:cNvSpPr/>
            <p:nvPr/>
          </p:nvSpPr>
          <p:spPr>
            <a:xfrm>
              <a:off x="5063604" y="3017342"/>
              <a:ext cx="720000" cy="540000"/>
            </a:xfrm>
            <a:custGeom>
              <a:avLst/>
              <a:gdLst/>
              <a:ahLst/>
              <a:cxnLst/>
              <a:rect l="0" t="0" r="0" b="0"/>
              <a:pathLst>
                <a:path w="120000" h="120000" extrusionOk="0">
                  <a:moveTo>
                    <a:pt x="44343" y="19057"/>
                  </a:moveTo>
                  <a:lnTo>
                    <a:pt x="44343" y="19057"/>
                  </a:lnTo>
                  <a:lnTo>
                    <a:pt x="46094" y="18848"/>
                  </a:lnTo>
                  <a:lnTo>
                    <a:pt x="47844" y="18429"/>
                  </a:lnTo>
                  <a:lnTo>
                    <a:pt x="49400" y="17382"/>
                  </a:lnTo>
                  <a:lnTo>
                    <a:pt x="50567" y="16335"/>
                  </a:lnTo>
                  <a:lnTo>
                    <a:pt x="51928" y="14869"/>
                  </a:lnTo>
                  <a:lnTo>
                    <a:pt x="52706" y="13403"/>
                  </a:lnTo>
                  <a:lnTo>
                    <a:pt x="53095" y="11308"/>
                  </a:lnTo>
                  <a:lnTo>
                    <a:pt x="53290" y="9424"/>
                  </a:lnTo>
                  <a:lnTo>
                    <a:pt x="53290" y="9424"/>
                  </a:lnTo>
                  <a:lnTo>
                    <a:pt x="53095" y="7539"/>
                  </a:lnTo>
                  <a:lnTo>
                    <a:pt x="52706" y="5863"/>
                  </a:lnTo>
                  <a:lnTo>
                    <a:pt x="51928" y="4188"/>
                  </a:lnTo>
                  <a:lnTo>
                    <a:pt x="50567" y="2722"/>
                  </a:lnTo>
                  <a:lnTo>
                    <a:pt x="49400" y="1675"/>
                  </a:lnTo>
                  <a:lnTo>
                    <a:pt x="47844" y="837"/>
                  </a:lnTo>
                  <a:lnTo>
                    <a:pt x="46094" y="209"/>
                  </a:lnTo>
                  <a:lnTo>
                    <a:pt x="44343" y="0"/>
                  </a:lnTo>
                  <a:lnTo>
                    <a:pt x="44343" y="0"/>
                  </a:lnTo>
                  <a:lnTo>
                    <a:pt x="42593" y="209"/>
                  </a:lnTo>
                  <a:lnTo>
                    <a:pt x="41037" y="837"/>
                  </a:lnTo>
                  <a:lnTo>
                    <a:pt x="39481" y="1675"/>
                  </a:lnTo>
                  <a:lnTo>
                    <a:pt x="38119" y="2722"/>
                  </a:lnTo>
                  <a:lnTo>
                    <a:pt x="36952" y="4188"/>
                  </a:lnTo>
                  <a:lnTo>
                    <a:pt x="36175" y="5863"/>
                  </a:lnTo>
                  <a:lnTo>
                    <a:pt x="35591" y="7539"/>
                  </a:lnTo>
                  <a:lnTo>
                    <a:pt x="35397" y="9424"/>
                  </a:lnTo>
                  <a:lnTo>
                    <a:pt x="35397" y="9424"/>
                  </a:lnTo>
                  <a:lnTo>
                    <a:pt x="35591" y="11308"/>
                  </a:lnTo>
                  <a:lnTo>
                    <a:pt x="36175" y="13403"/>
                  </a:lnTo>
                  <a:lnTo>
                    <a:pt x="36952" y="14869"/>
                  </a:lnTo>
                  <a:lnTo>
                    <a:pt x="38119" y="16335"/>
                  </a:lnTo>
                  <a:lnTo>
                    <a:pt x="39481" y="17382"/>
                  </a:lnTo>
                  <a:lnTo>
                    <a:pt x="41037" y="18429"/>
                  </a:lnTo>
                  <a:lnTo>
                    <a:pt x="42593" y="18848"/>
                  </a:lnTo>
                  <a:lnTo>
                    <a:pt x="44343" y="19057"/>
                  </a:lnTo>
                  <a:lnTo>
                    <a:pt x="44343" y="19057"/>
                  </a:lnTo>
                  <a:close/>
                  <a:moveTo>
                    <a:pt x="75072" y="21989"/>
                  </a:moveTo>
                  <a:lnTo>
                    <a:pt x="75072" y="21989"/>
                  </a:lnTo>
                  <a:lnTo>
                    <a:pt x="77017" y="21780"/>
                  </a:lnTo>
                  <a:lnTo>
                    <a:pt x="78768" y="21151"/>
                  </a:lnTo>
                  <a:lnTo>
                    <a:pt x="80129" y="20314"/>
                  </a:lnTo>
                  <a:lnTo>
                    <a:pt x="81491" y="19267"/>
                  </a:lnTo>
                  <a:lnTo>
                    <a:pt x="82463" y="17801"/>
                  </a:lnTo>
                  <a:lnTo>
                    <a:pt x="83435" y="16335"/>
                  </a:lnTo>
                  <a:lnTo>
                    <a:pt x="83824" y="14450"/>
                  </a:lnTo>
                  <a:lnTo>
                    <a:pt x="84019" y="12356"/>
                  </a:lnTo>
                  <a:lnTo>
                    <a:pt x="84019" y="12356"/>
                  </a:lnTo>
                  <a:lnTo>
                    <a:pt x="83824" y="10471"/>
                  </a:lnTo>
                  <a:lnTo>
                    <a:pt x="83435" y="8586"/>
                  </a:lnTo>
                  <a:lnTo>
                    <a:pt x="82463" y="7120"/>
                  </a:lnTo>
                  <a:lnTo>
                    <a:pt x="81491" y="5654"/>
                  </a:lnTo>
                  <a:lnTo>
                    <a:pt x="80129" y="4607"/>
                  </a:lnTo>
                  <a:lnTo>
                    <a:pt x="78768" y="3769"/>
                  </a:lnTo>
                  <a:lnTo>
                    <a:pt x="77017" y="3141"/>
                  </a:lnTo>
                  <a:lnTo>
                    <a:pt x="75072" y="2931"/>
                  </a:lnTo>
                  <a:lnTo>
                    <a:pt x="75072" y="2931"/>
                  </a:lnTo>
                  <a:lnTo>
                    <a:pt x="73322" y="3141"/>
                  </a:lnTo>
                  <a:lnTo>
                    <a:pt x="71766" y="3769"/>
                  </a:lnTo>
                  <a:lnTo>
                    <a:pt x="70210" y="4607"/>
                  </a:lnTo>
                  <a:lnTo>
                    <a:pt x="68849" y="5654"/>
                  </a:lnTo>
                  <a:lnTo>
                    <a:pt x="67876" y="7120"/>
                  </a:lnTo>
                  <a:lnTo>
                    <a:pt x="67098" y="8586"/>
                  </a:lnTo>
                  <a:lnTo>
                    <a:pt x="66515" y="10471"/>
                  </a:lnTo>
                  <a:lnTo>
                    <a:pt x="66320" y="12356"/>
                  </a:lnTo>
                  <a:lnTo>
                    <a:pt x="66320" y="12356"/>
                  </a:lnTo>
                  <a:lnTo>
                    <a:pt x="66515" y="14450"/>
                  </a:lnTo>
                  <a:lnTo>
                    <a:pt x="67098" y="16335"/>
                  </a:lnTo>
                  <a:lnTo>
                    <a:pt x="67876" y="17801"/>
                  </a:lnTo>
                  <a:lnTo>
                    <a:pt x="68849" y="19267"/>
                  </a:lnTo>
                  <a:lnTo>
                    <a:pt x="70210" y="20314"/>
                  </a:lnTo>
                  <a:lnTo>
                    <a:pt x="71766" y="21151"/>
                  </a:lnTo>
                  <a:lnTo>
                    <a:pt x="73322" y="21780"/>
                  </a:lnTo>
                  <a:lnTo>
                    <a:pt x="75072" y="21989"/>
                  </a:lnTo>
                  <a:lnTo>
                    <a:pt x="75072" y="21989"/>
                  </a:lnTo>
                  <a:close/>
                  <a:moveTo>
                    <a:pt x="15948" y="28272"/>
                  </a:moveTo>
                  <a:lnTo>
                    <a:pt x="15948" y="28272"/>
                  </a:lnTo>
                  <a:lnTo>
                    <a:pt x="17309" y="28062"/>
                  </a:lnTo>
                  <a:lnTo>
                    <a:pt x="18670" y="27643"/>
                  </a:lnTo>
                  <a:lnTo>
                    <a:pt x="19837" y="26806"/>
                  </a:lnTo>
                  <a:lnTo>
                    <a:pt x="21004" y="25968"/>
                  </a:lnTo>
                  <a:lnTo>
                    <a:pt x="21977" y="24502"/>
                  </a:lnTo>
                  <a:lnTo>
                    <a:pt x="22560" y="23246"/>
                  </a:lnTo>
                  <a:lnTo>
                    <a:pt x="22949" y="21780"/>
                  </a:lnTo>
                  <a:lnTo>
                    <a:pt x="23144" y="20104"/>
                  </a:lnTo>
                  <a:lnTo>
                    <a:pt x="23144" y="20104"/>
                  </a:lnTo>
                  <a:lnTo>
                    <a:pt x="22949" y="18638"/>
                  </a:lnTo>
                  <a:lnTo>
                    <a:pt x="22560" y="17172"/>
                  </a:lnTo>
                  <a:lnTo>
                    <a:pt x="21977" y="15706"/>
                  </a:lnTo>
                  <a:lnTo>
                    <a:pt x="21004" y="14659"/>
                  </a:lnTo>
                  <a:lnTo>
                    <a:pt x="19837" y="13612"/>
                  </a:lnTo>
                  <a:lnTo>
                    <a:pt x="18670" y="12984"/>
                  </a:lnTo>
                  <a:lnTo>
                    <a:pt x="17309" y="12356"/>
                  </a:lnTo>
                  <a:lnTo>
                    <a:pt x="15948" y="12146"/>
                  </a:lnTo>
                  <a:lnTo>
                    <a:pt x="15948" y="12146"/>
                  </a:lnTo>
                  <a:lnTo>
                    <a:pt x="14197" y="12356"/>
                  </a:lnTo>
                  <a:lnTo>
                    <a:pt x="12836" y="12984"/>
                  </a:lnTo>
                  <a:lnTo>
                    <a:pt x="11669" y="13612"/>
                  </a:lnTo>
                  <a:lnTo>
                    <a:pt x="10502" y="14659"/>
                  </a:lnTo>
                  <a:lnTo>
                    <a:pt x="9724" y="15706"/>
                  </a:lnTo>
                  <a:lnTo>
                    <a:pt x="8946" y="17172"/>
                  </a:lnTo>
                  <a:lnTo>
                    <a:pt x="8557" y="18638"/>
                  </a:lnTo>
                  <a:lnTo>
                    <a:pt x="8363" y="20104"/>
                  </a:lnTo>
                  <a:lnTo>
                    <a:pt x="8363" y="20104"/>
                  </a:lnTo>
                  <a:lnTo>
                    <a:pt x="8557" y="21780"/>
                  </a:lnTo>
                  <a:lnTo>
                    <a:pt x="8946" y="23246"/>
                  </a:lnTo>
                  <a:lnTo>
                    <a:pt x="9724" y="24502"/>
                  </a:lnTo>
                  <a:lnTo>
                    <a:pt x="10502" y="25968"/>
                  </a:lnTo>
                  <a:lnTo>
                    <a:pt x="11669" y="26806"/>
                  </a:lnTo>
                  <a:lnTo>
                    <a:pt x="12836" y="27643"/>
                  </a:lnTo>
                  <a:lnTo>
                    <a:pt x="14197" y="28062"/>
                  </a:lnTo>
                  <a:lnTo>
                    <a:pt x="15948" y="28272"/>
                  </a:lnTo>
                  <a:lnTo>
                    <a:pt x="15948" y="28272"/>
                  </a:lnTo>
                  <a:close/>
                  <a:moveTo>
                    <a:pt x="103857" y="25968"/>
                  </a:moveTo>
                  <a:lnTo>
                    <a:pt x="103857" y="25968"/>
                  </a:lnTo>
                  <a:lnTo>
                    <a:pt x="105218" y="25549"/>
                  </a:lnTo>
                  <a:lnTo>
                    <a:pt x="106580" y="25130"/>
                  </a:lnTo>
                  <a:lnTo>
                    <a:pt x="107941" y="24502"/>
                  </a:lnTo>
                  <a:lnTo>
                    <a:pt x="108914" y="23455"/>
                  </a:lnTo>
                  <a:lnTo>
                    <a:pt x="109886" y="22198"/>
                  </a:lnTo>
                  <a:lnTo>
                    <a:pt x="110470" y="20942"/>
                  </a:lnTo>
                  <a:lnTo>
                    <a:pt x="110858" y="19476"/>
                  </a:lnTo>
                  <a:lnTo>
                    <a:pt x="111053" y="18010"/>
                  </a:lnTo>
                  <a:lnTo>
                    <a:pt x="111053" y="18010"/>
                  </a:lnTo>
                  <a:lnTo>
                    <a:pt x="110858" y="16335"/>
                  </a:lnTo>
                  <a:lnTo>
                    <a:pt x="110470" y="14869"/>
                  </a:lnTo>
                  <a:lnTo>
                    <a:pt x="109886" y="13612"/>
                  </a:lnTo>
                  <a:lnTo>
                    <a:pt x="108914" y="12146"/>
                  </a:lnTo>
                  <a:lnTo>
                    <a:pt x="107941" y="11308"/>
                  </a:lnTo>
                  <a:lnTo>
                    <a:pt x="106580" y="10471"/>
                  </a:lnTo>
                  <a:lnTo>
                    <a:pt x="105218" y="10052"/>
                  </a:lnTo>
                  <a:lnTo>
                    <a:pt x="103857" y="9842"/>
                  </a:lnTo>
                  <a:lnTo>
                    <a:pt x="103857" y="9842"/>
                  </a:lnTo>
                  <a:lnTo>
                    <a:pt x="102301" y="10052"/>
                  </a:lnTo>
                  <a:lnTo>
                    <a:pt x="100940" y="10471"/>
                  </a:lnTo>
                  <a:lnTo>
                    <a:pt x="99773" y="11308"/>
                  </a:lnTo>
                  <a:lnTo>
                    <a:pt x="98411" y="12146"/>
                  </a:lnTo>
                  <a:lnTo>
                    <a:pt x="97633" y="13612"/>
                  </a:lnTo>
                  <a:lnTo>
                    <a:pt x="96855" y="14869"/>
                  </a:lnTo>
                  <a:lnTo>
                    <a:pt x="96466" y="16335"/>
                  </a:lnTo>
                  <a:lnTo>
                    <a:pt x="96466" y="18010"/>
                  </a:lnTo>
                  <a:lnTo>
                    <a:pt x="96466" y="18010"/>
                  </a:lnTo>
                  <a:lnTo>
                    <a:pt x="96466" y="19476"/>
                  </a:lnTo>
                  <a:lnTo>
                    <a:pt x="96855" y="20942"/>
                  </a:lnTo>
                  <a:lnTo>
                    <a:pt x="97633" y="22198"/>
                  </a:lnTo>
                  <a:lnTo>
                    <a:pt x="98411" y="23455"/>
                  </a:lnTo>
                  <a:lnTo>
                    <a:pt x="99773" y="24502"/>
                  </a:lnTo>
                  <a:lnTo>
                    <a:pt x="100940" y="25130"/>
                  </a:lnTo>
                  <a:lnTo>
                    <a:pt x="102301" y="25549"/>
                  </a:lnTo>
                  <a:lnTo>
                    <a:pt x="103857" y="25968"/>
                  </a:lnTo>
                  <a:lnTo>
                    <a:pt x="103857" y="25968"/>
                  </a:lnTo>
                  <a:close/>
                  <a:moveTo>
                    <a:pt x="112025" y="29738"/>
                  </a:moveTo>
                  <a:lnTo>
                    <a:pt x="95494" y="29738"/>
                  </a:lnTo>
                  <a:lnTo>
                    <a:pt x="95494" y="29738"/>
                  </a:lnTo>
                  <a:lnTo>
                    <a:pt x="93938" y="29947"/>
                  </a:lnTo>
                  <a:lnTo>
                    <a:pt x="92382" y="30575"/>
                  </a:lnTo>
                  <a:lnTo>
                    <a:pt x="92382" y="30575"/>
                  </a:lnTo>
                  <a:lnTo>
                    <a:pt x="91604" y="29319"/>
                  </a:lnTo>
                  <a:lnTo>
                    <a:pt x="90826" y="28272"/>
                  </a:lnTo>
                  <a:lnTo>
                    <a:pt x="89854" y="27643"/>
                  </a:lnTo>
                  <a:lnTo>
                    <a:pt x="88881" y="27015"/>
                  </a:lnTo>
                  <a:lnTo>
                    <a:pt x="87714" y="26387"/>
                  </a:lnTo>
                  <a:lnTo>
                    <a:pt x="86353" y="26178"/>
                  </a:lnTo>
                  <a:lnTo>
                    <a:pt x="85186" y="25968"/>
                  </a:lnTo>
                  <a:lnTo>
                    <a:pt x="83824" y="25968"/>
                  </a:lnTo>
                  <a:lnTo>
                    <a:pt x="67098" y="25968"/>
                  </a:lnTo>
                  <a:lnTo>
                    <a:pt x="67098" y="25968"/>
                  </a:lnTo>
                  <a:lnTo>
                    <a:pt x="65153" y="25968"/>
                  </a:lnTo>
                  <a:lnTo>
                    <a:pt x="63403" y="26387"/>
                  </a:lnTo>
                  <a:lnTo>
                    <a:pt x="62236" y="26596"/>
                  </a:lnTo>
                  <a:lnTo>
                    <a:pt x="61458" y="27015"/>
                  </a:lnTo>
                  <a:lnTo>
                    <a:pt x="60680" y="27643"/>
                  </a:lnTo>
                  <a:lnTo>
                    <a:pt x="60097" y="28272"/>
                  </a:lnTo>
                  <a:lnTo>
                    <a:pt x="60097" y="28272"/>
                  </a:lnTo>
                  <a:lnTo>
                    <a:pt x="58541" y="26806"/>
                  </a:lnTo>
                  <a:lnTo>
                    <a:pt x="56985" y="25340"/>
                  </a:lnTo>
                  <a:lnTo>
                    <a:pt x="55235" y="24712"/>
                  </a:lnTo>
                  <a:lnTo>
                    <a:pt x="54262" y="24502"/>
                  </a:lnTo>
                  <a:lnTo>
                    <a:pt x="53095" y="24502"/>
                  </a:lnTo>
                  <a:lnTo>
                    <a:pt x="36369" y="24502"/>
                  </a:lnTo>
                  <a:lnTo>
                    <a:pt x="36369" y="24502"/>
                  </a:lnTo>
                  <a:lnTo>
                    <a:pt x="34813" y="24502"/>
                  </a:lnTo>
                  <a:lnTo>
                    <a:pt x="33257" y="24921"/>
                  </a:lnTo>
                  <a:lnTo>
                    <a:pt x="31896" y="25968"/>
                  </a:lnTo>
                  <a:lnTo>
                    <a:pt x="30729" y="26806"/>
                  </a:lnTo>
                  <a:lnTo>
                    <a:pt x="29562" y="28062"/>
                  </a:lnTo>
                  <a:lnTo>
                    <a:pt x="28589" y="29528"/>
                  </a:lnTo>
                  <a:lnTo>
                    <a:pt x="27811" y="30994"/>
                  </a:lnTo>
                  <a:lnTo>
                    <a:pt x="27228" y="32670"/>
                  </a:lnTo>
                  <a:lnTo>
                    <a:pt x="27228" y="32670"/>
                  </a:lnTo>
                  <a:lnTo>
                    <a:pt x="26061" y="32251"/>
                  </a:lnTo>
                  <a:lnTo>
                    <a:pt x="24505" y="32041"/>
                  </a:lnTo>
                  <a:lnTo>
                    <a:pt x="21977" y="31832"/>
                  </a:lnTo>
                  <a:lnTo>
                    <a:pt x="8168" y="31832"/>
                  </a:lnTo>
                  <a:lnTo>
                    <a:pt x="8168" y="31832"/>
                  </a:lnTo>
                  <a:lnTo>
                    <a:pt x="6612" y="32041"/>
                  </a:lnTo>
                  <a:lnTo>
                    <a:pt x="5056" y="32670"/>
                  </a:lnTo>
                  <a:lnTo>
                    <a:pt x="3695" y="33507"/>
                  </a:lnTo>
                  <a:lnTo>
                    <a:pt x="2528" y="34764"/>
                  </a:lnTo>
                  <a:lnTo>
                    <a:pt x="1361" y="36230"/>
                  </a:lnTo>
                  <a:lnTo>
                    <a:pt x="583" y="37905"/>
                  </a:lnTo>
                  <a:lnTo>
                    <a:pt x="194" y="40000"/>
                  </a:lnTo>
                  <a:lnTo>
                    <a:pt x="0" y="42094"/>
                  </a:lnTo>
                  <a:lnTo>
                    <a:pt x="0" y="66806"/>
                  </a:lnTo>
                  <a:lnTo>
                    <a:pt x="0" y="66806"/>
                  </a:lnTo>
                  <a:lnTo>
                    <a:pt x="0" y="68272"/>
                  </a:lnTo>
                  <a:lnTo>
                    <a:pt x="388" y="69319"/>
                  </a:lnTo>
                  <a:lnTo>
                    <a:pt x="777" y="69947"/>
                  </a:lnTo>
                  <a:lnTo>
                    <a:pt x="1361" y="70366"/>
                  </a:lnTo>
                  <a:lnTo>
                    <a:pt x="1944" y="70575"/>
                  </a:lnTo>
                  <a:lnTo>
                    <a:pt x="2917" y="70575"/>
                  </a:lnTo>
                  <a:lnTo>
                    <a:pt x="2917" y="70575"/>
                  </a:lnTo>
                  <a:lnTo>
                    <a:pt x="3695" y="70575"/>
                  </a:lnTo>
                  <a:lnTo>
                    <a:pt x="4278" y="70366"/>
                  </a:lnTo>
                  <a:lnTo>
                    <a:pt x="4667" y="69947"/>
                  </a:lnTo>
                  <a:lnTo>
                    <a:pt x="5056" y="69319"/>
                  </a:lnTo>
                  <a:lnTo>
                    <a:pt x="5445" y="68062"/>
                  </a:lnTo>
                  <a:lnTo>
                    <a:pt x="5445" y="66806"/>
                  </a:lnTo>
                  <a:lnTo>
                    <a:pt x="5445" y="66806"/>
                  </a:lnTo>
                  <a:lnTo>
                    <a:pt x="5640" y="40418"/>
                  </a:lnTo>
                  <a:lnTo>
                    <a:pt x="8946" y="40418"/>
                  </a:lnTo>
                  <a:lnTo>
                    <a:pt x="8946" y="40418"/>
                  </a:lnTo>
                  <a:lnTo>
                    <a:pt x="8752" y="104293"/>
                  </a:lnTo>
                  <a:lnTo>
                    <a:pt x="8752" y="104293"/>
                  </a:lnTo>
                  <a:lnTo>
                    <a:pt x="8946" y="106596"/>
                  </a:lnTo>
                  <a:lnTo>
                    <a:pt x="9335" y="108272"/>
                  </a:lnTo>
                  <a:lnTo>
                    <a:pt x="10113" y="109319"/>
                  </a:lnTo>
                  <a:lnTo>
                    <a:pt x="10891" y="110157"/>
                  </a:lnTo>
                  <a:lnTo>
                    <a:pt x="11669" y="110575"/>
                  </a:lnTo>
                  <a:lnTo>
                    <a:pt x="12641" y="110994"/>
                  </a:lnTo>
                  <a:lnTo>
                    <a:pt x="14586" y="110994"/>
                  </a:lnTo>
                  <a:lnTo>
                    <a:pt x="18087" y="110994"/>
                  </a:lnTo>
                  <a:lnTo>
                    <a:pt x="18087" y="110994"/>
                  </a:lnTo>
                  <a:lnTo>
                    <a:pt x="18865" y="110994"/>
                  </a:lnTo>
                  <a:lnTo>
                    <a:pt x="19643" y="110994"/>
                  </a:lnTo>
                  <a:lnTo>
                    <a:pt x="20421" y="110575"/>
                  </a:lnTo>
                  <a:lnTo>
                    <a:pt x="21199" y="109947"/>
                  </a:lnTo>
                  <a:lnTo>
                    <a:pt x="21977" y="109109"/>
                  </a:lnTo>
                  <a:lnTo>
                    <a:pt x="22560" y="107853"/>
                  </a:lnTo>
                  <a:lnTo>
                    <a:pt x="22949" y="105968"/>
                  </a:lnTo>
                  <a:lnTo>
                    <a:pt x="23144" y="103246"/>
                  </a:lnTo>
                  <a:lnTo>
                    <a:pt x="23144" y="103246"/>
                  </a:lnTo>
                  <a:lnTo>
                    <a:pt x="23338" y="70575"/>
                  </a:lnTo>
                  <a:lnTo>
                    <a:pt x="23338" y="40418"/>
                  </a:lnTo>
                  <a:lnTo>
                    <a:pt x="26839" y="40418"/>
                  </a:lnTo>
                  <a:lnTo>
                    <a:pt x="26839" y="67434"/>
                  </a:lnTo>
                  <a:lnTo>
                    <a:pt x="26839" y="67434"/>
                  </a:lnTo>
                  <a:lnTo>
                    <a:pt x="27034" y="69109"/>
                  </a:lnTo>
                  <a:lnTo>
                    <a:pt x="27228" y="69738"/>
                  </a:lnTo>
                  <a:lnTo>
                    <a:pt x="27423" y="70157"/>
                  </a:lnTo>
                  <a:lnTo>
                    <a:pt x="27811" y="70366"/>
                  </a:lnTo>
                  <a:lnTo>
                    <a:pt x="28395" y="70575"/>
                  </a:lnTo>
                  <a:lnTo>
                    <a:pt x="29367" y="70575"/>
                  </a:lnTo>
                  <a:lnTo>
                    <a:pt x="29367" y="70575"/>
                  </a:lnTo>
                  <a:lnTo>
                    <a:pt x="30145" y="70575"/>
                  </a:lnTo>
                  <a:lnTo>
                    <a:pt x="30534" y="70366"/>
                  </a:lnTo>
                  <a:lnTo>
                    <a:pt x="31118" y="70157"/>
                  </a:lnTo>
                  <a:lnTo>
                    <a:pt x="31507" y="69738"/>
                  </a:lnTo>
                  <a:lnTo>
                    <a:pt x="31896" y="68691"/>
                  </a:lnTo>
                  <a:lnTo>
                    <a:pt x="32090" y="67225"/>
                  </a:lnTo>
                  <a:lnTo>
                    <a:pt x="32090" y="67225"/>
                  </a:lnTo>
                  <a:lnTo>
                    <a:pt x="31896" y="35811"/>
                  </a:lnTo>
                  <a:lnTo>
                    <a:pt x="35202" y="35811"/>
                  </a:lnTo>
                  <a:lnTo>
                    <a:pt x="35202" y="35811"/>
                  </a:lnTo>
                  <a:lnTo>
                    <a:pt x="35202" y="110575"/>
                  </a:lnTo>
                  <a:lnTo>
                    <a:pt x="35202" y="110575"/>
                  </a:lnTo>
                  <a:lnTo>
                    <a:pt x="35397" y="113298"/>
                  </a:lnTo>
                  <a:lnTo>
                    <a:pt x="35980" y="115392"/>
                  </a:lnTo>
                  <a:lnTo>
                    <a:pt x="36758" y="116858"/>
                  </a:lnTo>
                  <a:lnTo>
                    <a:pt x="37536" y="118324"/>
                  </a:lnTo>
                  <a:lnTo>
                    <a:pt x="38508" y="119162"/>
                  </a:lnTo>
                  <a:lnTo>
                    <a:pt x="39870" y="119581"/>
                  </a:lnTo>
                  <a:lnTo>
                    <a:pt x="40842" y="120000"/>
                  </a:lnTo>
                  <a:lnTo>
                    <a:pt x="41815" y="120000"/>
                  </a:lnTo>
                  <a:lnTo>
                    <a:pt x="48233" y="120000"/>
                  </a:lnTo>
                  <a:lnTo>
                    <a:pt x="48233" y="120000"/>
                  </a:lnTo>
                  <a:lnTo>
                    <a:pt x="49011" y="120000"/>
                  </a:lnTo>
                  <a:lnTo>
                    <a:pt x="49983" y="119581"/>
                  </a:lnTo>
                  <a:lnTo>
                    <a:pt x="51150" y="118952"/>
                  </a:lnTo>
                  <a:lnTo>
                    <a:pt x="52123" y="117905"/>
                  </a:lnTo>
                  <a:lnTo>
                    <a:pt x="52901" y="116649"/>
                  </a:lnTo>
                  <a:lnTo>
                    <a:pt x="53484" y="114764"/>
                  </a:lnTo>
                  <a:lnTo>
                    <a:pt x="54068" y="112460"/>
                  </a:lnTo>
                  <a:lnTo>
                    <a:pt x="54262" y="109528"/>
                  </a:lnTo>
                  <a:lnTo>
                    <a:pt x="54262" y="109528"/>
                  </a:lnTo>
                  <a:lnTo>
                    <a:pt x="54262" y="71204"/>
                  </a:lnTo>
                  <a:lnTo>
                    <a:pt x="54068" y="35811"/>
                  </a:lnTo>
                  <a:lnTo>
                    <a:pt x="57374" y="35811"/>
                  </a:lnTo>
                  <a:lnTo>
                    <a:pt x="57374" y="35811"/>
                  </a:lnTo>
                  <a:lnTo>
                    <a:pt x="57374" y="66387"/>
                  </a:lnTo>
                  <a:lnTo>
                    <a:pt x="57374" y="66387"/>
                  </a:lnTo>
                  <a:lnTo>
                    <a:pt x="57568" y="68272"/>
                  </a:lnTo>
                  <a:lnTo>
                    <a:pt x="57568" y="69109"/>
                  </a:lnTo>
                  <a:lnTo>
                    <a:pt x="57957" y="69738"/>
                  </a:lnTo>
                  <a:lnTo>
                    <a:pt x="58152" y="70157"/>
                  </a:lnTo>
                  <a:lnTo>
                    <a:pt x="58735" y="70366"/>
                  </a:lnTo>
                  <a:lnTo>
                    <a:pt x="59319" y="70575"/>
                  </a:lnTo>
                  <a:lnTo>
                    <a:pt x="60097" y="70575"/>
                  </a:lnTo>
                  <a:lnTo>
                    <a:pt x="60097" y="70575"/>
                  </a:lnTo>
                  <a:lnTo>
                    <a:pt x="60680" y="70575"/>
                  </a:lnTo>
                  <a:lnTo>
                    <a:pt x="61069" y="70366"/>
                  </a:lnTo>
                  <a:lnTo>
                    <a:pt x="61458" y="69947"/>
                  </a:lnTo>
                  <a:lnTo>
                    <a:pt x="61847" y="69528"/>
                  </a:lnTo>
                  <a:lnTo>
                    <a:pt x="62042" y="68272"/>
                  </a:lnTo>
                  <a:lnTo>
                    <a:pt x="62236" y="66596"/>
                  </a:lnTo>
                  <a:lnTo>
                    <a:pt x="62236" y="66596"/>
                  </a:lnTo>
                  <a:lnTo>
                    <a:pt x="62236" y="37277"/>
                  </a:lnTo>
                  <a:lnTo>
                    <a:pt x="65542" y="37277"/>
                  </a:lnTo>
                  <a:lnTo>
                    <a:pt x="65542" y="37277"/>
                  </a:lnTo>
                  <a:lnTo>
                    <a:pt x="65737" y="109738"/>
                  </a:lnTo>
                  <a:lnTo>
                    <a:pt x="65737" y="109738"/>
                  </a:lnTo>
                  <a:lnTo>
                    <a:pt x="66126" y="112460"/>
                  </a:lnTo>
                  <a:lnTo>
                    <a:pt x="66515" y="114554"/>
                  </a:lnTo>
                  <a:lnTo>
                    <a:pt x="67293" y="116020"/>
                  </a:lnTo>
                  <a:lnTo>
                    <a:pt x="68265" y="117277"/>
                  </a:lnTo>
                  <a:lnTo>
                    <a:pt x="69432" y="118324"/>
                  </a:lnTo>
                  <a:lnTo>
                    <a:pt x="70405" y="118743"/>
                  </a:lnTo>
                  <a:lnTo>
                    <a:pt x="71572" y="119162"/>
                  </a:lnTo>
                  <a:lnTo>
                    <a:pt x="72544" y="119162"/>
                  </a:lnTo>
                  <a:lnTo>
                    <a:pt x="78962" y="119162"/>
                  </a:lnTo>
                  <a:lnTo>
                    <a:pt x="78962" y="119162"/>
                  </a:lnTo>
                  <a:lnTo>
                    <a:pt x="79935" y="119162"/>
                  </a:lnTo>
                  <a:lnTo>
                    <a:pt x="80907" y="118743"/>
                  </a:lnTo>
                  <a:lnTo>
                    <a:pt x="81880" y="117905"/>
                  </a:lnTo>
                  <a:lnTo>
                    <a:pt x="82852" y="117068"/>
                  </a:lnTo>
                  <a:lnTo>
                    <a:pt x="83630" y="115811"/>
                  </a:lnTo>
                  <a:lnTo>
                    <a:pt x="84213" y="113926"/>
                  </a:lnTo>
                  <a:lnTo>
                    <a:pt x="84797" y="111623"/>
                  </a:lnTo>
                  <a:lnTo>
                    <a:pt x="84991" y="108691"/>
                  </a:lnTo>
                  <a:lnTo>
                    <a:pt x="84991" y="108691"/>
                  </a:lnTo>
                  <a:lnTo>
                    <a:pt x="85186" y="95706"/>
                  </a:lnTo>
                  <a:lnTo>
                    <a:pt x="85186" y="71413"/>
                  </a:lnTo>
                  <a:lnTo>
                    <a:pt x="84991" y="37277"/>
                  </a:lnTo>
                  <a:lnTo>
                    <a:pt x="88492" y="37277"/>
                  </a:lnTo>
                  <a:lnTo>
                    <a:pt x="88492" y="37277"/>
                  </a:lnTo>
                  <a:lnTo>
                    <a:pt x="88492" y="66596"/>
                  </a:lnTo>
                  <a:lnTo>
                    <a:pt x="88492" y="66596"/>
                  </a:lnTo>
                  <a:lnTo>
                    <a:pt x="88687" y="68062"/>
                  </a:lnTo>
                  <a:lnTo>
                    <a:pt x="89076" y="69528"/>
                  </a:lnTo>
                  <a:lnTo>
                    <a:pt x="89270" y="69947"/>
                  </a:lnTo>
                  <a:lnTo>
                    <a:pt x="89659" y="70366"/>
                  </a:lnTo>
                  <a:lnTo>
                    <a:pt x="90243" y="70575"/>
                  </a:lnTo>
                  <a:lnTo>
                    <a:pt x="90826" y="70575"/>
                  </a:lnTo>
                  <a:lnTo>
                    <a:pt x="90826" y="70575"/>
                  </a:lnTo>
                  <a:lnTo>
                    <a:pt x="91993" y="70575"/>
                  </a:lnTo>
                  <a:lnTo>
                    <a:pt x="92576" y="70366"/>
                  </a:lnTo>
                  <a:lnTo>
                    <a:pt x="92965" y="69947"/>
                  </a:lnTo>
                  <a:lnTo>
                    <a:pt x="93354" y="69109"/>
                  </a:lnTo>
                  <a:lnTo>
                    <a:pt x="93549" y="67853"/>
                  </a:lnTo>
                  <a:lnTo>
                    <a:pt x="93549" y="67853"/>
                  </a:lnTo>
                  <a:lnTo>
                    <a:pt x="93743" y="55287"/>
                  </a:lnTo>
                  <a:lnTo>
                    <a:pt x="93743" y="40418"/>
                  </a:lnTo>
                  <a:lnTo>
                    <a:pt x="97050" y="40418"/>
                  </a:lnTo>
                  <a:lnTo>
                    <a:pt x="97050" y="40418"/>
                  </a:lnTo>
                  <a:lnTo>
                    <a:pt x="97050" y="101151"/>
                  </a:lnTo>
                  <a:lnTo>
                    <a:pt x="97050" y="101151"/>
                  </a:lnTo>
                  <a:lnTo>
                    <a:pt x="97050" y="103246"/>
                  </a:lnTo>
                  <a:lnTo>
                    <a:pt x="97439" y="105130"/>
                  </a:lnTo>
                  <a:lnTo>
                    <a:pt x="97828" y="106596"/>
                  </a:lnTo>
                  <a:lnTo>
                    <a:pt x="98217" y="107434"/>
                  </a:lnTo>
                  <a:lnTo>
                    <a:pt x="98800" y="108272"/>
                  </a:lnTo>
                  <a:lnTo>
                    <a:pt x="99773" y="108691"/>
                  </a:lnTo>
                  <a:lnTo>
                    <a:pt x="100356" y="108900"/>
                  </a:lnTo>
                  <a:lnTo>
                    <a:pt x="101134" y="108900"/>
                  </a:lnTo>
                  <a:lnTo>
                    <a:pt x="107163" y="108900"/>
                  </a:lnTo>
                  <a:lnTo>
                    <a:pt x="107163" y="108900"/>
                  </a:lnTo>
                  <a:lnTo>
                    <a:pt x="107941" y="108900"/>
                  </a:lnTo>
                  <a:lnTo>
                    <a:pt x="108719" y="108691"/>
                  </a:lnTo>
                  <a:lnTo>
                    <a:pt x="109303" y="108062"/>
                  </a:lnTo>
                  <a:lnTo>
                    <a:pt x="109886" y="107434"/>
                  </a:lnTo>
                  <a:lnTo>
                    <a:pt x="110470" y="106178"/>
                  </a:lnTo>
                  <a:lnTo>
                    <a:pt x="111053" y="104502"/>
                  </a:lnTo>
                  <a:lnTo>
                    <a:pt x="111247" y="102617"/>
                  </a:lnTo>
                  <a:lnTo>
                    <a:pt x="111442" y="100104"/>
                  </a:lnTo>
                  <a:lnTo>
                    <a:pt x="111442" y="100104"/>
                  </a:lnTo>
                  <a:lnTo>
                    <a:pt x="111442" y="68900"/>
                  </a:lnTo>
                  <a:lnTo>
                    <a:pt x="111442" y="40418"/>
                  </a:lnTo>
                  <a:lnTo>
                    <a:pt x="114943" y="40418"/>
                  </a:lnTo>
                  <a:lnTo>
                    <a:pt x="114943" y="40418"/>
                  </a:lnTo>
                  <a:lnTo>
                    <a:pt x="114943" y="67434"/>
                  </a:lnTo>
                  <a:lnTo>
                    <a:pt x="114943" y="67434"/>
                  </a:lnTo>
                  <a:lnTo>
                    <a:pt x="115137" y="68691"/>
                  </a:lnTo>
                  <a:lnTo>
                    <a:pt x="115721" y="69738"/>
                  </a:lnTo>
                  <a:lnTo>
                    <a:pt x="116499" y="70366"/>
                  </a:lnTo>
                  <a:lnTo>
                    <a:pt x="117471" y="70575"/>
                  </a:lnTo>
                  <a:lnTo>
                    <a:pt x="117471" y="70575"/>
                  </a:lnTo>
                  <a:lnTo>
                    <a:pt x="118638" y="70366"/>
                  </a:lnTo>
                  <a:lnTo>
                    <a:pt x="119416" y="69738"/>
                  </a:lnTo>
                  <a:lnTo>
                    <a:pt x="119805" y="68900"/>
                  </a:lnTo>
                  <a:lnTo>
                    <a:pt x="120000" y="67643"/>
                  </a:lnTo>
                  <a:lnTo>
                    <a:pt x="120000" y="41256"/>
                  </a:lnTo>
                  <a:lnTo>
                    <a:pt x="120000" y="41256"/>
                  </a:lnTo>
                  <a:lnTo>
                    <a:pt x="119805" y="39162"/>
                  </a:lnTo>
                  <a:lnTo>
                    <a:pt x="119416" y="36858"/>
                  </a:lnTo>
                  <a:lnTo>
                    <a:pt x="118638" y="34973"/>
                  </a:lnTo>
                  <a:lnTo>
                    <a:pt x="117666" y="33298"/>
                  </a:lnTo>
                  <a:lnTo>
                    <a:pt x="116499" y="31832"/>
                  </a:lnTo>
                  <a:lnTo>
                    <a:pt x="115137" y="30785"/>
                  </a:lnTo>
                  <a:lnTo>
                    <a:pt x="113581" y="29947"/>
                  </a:lnTo>
                  <a:lnTo>
                    <a:pt x="112803" y="29738"/>
                  </a:lnTo>
                  <a:lnTo>
                    <a:pt x="112025" y="29738"/>
                  </a:lnTo>
                  <a:lnTo>
                    <a:pt x="112025" y="29738"/>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grpSp>
        <p:nvGrpSpPr>
          <p:cNvPr id="67" name="Group 66">
            <a:extLst>
              <a:ext uri="{FF2B5EF4-FFF2-40B4-BE49-F238E27FC236}">
                <a16:creationId xmlns:a16="http://schemas.microsoft.com/office/drawing/2014/main" id="{3CC395FD-DF4A-42C5-B1E3-400E971BF0EB}"/>
              </a:ext>
            </a:extLst>
          </p:cNvPr>
          <p:cNvGrpSpPr/>
          <p:nvPr/>
        </p:nvGrpSpPr>
        <p:grpSpPr>
          <a:xfrm>
            <a:off x="6516428" y="3061013"/>
            <a:ext cx="613636" cy="613636"/>
            <a:chOff x="4975971" y="2832061"/>
            <a:chExt cx="900000" cy="900000"/>
          </a:xfrm>
        </p:grpSpPr>
        <p:sp>
          <p:nvSpPr>
            <p:cNvPr id="68" name="Oval 67">
              <a:extLst>
                <a:ext uri="{FF2B5EF4-FFF2-40B4-BE49-F238E27FC236}">
                  <a16:creationId xmlns:a16="http://schemas.microsoft.com/office/drawing/2014/main" id="{346090B1-CA7E-443B-9CE1-A2F7DE86B25C}"/>
                </a:ext>
              </a:extLst>
            </p:cNvPr>
            <p:cNvSpPr/>
            <p:nvPr/>
          </p:nvSpPr>
          <p:spPr>
            <a:xfrm>
              <a:off x="4975971" y="2832061"/>
              <a:ext cx="900000" cy="9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7"/>
            </a:p>
          </p:txBody>
        </p:sp>
        <p:sp>
          <p:nvSpPr>
            <p:cNvPr id="69" name="Shape 114">
              <a:extLst>
                <a:ext uri="{FF2B5EF4-FFF2-40B4-BE49-F238E27FC236}">
                  <a16:creationId xmlns:a16="http://schemas.microsoft.com/office/drawing/2014/main" id="{5BDCABEF-71AF-408B-9C1F-2310BCFB4A3B}"/>
                </a:ext>
              </a:extLst>
            </p:cNvPr>
            <p:cNvSpPr/>
            <p:nvPr/>
          </p:nvSpPr>
          <p:spPr>
            <a:xfrm>
              <a:off x="5063604" y="3017342"/>
              <a:ext cx="720000" cy="540000"/>
            </a:xfrm>
            <a:custGeom>
              <a:avLst/>
              <a:gdLst/>
              <a:ahLst/>
              <a:cxnLst/>
              <a:rect l="0" t="0" r="0" b="0"/>
              <a:pathLst>
                <a:path w="120000" h="120000" extrusionOk="0">
                  <a:moveTo>
                    <a:pt x="44343" y="19057"/>
                  </a:moveTo>
                  <a:lnTo>
                    <a:pt x="44343" y="19057"/>
                  </a:lnTo>
                  <a:lnTo>
                    <a:pt x="46094" y="18848"/>
                  </a:lnTo>
                  <a:lnTo>
                    <a:pt x="47844" y="18429"/>
                  </a:lnTo>
                  <a:lnTo>
                    <a:pt x="49400" y="17382"/>
                  </a:lnTo>
                  <a:lnTo>
                    <a:pt x="50567" y="16335"/>
                  </a:lnTo>
                  <a:lnTo>
                    <a:pt x="51928" y="14869"/>
                  </a:lnTo>
                  <a:lnTo>
                    <a:pt x="52706" y="13403"/>
                  </a:lnTo>
                  <a:lnTo>
                    <a:pt x="53095" y="11308"/>
                  </a:lnTo>
                  <a:lnTo>
                    <a:pt x="53290" y="9424"/>
                  </a:lnTo>
                  <a:lnTo>
                    <a:pt x="53290" y="9424"/>
                  </a:lnTo>
                  <a:lnTo>
                    <a:pt x="53095" y="7539"/>
                  </a:lnTo>
                  <a:lnTo>
                    <a:pt x="52706" y="5863"/>
                  </a:lnTo>
                  <a:lnTo>
                    <a:pt x="51928" y="4188"/>
                  </a:lnTo>
                  <a:lnTo>
                    <a:pt x="50567" y="2722"/>
                  </a:lnTo>
                  <a:lnTo>
                    <a:pt x="49400" y="1675"/>
                  </a:lnTo>
                  <a:lnTo>
                    <a:pt x="47844" y="837"/>
                  </a:lnTo>
                  <a:lnTo>
                    <a:pt x="46094" y="209"/>
                  </a:lnTo>
                  <a:lnTo>
                    <a:pt x="44343" y="0"/>
                  </a:lnTo>
                  <a:lnTo>
                    <a:pt x="44343" y="0"/>
                  </a:lnTo>
                  <a:lnTo>
                    <a:pt x="42593" y="209"/>
                  </a:lnTo>
                  <a:lnTo>
                    <a:pt x="41037" y="837"/>
                  </a:lnTo>
                  <a:lnTo>
                    <a:pt x="39481" y="1675"/>
                  </a:lnTo>
                  <a:lnTo>
                    <a:pt x="38119" y="2722"/>
                  </a:lnTo>
                  <a:lnTo>
                    <a:pt x="36952" y="4188"/>
                  </a:lnTo>
                  <a:lnTo>
                    <a:pt x="36175" y="5863"/>
                  </a:lnTo>
                  <a:lnTo>
                    <a:pt x="35591" y="7539"/>
                  </a:lnTo>
                  <a:lnTo>
                    <a:pt x="35397" y="9424"/>
                  </a:lnTo>
                  <a:lnTo>
                    <a:pt x="35397" y="9424"/>
                  </a:lnTo>
                  <a:lnTo>
                    <a:pt x="35591" y="11308"/>
                  </a:lnTo>
                  <a:lnTo>
                    <a:pt x="36175" y="13403"/>
                  </a:lnTo>
                  <a:lnTo>
                    <a:pt x="36952" y="14869"/>
                  </a:lnTo>
                  <a:lnTo>
                    <a:pt x="38119" y="16335"/>
                  </a:lnTo>
                  <a:lnTo>
                    <a:pt x="39481" y="17382"/>
                  </a:lnTo>
                  <a:lnTo>
                    <a:pt x="41037" y="18429"/>
                  </a:lnTo>
                  <a:lnTo>
                    <a:pt x="42593" y="18848"/>
                  </a:lnTo>
                  <a:lnTo>
                    <a:pt x="44343" y="19057"/>
                  </a:lnTo>
                  <a:lnTo>
                    <a:pt x="44343" y="19057"/>
                  </a:lnTo>
                  <a:close/>
                  <a:moveTo>
                    <a:pt x="75072" y="21989"/>
                  </a:moveTo>
                  <a:lnTo>
                    <a:pt x="75072" y="21989"/>
                  </a:lnTo>
                  <a:lnTo>
                    <a:pt x="77017" y="21780"/>
                  </a:lnTo>
                  <a:lnTo>
                    <a:pt x="78768" y="21151"/>
                  </a:lnTo>
                  <a:lnTo>
                    <a:pt x="80129" y="20314"/>
                  </a:lnTo>
                  <a:lnTo>
                    <a:pt x="81491" y="19267"/>
                  </a:lnTo>
                  <a:lnTo>
                    <a:pt x="82463" y="17801"/>
                  </a:lnTo>
                  <a:lnTo>
                    <a:pt x="83435" y="16335"/>
                  </a:lnTo>
                  <a:lnTo>
                    <a:pt x="83824" y="14450"/>
                  </a:lnTo>
                  <a:lnTo>
                    <a:pt x="84019" y="12356"/>
                  </a:lnTo>
                  <a:lnTo>
                    <a:pt x="84019" y="12356"/>
                  </a:lnTo>
                  <a:lnTo>
                    <a:pt x="83824" y="10471"/>
                  </a:lnTo>
                  <a:lnTo>
                    <a:pt x="83435" y="8586"/>
                  </a:lnTo>
                  <a:lnTo>
                    <a:pt x="82463" y="7120"/>
                  </a:lnTo>
                  <a:lnTo>
                    <a:pt x="81491" y="5654"/>
                  </a:lnTo>
                  <a:lnTo>
                    <a:pt x="80129" y="4607"/>
                  </a:lnTo>
                  <a:lnTo>
                    <a:pt x="78768" y="3769"/>
                  </a:lnTo>
                  <a:lnTo>
                    <a:pt x="77017" y="3141"/>
                  </a:lnTo>
                  <a:lnTo>
                    <a:pt x="75072" y="2931"/>
                  </a:lnTo>
                  <a:lnTo>
                    <a:pt x="75072" y="2931"/>
                  </a:lnTo>
                  <a:lnTo>
                    <a:pt x="73322" y="3141"/>
                  </a:lnTo>
                  <a:lnTo>
                    <a:pt x="71766" y="3769"/>
                  </a:lnTo>
                  <a:lnTo>
                    <a:pt x="70210" y="4607"/>
                  </a:lnTo>
                  <a:lnTo>
                    <a:pt x="68849" y="5654"/>
                  </a:lnTo>
                  <a:lnTo>
                    <a:pt x="67876" y="7120"/>
                  </a:lnTo>
                  <a:lnTo>
                    <a:pt x="67098" y="8586"/>
                  </a:lnTo>
                  <a:lnTo>
                    <a:pt x="66515" y="10471"/>
                  </a:lnTo>
                  <a:lnTo>
                    <a:pt x="66320" y="12356"/>
                  </a:lnTo>
                  <a:lnTo>
                    <a:pt x="66320" y="12356"/>
                  </a:lnTo>
                  <a:lnTo>
                    <a:pt x="66515" y="14450"/>
                  </a:lnTo>
                  <a:lnTo>
                    <a:pt x="67098" y="16335"/>
                  </a:lnTo>
                  <a:lnTo>
                    <a:pt x="67876" y="17801"/>
                  </a:lnTo>
                  <a:lnTo>
                    <a:pt x="68849" y="19267"/>
                  </a:lnTo>
                  <a:lnTo>
                    <a:pt x="70210" y="20314"/>
                  </a:lnTo>
                  <a:lnTo>
                    <a:pt x="71766" y="21151"/>
                  </a:lnTo>
                  <a:lnTo>
                    <a:pt x="73322" y="21780"/>
                  </a:lnTo>
                  <a:lnTo>
                    <a:pt x="75072" y="21989"/>
                  </a:lnTo>
                  <a:lnTo>
                    <a:pt x="75072" y="21989"/>
                  </a:lnTo>
                  <a:close/>
                  <a:moveTo>
                    <a:pt x="15948" y="28272"/>
                  </a:moveTo>
                  <a:lnTo>
                    <a:pt x="15948" y="28272"/>
                  </a:lnTo>
                  <a:lnTo>
                    <a:pt x="17309" y="28062"/>
                  </a:lnTo>
                  <a:lnTo>
                    <a:pt x="18670" y="27643"/>
                  </a:lnTo>
                  <a:lnTo>
                    <a:pt x="19837" y="26806"/>
                  </a:lnTo>
                  <a:lnTo>
                    <a:pt x="21004" y="25968"/>
                  </a:lnTo>
                  <a:lnTo>
                    <a:pt x="21977" y="24502"/>
                  </a:lnTo>
                  <a:lnTo>
                    <a:pt x="22560" y="23246"/>
                  </a:lnTo>
                  <a:lnTo>
                    <a:pt x="22949" y="21780"/>
                  </a:lnTo>
                  <a:lnTo>
                    <a:pt x="23144" y="20104"/>
                  </a:lnTo>
                  <a:lnTo>
                    <a:pt x="23144" y="20104"/>
                  </a:lnTo>
                  <a:lnTo>
                    <a:pt x="22949" y="18638"/>
                  </a:lnTo>
                  <a:lnTo>
                    <a:pt x="22560" y="17172"/>
                  </a:lnTo>
                  <a:lnTo>
                    <a:pt x="21977" y="15706"/>
                  </a:lnTo>
                  <a:lnTo>
                    <a:pt x="21004" y="14659"/>
                  </a:lnTo>
                  <a:lnTo>
                    <a:pt x="19837" y="13612"/>
                  </a:lnTo>
                  <a:lnTo>
                    <a:pt x="18670" y="12984"/>
                  </a:lnTo>
                  <a:lnTo>
                    <a:pt x="17309" y="12356"/>
                  </a:lnTo>
                  <a:lnTo>
                    <a:pt x="15948" y="12146"/>
                  </a:lnTo>
                  <a:lnTo>
                    <a:pt x="15948" y="12146"/>
                  </a:lnTo>
                  <a:lnTo>
                    <a:pt x="14197" y="12356"/>
                  </a:lnTo>
                  <a:lnTo>
                    <a:pt x="12836" y="12984"/>
                  </a:lnTo>
                  <a:lnTo>
                    <a:pt x="11669" y="13612"/>
                  </a:lnTo>
                  <a:lnTo>
                    <a:pt x="10502" y="14659"/>
                  </a:lnTo>
                  <a:lnTo>
                    <a:pt x="9724" y="15706"/>
                  </a:lnTo>
                  <a:lnTo>
                    <a:pt x="8946" y="17172"/>
                  </a:lnTo>
                  <a:lnTo>
                    <a:pt x="8557" y="18638"/>
                  </a:lnTo>
                  <a:lnTo>
                    <a:pt x="8363" y="20104"/>
                  </a:lnTo>
                  <a:lnTo>
                    <a:pt x="8363" y="20104"/>
                  </a:lnTo>
                  <a:lnTo>
                    <a:pt x="8557" y="21780"/>
                  </a:lnTo>
                  <a:lnTo>
                    <a:pt x="8946" y="23246"/>
                  </a:lnTo>
                  <a:lnTo>
                    <a:pt x="9724" y="24502"/>
                  </a:lnTo>
                  <a:lnTo>
                    <a:pt x="10502" y="25968"/>
                  </a:lnTo>
                  <a:lnTo>
                    <a:pt x="11669" y="26806"/>
                  </a:lnTo>
                  <a:lnTo>
                    <a:pt x="12836" y="27643"/>
                  </a:lnTo>
                  <a:lnTo>
                    <a:pt x="14197" y="28062"/>
                  </a:lnTo>
                  <a:lnTo>
                    <a:pt x="15948" y="28272"/>
                  </a:lnTo>
                  <a:lnTo>
                    <a:pt x="15948" y="28272"/>
                  </a:lnTo>
                  <a:close/>
                  <a:moveTo>
                    <a:pt x="103857" y="25968"/>
                  </a:moveTo>
                  <a:lnTo>
                    <a:pt x="103857" y="25968"/>
                  </a:lnTo>
                  <a:lnTo>
                    <a:pt x="105218" y="25549"/>
                  </a:lnTo>
                  <a:lnTo>
                    <a:pt x="106580" y="25130"/>
                  </a:lnTo>
                  <a:lnTo>
                    <a:pt x="107941" y="24502"/>
                  </a:lnTo>
                  <a:lnTo>
                    <a:pt x="108914" y="23455"/>
                  </a:lnTo>
                  <a:lnTo>
                    <a:pt x="109886" y="22198"/>
                  </a:lnTo>
                  <a:lnTo>
                    <a:pt x="110470" y="20942"/>
                  </a:lnTo>
                  <a:lnTo>
                    <a:pt x="110858" y="19476"/>
                  </a:lnTo>
                  <a:lnTo>
                    <a:pt x="111053" y="18010"/>
                  </a:lnTo>
                  <a:lnTo>
                    <a:pt x="111053" y="18010"/>
                  </a:lnTo>
                  <a:lnTo>
                    <a:pt x="110858" y="16335"/>
                  </a:lnTo>
                  <a:lnTo>
                    <a:pt x="110470" y="14869"/>
                  </a:lnTo>
                  <a:lnTo>
                    <a:pt x="109886" y="13612"/>
                  </a:lnTo>
                  <a:lnTo>
                    <a:pt x="108914" y="12146"/>
                  </a:lnTo>
                  <a:lnTo>
                    <a:pt x="107941" y="11308"/>
                  </a:lnTo>
                  <a:lnTo>
                    <a:pt x="106580" y="10471"/>
                  </a:lnTo>
                  <a:lnTo>
                    <a:pt x="105218" y="10052"/>
                  </a:lnTo>
                  <a:lnTo>
                    <a:pt x="103857" y="9842"/>
                  </a:lnTo>
                  <a:lnTo>
                    <a:pt x="103857" y="9842"/>
                  </a:lnTo>
                  <a:lnTo>
                    <a:pt x="102301" y="10052"/>
                  </a:lnTo>
                  <a:lnTo>
                    <a:pt x="100940" y="10471"/>
                  </a:lnTo>
                  <a:lnTo>
                    <a:pt x="99773" y="11308"/>
                  </a:lnTo>
                  <a:lnTo>
                    <a:pt x="98411" y="12146"/>
                  </a:lnTo>
                  <a:lnTo>
                    <a:pt x="97633" y="13612"/>
                  </a:lnTo>
                  <a:lnTo>
                    <a:pt x="96855" y="14869"/>
                  </a:lnTo>
                  <a:lnTo>
                    <a:pt x="96466" y="16335"/>
                  </a:lnTo>
                  <a:lnTo>
                    <a:pt x="96466" y="18010"/>
                  </a:lnTo>
                  <a:lnTo>
                    <a:pt x="96466" y="18010"/>
                  </a:lnTo>
                  <a:lnTo>
                    <a:pt x="96466" y="19476"/>
                  </a:lnTo>
                  <a:lnTo>
                    <a:pt x="96855" y="20942"/>
                  </a:lnTo>
                  <a:lnTo>
                    <a:pt x="97633" y="22198"/>
                  </a:lnTo>
                  <a:lnTo>
                    <a:pt x="98411" y="23455"/>
                  </a:lnTo>
                  <a:lnTo>
                    <a:pt x="99773" y="24502"/>
                  </a:lnTo>
                  <a:lnTo>
                    <a:pt x="100940" y="25130"/>
                  </a:lnTo>
                  <a:lnTo>
                    <a:pt x="102301" y="25549"/>
                  </a:lnTo>
                  <a:lnTo>
                    <a:pt x="103857" y="25968"/>
                  </a:lnTo>
                  <a:lnTo>
                    <a:pt x="103857" y="25968"/>
                  </a:lnTo>
                  <a:close/>
                  <a:moveTo>
                    <a:pt x="112025" y="29738"/>
                  </a:moveTo>
                  <a:lnTo>
                    <a:pt x="95494" y="29738"/>
                  </a:lnTo>
                  <a:lnTo>
                    <a:pt x="95494" y="29738"/>
                  </a:lnTo>
                  <a:lnTo>
                    <a:pt x="93938" y="29947"/>
                  </a:lnTo>
                  <a:lnTo>
                    <a:pt x="92382" y="30575"/>
                  </a:lnTo>
                  <a:lnTo>
                    <a:pt x="92382" y="30575"/>
                  </a:lnTo>
                  <a:lnTo>
                    <a:pt x="91604" y="29319"/>
                  </a:lnTo>
                  <a:lnTo>
                    <a:pt x="90826" y="28272"/>
                  </a:lnTo>
                  <a:lnTo>
                    <a:pt x="89854" y="27643"/>
                  </a:lnTo>
                  <a:lnTo>
                    <a:pt x="88881" y="27015"/>
                  </a:lnTo>
                  <a:lnTo>
                    <a:pt x="87714" y="26387"/>
                  </a:lnTo>
                  <a:lnTo>
                    <a:pt x="86353" y="26178"/>
                  </a:lnTo>
                  <a:lnTo>
                    <a:pt x="85186" y="25968"/>
                  </a:lnTo>
                  <a:lnTo>
                    <a:pt x="83824" y="25968"/>
                  </a:lnTo>
                  <a:lnTo>
                    <a:pt x="67098" y="25968"/>
                  </a:lnTo>
                  <a:lnTo>
                    <a:pt x="67098" y="25968"/>
                  </a:lnTo>
                  <a:lnTo>
                    <a:pt x="65153" y="25968"/>
                  </a:lnTo>
                  <a:lnTo>
                    <a:pt x="63403" y="26387"/>
                  </a:lnTo>
                  <a:lnTo>
                    <a:pt x="62236" y="26596"/>
                  </a:lnTo>
                  <a:lnTo>
                    <a:pt x="61458" y="27015"/>
                  </a:lnTo>
                  <a:lnTo>
                    <a:pt x="60680" y="27643"/>
                  </a:lnTo>
                  <a:lnTo>
                    <a:pt x="60097" y="28272"/>
                  </a:lnTo>
                  <a:lnTo>
                    <a:pt x="60097" y="28272"/>
                  </a:lnTo>
                  <a:lnTo>
                    <a:pt x="58541" y="26806"/>
                  </a:lnTo>
                  <a:lnTo>
                    <a:pt x="56985" y="25340"/>
                  </a:lnTo>
                  <a:lnTo>
                    <a:pt x="55235" y="24712"/>
                  </a:lnTo>
                  <a:lnTo>
                    <a:pt x="54262" y="24502"/>
                  </a:lnTo>
                  <a:lnTo>
                    <a:pt x="53095" y="24502"/>
                  </a:lnTo>
                  <a:lnTo>
                    <a:pt x="36369" y="24502"/>
                  </a:lnTo>
                  <a:lnTo>
                    <a:pt x="36369" y="24502"/>
                  </a:lnTo>
                  <a:lnTo>
                    <a:pt x="34813" y="24502"/>
                  </a:lnTo>
                  <a:lnTo>
                    <a:pt x="33257" y="24921"/>
                  </a:lnTo>
                  <a:lnTo>
                    <a:pt x="31896" y="25968"/>
                  </a:lnTo>
                  <a:lnTo>
                    <a:pt x="30729" y="26806"/>
                  </a:lnTo>
                  <a:lnTo>
                    <a:pt x="29562" y="28062"/>
                  </a:lnTo>
                  <a:lnTo>
                    <a:pt x="28589" y="29528"/>
                  </a:lnTo>
                  <a:lnTo>
                    <a:pt x="27811" y="30994"/>
                  </a:lnTo>
                  <a:lnTo>
                    <a:pt x="27228" y="32670"/>
                  </a:lnTo>
                  <a:lnTo>
                    <a:pt x="27228" y="32670"/>
                  </a:lnTo>
                  <a:lnTo>
                    <a:pt x="26061" y="32251"/>
                  </a:lnTo>
                  <a:lnTo>
                    <a:pt x="24505" y="32041"/>
                  </a:lnTo>
                  <a:lnTo>
                    <a:pt x="21977" y="31832"/>
                  </a:lnTo>
                  <a:lnTo>
                    <a:pt x="8168" y="31832"/>
                  </a:lnTo>
                  <a:lnTo>
                    <a:pt x="8168" y="31832"/>
                  </a:lnTo>
                  <a:lnTo>
                    <a:pt x="6612" y="32041"/>
                  </a:lnTo>
                  <a:lnTo>
                    <a:pt x="5056" y="32670"/>
                  </a:lnTo>
                  <a:lnTo>
                    <a:pt x="3695" y="33507"/>
                  </a:lnTo>
                  <a:lnTo>
                    <a:pt x="2528" y="34764"/>
                  </a:lnTo>
                  <a:lnTo>
                    <a:pt x="1361" y="36230"/>
                  </a:lnTo>
                  <a:lnTo>
                    <a:pt x="583" y="37905"/>
                  </a:lnTo>
                  <a:lnTo>
                    <a:pt x="194" y="40000"/>
                  </a:lnTo>
                  <a:lnTo>
                    <a:pt x="0" y="42094"/>
                  </a:lnTo>
                  <a:lnTo>
                    <a:pt x="0" y="66806"/>
                  </a:lnTo>
                  <a:lnTo>
                    <a:pt x="0" y="66806"/>
                  </a:lnTo>
                  <a:lnTo>
                    <a:pt x="0" y="68272"/>
                  </a:lnTo>
                  <a:lnTo>
                    <a:pt x="388" y="69319"/>
                  </a:lnTo>
                  <a:lnTo>
                    <a:pt x="777" y="69947"/>
                  </a:lnTo>
                  <a:lnTo>
                    <a:pt x="1361" y="70366"/>
                  </a:lnTo>
                  <a:lnTo>
                    <a:pt x="1944" y="70575"/>
                  </a:lnTo>
                  <a:lnTo>
                    <a:pt x="2917" y="70575"/>
                  </a:lnTo>
                  <a:lnTo>
                    <a:pt x="2917" y="70575"/>
                  </a:lnTo>
                  <a:lnTo>
                    <a:pt x="3695" y="70575"/>
                  </a:lnTo>
                  <a:lnTo>
                    <a:pt x="4278" y="70366"/>
                  </a:lnTo>
                  <a:lnTo>
                    <a:pt x="4667" y="69947"/>
                  </a:lnTo>
                  <a:lnTo>
                    <a:pt x="5056" y="69319"/>
                  </a:lnTo>
                  <a:lnTo>
                    <a:pt x="5445" y="68062"/>
                  </a:lnTo>
                  <a:lnTo>
                    <a:pt x="5445" y="66806"/>
                  </a:lnTo>
                  <a:lnTo>
                    <a:pt x="5445" y="66806"/>
                  </a:lnTo>
                  <a:lnTo>
                    <a:pt x="5640" y="40418"/>
                  </a:lnTo>
                  <a:lnTo>
                    <a:pt x="8946" y="40418"/>
                  </a:lnTo>
                  <a:lnTo>
                    <a:pt x="8946" y="40418"/>
                  </a:lnTo>
                  <a:lnTo>
                    <a:pt x="8752" y="104293"/>
                  </a:lnTo>
                  <a:lnTo>
                    <a:pt x="8752" y="104293"/>
                  </a:lnTo>
                  <a:lnTo>
                    <a:pt x="8946" y="106596"/>
                  </a:lnTo>
                  <a:lnTo>
                    <a:pt x="9335" y="108272"/>
                  </a:lnTo>
                  <a:lnTo>
                    <a:pt x="10113" y="109319"/>
                  </a:lnTo>
                  <a:lnTo>
                    <a:pt x="10891" y="110157"/>
                  </a:lnTo>
                  <a:lnTo>
                    <a:pt x="11669" y="110575"/>
                  </a:lnTo>
                  <a:lnTo>
                    <a:pt x="12641" y="110994"/>
                  </a:lnTo>
                  <a:lnTo>
                    <a:pt x="14586" y="110994"/>
                  </a:lnTo>
                  <a:lnTo>
                    <a:pt x="18087" y="110994"/>
                  </a:lnTo>
                  <a:lnTo>
                    <a:pt x="18087" y="110994"/>
                  </a:lnTo>
                  <a:lnTo>
                    <a:pt x="18865" y="110994"/>
                  </a:lnTo>
                  <a:lnTo>
                    <a:pt x="19643" y="110994"/>
                  </a:lnTo>
                  <a:lnTo>
                    <a:pt x="20421" y="110575"/>
                  </a:lnTo>
                  <a:lnTo>
                    <a:pt x="21199" y="109947"/>
                  </a:lnTo>
                  <a:lnTo>
                    <a:pt x="21977" y="109109"/>
                  </a:lnTo>
                  <a:lnTo>
                    <a:pt x="22560" y="107853"/>
                  </a:lnTo>
                  <a:lnTo>
                    <a:pt x="22949" y="105968"/>
                  </a:lnTo>
                  <a:lnTo>
                    <a:pt x="23144" y="103246"/>
                  </a:lnTo>
                  <a:lnTo>
                    <a:pt x="23144" y="103246"/>
                  </a:lnTo>
                  <a:lnTo>
                    <a:pt x="23338" y="70575"/>
                  </a:lnTo>
                  <a:lnTo>
                    <a:pt x="23338" y="40418"/>
                  </a:lnTo>
                  <a:lnTo>
                    <a:pt x="26839" y="40418"/>
                  </a:lnTo>
                  <a:lnTo>
                    <a:pt x="26839" y="67434"/>
                  </a:lnTo>
                  <a:lnTo>
                    <a:pt x="26839" y="67434"/>
                  </a:lnTo>
                  <a:lnTo>
                    <a:pt x="27034" y="69109"/>
                  </a:lnTo>
                  <a:lnTo>
                    <a:pt x="27228" y="69738"/>
                  </a:lnTo>
                  <a:lnTo>
                    <a:pt x="27423" y="70157"/>
                  </a:lnTo>
                  <a:lnTo>
                    <a:pt x="27811" y="70366"/>
                  </a:lnTo>
                  <a:lnTo>
                    <a:pt x="28395" y="70575"/>
                  </a:lnTo>
                  <a:lnTo>
                    <a:pt x="29367" y="70575"/>
                  </a:lnTo>
                  <a:lnTo>
                    <a:pt x="29367" y="70575"/>
                  </a:lnTo>
                  <a:lnTo>
                    <a:pt x="30145" y="70575"/>
                  </a:lnTo>
                  <a:lnTo>
                    <a:pt x="30534" y="70366"/>
                  </a:lnTo>
                  <a:lnTo>
                    <a:pt x="31118" y="70157"/>
                  </a:lnTo>
                  <a:lnTo>
                    <a:pt x="31507" y="69738"/>
                  </a:lnTo>
                  <a:lnTo>
                    <a:pt x="31896" y="68691"/>
                  </a:lnTo>
                  <a:lnTo>
                    <a:pt x="32090" y="67225"/>
                  </a:lnTo>
                  <a:lnTo>
                    <a:pt x="32090" y="67225"/>
                  </a:lnTo>
                  <a:lnTo>
                    <a:pt x="31896" y="35811"/>
                  </a:lnTo>
                  <a:lnTo>
                    <a:pt x="35202" y="35811"/>
                  </a:lnTo>
                  <a:lnTo>
                    <a:pt x="35202" y="35811"/>
                  </a:lnTo>
                  <a:lnTo>
                    <a:pt x="35202" y="110575"/>
                  </a:lnTo>
                  <a:lnTo>
                    <a:pt x="35202" y="110575"/>
                  </a:lnTo>
                  <a:lnTo>
                    <a:pt x="35397" y="113298"/>
                  </a:lnTo>
                  <a:lnTo>
                    <a:pt x="35980" y="115392"/>
                  </a:lnTo>
                  <a:lnTo>
                    <a:pt x="36758" y="116858"/>
                  </a:lnTo>
                  <a:lnTo>
                    <a:pt x="37536" y="118324"/>
                  </a:lnTo>
                  <a:lnTo>
                    <a:pt x="38508" y="119162"/>
                  </a:lnTo>
                  <a:lnTo>
                    <a:pt x="39870" y="119581"/>
                  </a:lnTo>
                  <a:lnTo>
                    <a:pt x="40842" y="120000"/>
                  </a:lnTo>
                  <a:lnTo>
                    <a:pt x="41815" y="120000"/>
                  </a:lnTo>
                  <a:lnTo>
                    <a:pt x="48233" y="120000"/>
                  </a:lnTo>
                  <a:lnTo>
                    <a:pt x="48233" y="120000"/>
                  </a:lnTo>
                  <a:lnTo>
                    <a:pt x="49011" y="120000"/>
                  </a:lnTo>
                  <a:lnTo>
                    <a:pt x="49983" y="119581"/>
                  </a:lnTo>
                  <a:lnTo>
                    <a:pt x="51150" y="118952"/>
                  </a:lnTo>
                  <a:lnTo>
                    <a:pt x="52123" y="117905"/>
                  </a:lnTo>
                  <a:lnTo>
                    <a:pt x="52901" y="116649"/>
                  </a:lnTo>
                  <a:lnTo>
                    <a:pt x="53484" y="114764"/>
                  </a:lnTo>
                  <a:lnTo>
                    <a:pt x="54068" y="112460"/>
                  </a:lnTo>
                  <a:lnTo>
                    <a:pt x="54262" y="109528"/>
                  </a:lnTo>
                  <a:lnTo>
                    <a:pt x="54262" y="109528"/>
                  </a:lnTo>
                  <a:lnTo>
                    <a:pt x="54262" y="71204"/>
                  </a:lnTo>
                  <a:lnTo>
                    <a:pt x="54068" y="35811"/>
                  </a:lnTo>
                  <a:lnTo>
                    <a:pt x="57374" y="35811"/>
                  </a:lnTo>
                  <a:lnTo>
                    <a:pt x="57374" y="35811"/>
                  </a:lnTo>
                  <a:lnTo>
                    <a:pt x="57374" y="66387"/>
                  </a:lnTo>
                  <a:lnTo>
                    <a:pt x="57374" y="66387"/>
                  </a:lnTo>
                  <a:lnTo>
                    <a:pt x="57568" y="68272"/>
                  </a:lnTo>
                  <a:lnTo>
                    <a:pt x="57568" y="69109"/>
                  </a:lnTo>
                  <a:lnTo>
                    <a:pt x="57957" y="69738"/>
                  </a:lnTo>
                  <a:lnTo>
                    <a:pt x="58152" y="70157"/>
                  </a:lnTo>
                  <a:lnTo>
                    <a:pt x="58735" y="70366"/>
                  </a:lnTo>
                  <a:lnTo>
                    <a:pt x="59319" y="70575"/>
                  </a:lnTo>
                  <a:lnTo>
                    <a:pt x="60097" y="70575"/>
                  </a:lnTo>
                  <a:lnTo>
                    <a:pt x="60097" y="70575"/>
                  </a:lnTo>
                  <a:lnTo>
                    <a:pt x="60680" y="70575"/>
                  </a:lnTo>
                  <a:lnTo>
                    <a:pt x="61069" y="70366"/>
                  </a:lnTo>
                  <a:lnTo>
                    <a:pt x="61458" y="69947"/>
                  </a:lnTo>
                  <a:lnTo>
                    <a:pt x="61847" y="69528"/>
                  </a:lnTo>
                  <a:lnTo>
                    <a:pt x="62042" y="68272"/>
                  </a:lnTo>
                  <a:lnTo>
                    <a:pt x="62236" y="66596"/>
                  </a:lnTo>
                  <a:lnTo>
                    <a:pt x="62236" y="66596"/>
                  </a:lnTo>
                  <a:lnTo>
                    <a:pt x="62236" y="37277"/>
                  </a:lnTo>
                  <a:lnTo>
                    <a:pt x="65542" y="37277"/>
                  </a:lnTo>
                  <a:lnTo>
                    <a:pt x="65542" y="37277"/>
                  </a:lnTo>
                  <a:lnTo>
                    <a:pt x="65737" y="109738"/>
                  </a:lnTo>
                  <a:lnTo>
                    <a:pt x="65737" y="109738"/>
                  </a:lnTo>
                  <a:lnTo>
                    <a:pt x="66126" y="112460"/>
                  </a:lnTo>
                  <a:lnTo>
                    <a:pt x="66515" y="114554"/>
                  </a:lnTo>
                  <a:lnTo>
                    <a:pt x="67293" y="116020"/>
                  </a:lnTo>
                  <a:lnTo>
                    <a:pt x="68265" y="117277"/>
                  </a:lnTo>
                  <a:lnTo>
                    <a:pt x="69432" y="118324"/>
                  </a:lnTo>
                  <a:lnTo>
                    <a:pt x="70405" y="118743"/>
                  </a:lnTo>
                  <a:lnTo>
                    <a:pt x="71572" y="119162"/>
                  </a:lnTo>
                  <a:lnTo>
                    <a:pt x="72544" y="119162"/>
                  </a:lnTo>
                  <a:lnTo>
                    <a:pt x="78962" y="119162"/>
                  </a:lnTo>
                  <a:lnTo>
                    <a:pt x="78962" y="119162"/>
                  </a:lnTo>
                  <a:lnTo>
                    <a:pt x="79935" y="119162"/>
                  </a:lnTo>
                  <a:lnTo>
                    <a:pt x="80907" y="118743"/>
                  </a:lnTo>
                  <a:lnTo>
                    <a:pt x="81880" y="117905"/>
                  </a:lnTo>
                  <a:lnTo>
                    <a:pt x="82852" y="117068"/>
                  </a:lnTo>
                  <a:lnTo>
                    <a:pt x="83630" y="115811"/>
                  </a:lnTo>
                  <a:lnTo>
                    <a:pt x="84213" y="113926"/>
                  </a:lnTo>
                  <a:lnTo>
                    <a:pt x="84797" y="111623"/>
                  </a:lnTo>
                  <a:lnTo>
                    <a:pt x="84991" y="108691"/>
                  </a:lnTo>
                  <a:lnTo>
                    <a:pt x="84991" y="108691"/>
                  </a:lnTo>
                  <a:lnTo>
                    <a:pt x="85186" y="95706"/>
                  </a:lnTo>
                  <a:lnTo>
                    <a:pt x="85186" y="71413"/>
                  </a:lnTo>
                  <a:lnTo>
                    <a:pt x="84991" y="37277"/>
                  </a:lnTo>
                  <a:lnTo>
                    <a:pt x="88492" y="37277"/>
                  </a:lnTo>
                  <a:lnTo>
                    <a:pt x="88492" y="37277"/>
                  </a:lnTo>
                  <a:lnTo>
                    <a:pt x="88492" y="66596"/>
                  </a:lnTo>
                  <a:lnTo>
                    <a:pt x="88492" y="66596"/>
                  </a:lnTo>
                  <a:lnTo>
                    <a:pt x="88687" y="68062"/>
                  </a:lnTo>
                  <a:lnTo>
                    <a:pt x="89076" y="69528"/>
                  </a:lnTo>
                  <a:lnTo>
                    <a:pt x="89270" y="69947"/>
                  </a:lnTo>
                  <a:lnTo>
                    <a:pt x="89659" y="70366"/>
                  </a:lnTo>
                  <a:lnTo>
                    <a:pt x="90243" y="70575"/>
                  </a:lnTo>
                  <a:lnTo>
                    <a:pt x="90826" y="70575"/>
                  </a:lnTo>
                  <a:lnTo>
                    <a:pt x="90826" y="70575"/>
                  </a:lnTo>
                  <a:lnTo>
                    <a:pt x="91993" y="70575"/>
                  </a:lnTo>
                  <a:lnTo>
                    <a:pt x="92576" y="70366"/>
                  </a:lnTo>
                  <a:lnTo>
                    <a:pt x="92965" y="69947"/>
                  </a:lnTo>
                  <a:lnTo>
                    <a:pt x="93354" y="69109"/>
                  </a:lnTo>
                  <a:lnTo>
                    <a:pt x="93549" y="67853"/>
                  </a:lnTo>
                  <a:lnTo>
                    <a:pt x="93549" y="67853"/>
                  </a:lnTo>
                  <a:lnTo>
                    <a:pt x="93743" y="55287"/>
                  </a:lnTo>
                  <a:lnTo>
                    <a:pt x="93743" y="40418"/>
                  </a:lnTo>
                  <a:lnTo>
                    <a:pt x="97050" y="40418"/>
                  </a:lnTo>
                  <a:lnTo>
                    <a:pt x="97050" y="40418"/>
                  </a:lnTo>
                  <a:lnTo>
                    <a:pt x="97050" y="101151"/>
                  </a:lnTo>
                  <a:lnTo>
                    <a:pt x="97050" y="101151"/>
                  </a:lnTo>
                  <a:lnTo>
                    <a:pt x="97050" y="103246"/>
                  </a:lnTo>
                  <a:lnTo>
                    <a:pt x="97439" y="105130"/>
                  </a:lnTo>
                  <a:lnTo>
                    <a:pt x="97828" y="106596"/>
                  </a:lnTo>
                  <a:lnTo>
                    <a:pt x="98217" y="107434"/>
                  </a:lnTo>
                  <a:lnTo>
                    <a:pt x="98800" y="108272"/>
                  </a:lnTo>
                  <a:lnTo>
                    <a:pt x="99773" y="108691"/>
                  </a:lnTo>
                  <a:lnTo>
                    <a:pt x="100356" y="108900"/>
                  </a:lnTo>
                  <a:lnTo>
                    <a:pt x="101134" y="108900"/>
                  </a:lnTo>
                  <a:lnTo>
                    <a:pt x="107163" y="108900"/>
                  </a:lnTo>
                  <a:lnTo>
                    <a:pt x="107163" y="108900"/>
                  </a:lnTo>
                  <a:lnTo>
                    <a:pt x="107941" y="108900"/>
                  </a:lnTo>
                  <a:lnTo>
                    <a:pt x="108719" y="108691"/>
                  </a:lnTo>
                  <a:lnTo>
                    <a:pt x="109303" y="108062"/>
                  </a:lnTo>
                  <a:lnTo>
                    <a:pt x="109886" y="107434"/>
                  </a:lnTo>
                  <a:lnTo>
                    <a:pt x="110470" y="106178"/>
                  </a:lnTo>
                  <a:lnTo>
                    <a:pt x="111053" y="104502"/>
                  </a:lnTo>
                  <a:lnTo>
                    <a:pt x="111247" y="102617"/>
                  </a:lnTo>
                  <a:lnTo>
                    <a:pt x="111442" y="100104"/>
                  </a:lnTo>
                  <a:lnTo>
                    <a:pt x="111442" y="100104"/>
                  </a:lnTo>
                  <a:lnTo>
                    <a:pt x="111442" y="68900"/>
                  </a:lnTo>
                  <a:lnTo>
                    <a:pt x="111442" y="40418"/>
                  </a:lnTo>
                  <a:lnTo>
                    <a:pt x="114943" y="40418"/>
                  </a:lnTo>
                  <a:lnTo>
                    <a:pt x="114943" y="40418"/>
                  </a:lnTo>
                  <a:lnTo>
                    <a:pt x="114943" y="67434"/>
                  </a:lnTo>
                  <a:lnTo>
                    <a:pt x="114943" y="67434"/>
                  </a:lnTo>
                  <a:lnTo>
                    <a:pt x="115137" y="68691"/>
                  </a:lnTo>
                  <a:lnTo>
                    <a:pt x="115721" y="69738"/>
                  </a:lnTo>
                  <a:lnTo>
                    <a:pt x="116499" y="70366"/>
                  </a:lnTo>
                  <a:lnTo>
                    <a:pt x="117471" y="70575"/>
                  </a:lnTo>
                  <a:lnTo>
                    <a:pt x="117471" y="70575"/>
                  </a:lnTo>
                  <a:lnTo>
                    <a:pt x="118638" y="70366"/>
                  </a:lnTo>
                  <a:lnTo>
                    <a:pt x="119416" y="69738"/>
                  </a:lnTo>
                  <a:lnTo>
                    <a:pt x="119805" y="68900"/>
                  </a:lnTo>
                  <a:lnTo>
                    <a:pt x="120000" y="67643"/>
                  </a:lnTo>
                  <a:lnTo>
                    <a:pt x="120000" y="41256"/>
                  </a:lnTo>
                  <a:lnTo>
                    <a:pt x="120000" y="41256"/>
                  </a:lnTo>
                  <a:lnTo>
                    <a:pt x="119805" y="39162"/>
                  </a:lnTo>
                  <a:lnTo>
                    <a:pt x="119416" y="36858"/>
                  </a:lnTo>
                  <a:lnTo>
                    <a:pt x="118638" y="34973"/>
                  </a:lnTo>
                  <a:lnTo>
                    <a:pt x="117666" y="33298"/>
                  </a:lnTo>
                  <a:lnTo>
                    <a:pt x="116499" y="31832"/>
                  </a:lnTo>
                  <a:lnTo>
                    <a:pt x="115137" y="30785"/>
                  </a:lnTo>
                  <a:lnTo>
                    <a:pt x="113581" y="29947"/>
                  </a:lnTo>
                  <a:lnTo>
                    <a:pt x="112803" y="29738"/>
                  </a:lnTo>
                  <a:lnTo>
                    <a:pt x="112025" y="29738"/>
                  </a:lnTo>
                  <a:lnTo>
                    <a:pt x="112025" y="29738"/>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grpSp>
        <p:nvGrpSpPr>
          <p:cNvPr id="70" name="Group 69">
            <a:extLst>
              <a:ext uri="{FF2B5EF4-FFF2-40B4-BE49-F238E27FC236}">
                <a16:creationId xmlns:a16="http://schemas.microsoft.com/office/drawing/2014/main" id="{D9B2FCA5-3102-4AF7-992B-FEF0D2856EF2}"/>
              </a:ext>
            </a:extLst>
          </p:cNvPr>
          <p:cNvGrpSpPr/>
          <p:nvPr/>
        </p:nvGrpSpPr>
        <p:grpSpPr>
          <a:xfrm>
            <a:off x="6104041" y="3791587"/>
            <a:ext cx="613636" cy="613636"/>
            <a:chOff x="4975971" y="2832061"/>
            <a:chExt cx="900000" cy="900000"/>
          </a:xfrm>
        </p:grpSpPr>
        <p:sp>
          <p:nvSpPr>
            <p:cNvPr id="71" name="Oval 70">
              <a:extLst>
                <a:ext uri="{FF2B5EF4-FFF2-40B4-BE49-F238E27FC236}">
                  <a16:creationId xmlns:a16="http://schemas.microsoft.com/office/drawing/2014/main" id="{B552445D-5A1E-472F-A858-E18C6342076E}"/>
                </a:ext>
              </a:extLst>
            </p:cNvPr>
            <p:cNvSpPr/>
            <p:nvPr/>
          </p:nvSpPr>
          <p:spPr>
            <a:xfrm>
              <a:off x="4975971" y="2832061"/>
              <a:ext cx="900000" cy="9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7"/>
            </a:p>
          </p:txBody>
        </p:sp>
        <p:sp>
          <p:nvSpPr>
            <p:cNvPr id="72" name="Shape 114">
              <a:extLst>
                <a:ext uri="{FF2B5EF4-FFF2-40B4-BE49-F238E27FC236}">
                  <a16:creationId xmlns:a16="http://schemas.microsoft.com/office/drawing/2014/main" id="{CE99DD0A-9311-4983-8A08-6A886E6334CD}"/>
                </a:ext>
              </a:extLst>
            </p:cNvPr>
            <p:cNvSpPr/>
            <p:nvPr/>
          </p:nvSpPr>
          <p:spPr>
            <a:xfrm>
              <a:off x="5063604" y="3017342"/>
              <a:ext cx="720000" cy="540000"/>
            </a:xfrm>
            <a:custGeom>
              <a:avLst/>
              <a:gdLst/>
              <a:ahLst/>
              <a:cxnLst/>
              <a:rect l="0" t="0" r="0" b="0"/>
              <a:pathLst>
                <a:path w="120000" h="120000" extrusionOk="0">
                  <a:moveTo>
                    <a:pt x="44343" y="19057"/>
                  </a:moveTo>
                  <a:lnTo>
                    <a:pt x="44343" y="19057"/>
                  </a:lnTo>
                  <a:lnTo>
                    <a:pt x="46094" y="18848"/>
                  </a:lnTo>
                  <a:lnTo>
                    <a:pt x="47844" y="18429"/>
                  </a:lnTo>
                  <a:lnTo>
                    <a:pt x="49400" y="17382"/>
                  </a:lnTo>
                  <a:lnTo>
                    <a:pt x="50567" y="16335"/>
                  </a:lnTo>
                  <a:lnTo>
                    <a:pt x="51928" y="14869"/>
                  </a:lnTo>
                  <a:lnTo>
                    <a:pt x="52706" y="13403"/>
                  </a:lnTo>
                  <a:lnTo>
                    <a:pt x="53095" y="11308"/>
                  </a:lnTo>
                  <a:lnTo>
                    <a:pt x="53290" y="9424"/>
                  </a:lnTo>
                  <a:lnTo>
                    <a:pt x="53290" y="9424"/>
                  </a:lnTo>
                  <a:lnTo>
                    <a:pt x="53095" y="7539"/>
                  </a:lnTo>
                  <a:lnTo>
                    <a:pt x="52706" y="5863"/>
                  </a:lnTo>
                  <a:lnTo>
                    <a:pt x="51928" y="4188"/>
                  </a:lnTo>
                  <a:lnTo>
                    <a:pt x="50567" y="2722"/>
                  </a:lnTo>
                  <a:lnTo>
                    <a:pt x="49400" y="1675"/>
                  </a:lnTo>
                  <a:lnTo>
                    <a:pt x="47844" y="837"/>
                  </a:lnTo>
                  <a:lnTo>
                    <a:pt x="46094" y="209"/>
                  </a:lnTo>
                  <a:lnTo>
                    <a:pt x="44343" y="0"/>
                  </a:lnTo>
                  <a:lnTo>
                    <a:pt x="44343" y="0"/>
                  </a:lnTo>
                  <a:lnTo>
                    <a:pt x="42593" y="209"/>
                  </a:lnTo>
                  <a:lnTo>
                    <a:pt x="41037" y="837"/>
                  </a:lnTo>
                  <a:lnTo>
                    <a:pt x="39481" y="1675"/>
                  </a:lnTo>
                  <a:lnTo>
                    <a:pt x="38119" y="2722"/>
                  </a:lnTo>
                  <a:lnTo>
                    <a:pt x="36952" y="4188"/>
                  </a:lnTo>
                  <a:lnTo>
                    <a:pt x="36175" y="5863"/>
                  </a:lnTo>
                  <a:lnTo>
                    <a:pt x="35591" y="7539"/>
                  </a:lnTo>
                  <a:lnTo>
                    <a:pt x="35397" y="9424"/>
                  </a:lnTo>
                  <a:lnTo>
                    <a:pt x="35397" y="9424"/>
                  </a:lnTo>
                  <a:lnTo>
                    <a:pt x="35591" y="11308"/>
                  </a:lnTo>
                  <a:lnTo>
                    <a:pt x="36175" y="13403"/>
                  </a:lnTo>
                  <a:lnTo>
                    <a:pt x="36952" y="14869"/>
                  </a:lnTo>
                  <a:lnTo>
                    <a:pt x="38119" y="16335"/>
                  </a:lnTo>
                  <a:lnTo>
                    <a:pt x="39481" y="17382"/>
                  </a:lnTo>
                  <a:lnTo>
                    <a:pt x="41037" y="18429"/>
                  </a:lnTo>
                  <a:lnTo>
                    <a:pt x="42593" y="18848"/>
                  </a:lnTo>
                  <a:lnTo>
                    <a:pt x="44343" y="19057"/>
                  </a:lnTo>
                  <a:lnTo>
                    <a:pt x="44343" y="19057"/>
                  </a:lnTo>
                  <a:close/>
                  <a:moveTo>
                    <a:pt x="75072" y="21989"/>
                  </a:moveTo>
                  <a:lnTo>
                    <a:pt x="75072" y="21989"/>
                  </a:lnTo>
                  <a:lnTo>
                    <a:pt x="77017" y="21780"/>
                  </a:lnTo>
                  <a:lnTo>
                    <a:pt x="78768" y="21151"/>
                  </a:lnTo>
                  <a:lnTo>
                    <a:pt x="80129" y="20314"/>
                  </a:lnTo>
                  <a:lnTo>
                    <a:pt x="81491" y="19267"/>
                  </a:lnTo>
                  <a:lnTo>
                    <a:pt x="82463" y="17801"/>
                  </a:lnTo>
                  <a:lnTo>
                    <a:pt x="83435" y="16335"/>
                  </a:lnTo>
                  <a:lnTo>
                    <a:pt x="83824" y="14450"/>
                  </a:lnTo>
                  <a:lnTo>
                    <a:pt x="84019" y="12356"/>
                  </a:lnTo>
                  <a:lnTo>
                    <a:pt x="84019" y="12356"/>
                  </a:lnTo>
                  <a:lnTo>
                    <a:pt x="83824" y="10471"/>
                  </a:lnTo>
                  <a:lnTo>
                    <a:pt x="83435" y="8586"/>
                  </a:lnTo>
                  <a:lnTo>
                    <a:pt x="82463" y="7120"/>
                  </a:lnTo>
                  <a:lnTo>
                    <a:pt x="81491" y="5654"/>
                  </a:lnTo>
                  <a:lnTo>
                    <a:pt x="80129" y="4607"/>
                  </a:lnTo>
                  <a:lnTo>
                    <a:pt x="78768" y="3769"/>
                  </a:lnTo>
                  <a:lnTo>
                    <a:pt x="77017" y="3141"/>
                  </a:lnTo>
                  <a:lnTo>
                    <a:pt x="75072" y="2931"/>
                  </a:lnTo>
                  <a:lnTo>
                    <a:pt x="75072" y="2931"/>
                  </a:lnTo>
                  <a:lnTo>
                    <a:pt x="73322" y="3141"/>
                  </a:lnTo>
                  <a:lnTo>
                    <a:pt x="71766" y="3769"/>
                  </a:lnTo>
                  <a:lnTo>
                    <a:pt x="70210" y="4607"/>
                  </a:lnTo>
                  <a:lnTo>
                    <a:pt x="68849" y="5654"/>
                  </a:lnTo>
                  <a:lnTo>
                    <a:pt x="67876" y="7120"/>
                  </a:lnTo>
                  <a:lnTo>
                    <a:pt x="67098" y="8586"/>
                  </a:lnTo>
                  <a:lnTo>
                    <a:pt x="66515" y="10471"/>
                  </a:lnTo>
                  <a:lnTo>
                    <a:pt x="66320" y="12356"/>
                  </a:lnTo>
                  <a:lnTo>
                    <a:pt x="66320" y="12356"/>
                  </a:lnTo>
                  <a:lnTo>
                    <a:pt x="66515" y="14450"/>
                  </a:lnTo>
                  <a:lnTo>
                    <a:pt x="67098" y="16335"/>
                  </a:lnTo>
                  <a:lnTo>
                    <a:pt x="67876" y="17801"/>
                  </a:lnTo>
                  <a:lnTo>
                    <a:pt x="68849" y="19267"/>
                  </a:lnTo>
                  <a:lnTo>
                    <a:pt x="70210" y="20314"/>
                  </a:lnTo>
                  <a:lnTo>
                    <a:pt x="71766" y="21151"/>
                  </a:lnTo>
                  <a:lnTo>
                    <a:pt x="73322" y="21780"/>
                  </a:lnTo>
                  <a:lnTo>
                    <a:pt x="75072" y="21989"/>
                  </a:lnTo>
                  <a:lnTo>
                    <a:pt x="75072" y="21989"/>
                  </a:lnTo>
                  <a:close/>
                  <a:moveTo>
                    <a:pt x="15948" y="28272"/>
                  </a:moveTo>
                  <a:lnTo>
                    <a:pt x="15948" y="28272"/>
                  </a:lnTo>
                  <a:lnTo>
                    <a:pt x="17309" y="28062"/>
                  </a:lnTo>
                  <a:lnTo>
                    <a:pt x="18670" y="27643"/>
                  </a:lnTo>
                  <a:lnTo>
                    <a:pt x="19837" y="26806"/>
                  </a:lnTo>
                  <a:lnTo>
                    <a:pt x="21004" y="25968"/>
                  </a:lnTo>
                  <a:lnTo>
                    <a:pt x="21977" y="24502"/>
                  </a:lnTo>
                  <a:lnTo>
                    <a:pt x="22560" y="23246"/>
                  </a:lnTo>
                  <a:lnTo>
                    <a:pt x="22949" y="21780"/>
                  </a:lnTo>
                  <a:lnTo>
                    <a:pt x="23144" y="20104"/>
                  </a:lnTo>
                  <a:lnTo>
                    <a:pt x="23144" y="20104"/>
                  </a:lnTo>
                  <a:lnTo>
                    <a:pt x="22949" y="18638"/>
                  </a:lnTo>
                  <a:lnTo>
                    <a:pt x="22560" y="17172"/>
                  </a:lnTo>
                  <a:lnTo>
                    <a:pt x="21977" y="15706"/>
                  </a:lnTo>
                  <a:lnTo>
                    <a:pt x="21004" y="14659"/>
                  </a:lnTo>
                  <a:lnTo>
                    <a:pt x="19837" y="13612"/>
                  </a:lnTo>
                  <a:lnTo>
                    <a:pt x="18670" y="12984"/>
                  </a:lnTo>
                  <a:lnTo>
                    <a:pt x="17309" y="12356"/>
                  </a:lnTo>
                  <a:lnTo>
                    <a:pt x="15948" y="12146"/>
                  </a:lnTo>
                  <a:lnTo>
                    <a:pt x="15948" y="12146"/>
                  </a:lnTo>
                  <a:lnTo>
                    <a:pt x="14197" y="12356"/>
                  </a:lnTo>
                  <a:lnTo>
                    <a:pt x="12836" y="12984"/>
                  </a:lnTo>
                  <a:lnTo>
                    <a:pt x="11669" y="13612"/>
                  </a:lnTo>
                  <a:lnTo>
                    <a:pt x="10502" y="14659"/>
                  </a:lnTo>
                  <a:lnTo>
                    <a:pt x="9724" y="15706"/>
                  </a:lnTo>
                  <a:lnTo>
                    <a:pt x="8946" y="17172"/>
                  </a:lnTo>
                  <a:lnTo>
                    <a:pt x="8557" y="18638"/>
                  </a:lnTo>
                  <a:lnTo>
                    <a:pt x="8363" y="20104"/>
                  </a:lnTo>
                  <a:lnTo>
                    <a:pt x="8363" y="20104"/>
                  </a:lnTo>
                  <a:lnTo>
                    <a:pt x="8557" y="21780"/>
                  </a:lnTo>
                  <a:lnTo>
                    <a:pt x="8946" y="23246"/>
                  </a:lnTo>
                  <a:lnTo>
                    <a:pt x="9724" y="24502"/>
                  </a:lnTo>
                  <a:lnTo>
                    <a:pt x="10502" y="25968"/>
                  </a:lnTo>
                  <a:lnTo>
                    <a:pt x="11669" y="26806"/>
                  </a:lnTo>
                  <a:lnTo>
                    <a:pt x="12836" y="27643"/>
                  </a:lnTo>
                  <a:lnTo>
                    <a:pt x="14197" y="28062"/>
                  </a:lnTo>
                  <a:lnTo>
                    <a:pt x="15948" y="28272"/>
                  </a:lnTo>
                  <a:lnTo>
                    <a:pt x="15948" y="28272"/>
                  </a:lnTo>
                  <a:close/>
                  <a:moveTo>
                    <a:pt x="103857" y="25968"/>
                  </a:moveTo>
                  <a:lnTo>
                    <a:pt x="103857" y="25968"/>
                  </a:lnTo>
                  <a:lnTo>
                    <a:pt x="105218" y="25549"/>
                  </a:lnTo>
                  <a:lnTo>
                    <a:pt x="106580" y="25130"/>
                  </a:lnTo>
                  <a:lnTo>
                    <a:pt x="107941" y="24502"/>
                  </a:lnTo>
                  <a:lnTo>
                    <a:pt x="108914" y="23455"/>
                  </a:lnTo>
                  <a:lnTo>
                    <a:pt x="109886" y="22198"/>
                  </a:lnTo>
                  <a:lnTo>
                    <a:pt x="110470" y="20942"/>
                  </a:lnTo>
                  <a:lnTo>
                    <a:pt x="110858" y="19476"/>
                  </a:lnTo>
                  <a:lnTo>
                    <a:pt x="111053" y="18010"/>
                  </a:lnTo>
                  <a:lnTo>
                    <a:pt x="111053" y="18010"/>
                  </a:lnTo>
                  <a:lnTo>
                    <a:pt x="110858" y="16335"/>
                  </a:lnTo>
                  <a:lnTo>
                    <a:pt x="110470" y="14869"/>
                  </a:lnTo>
                  <a:lnTo>
                    <a:pt x="109886" y="13612"/>
                  </a:lnTo>
                  <a:lnTo>
                    <a:pt x="108914" y="12146"/>
                  </a:lnTo>
                  <a:lnTo>
                    <a:pt x="107941" y="11308"/>
                  </a:lnTo>
                  <a:lnTo>
                    <a:pt x="106580" y="10471"/>
                  </a:lnTo>
                  <a:lnTo>
                    <a:pt x="105218" y="10052"/>
                  </a:lnTo>
                  <a:lnTo>
                    <a:pt x="103857" y="9842"/>
                  </a:lnTo>
                  <a:lnTo>
                    <a:pt x="103857" y="9842"/>
                  </a:lnTo>
                  <a:lnTo>
                    <a:pt x="102301" y="10052"/>
                  </a:lnTo>
                  <a:lnTo>
                    <a:pt x="100940" y="10471"/>
                  </a:lnTo>
                  <a:lnTo>
                    <a:pt x="99773" y="11308"/>
                  </a:lnTo>
                  <a:lnTo>
                    <a:pt x="98411" y="12146"/>
                  </a:lnTo>
                  <a:lnTo>
                    <a:pt x="97633" y="13612"/>
                  </a:lnTo>
                  <a:lnTo>
                    <a:pt x="96855" y="14869"/>
                  </a:lnTo>
                  <a:lnTo>
                    <a:pt x="96466" y="16335"/>
                  </a:lnTo>
                  <a:lnTo>
                    <a:pt x="96466" y="18010"/>
                  </a:lnTo>
                  <a:lnTo>
                    <a:pt x="96466" y="18010"/>
                  </a:lnTo>
                  <a:lnTo>
                    <a:pt x="96466" y="19476"/>
                  </a:lnTo>
                  <a:lnTo>
                    <a:pt x="96855" y="20942"/>
                  </a:lnTo>
                  <a:lnTo>
                    <a:pt x="97633" y="22198"/>
                  </a:lnTo>
                  <a:lnTo>
                    <a:pt x="98411" y="23455"/>
                  </a:lnTo>
                  <a:lnTo>
                    <a:pt x="99773" y="24502"/>
                  </a:lnTo>
                  <a:lnTo>
                    <a:pt x="100940" y="25130"/>
                  </a:lnTo>
                  <a:lnTo>
                    <a:pt x="102301" y="25549"/>
                  </a:lnTo>
                  <a:lnTo>
                    <a:pt x="103857" y="25968"/>
                  </a:lnTo>
                  <a:lnTo>
                    <a:pt x="103857" y="25968"/>
                  </a:lnTo>
                  <a:close/>
                  <a:moveTo>
                    <a:pt x="112025" y="29738"/>
                  </a:moveTo>
                  <a:lnTo>
                    <a:pt x="95494" y="29738"/>
                  </a:lnTo>
                  <a:lnTo>
                    <a:pt x="95494" y="29738"/>
                  </a:lnTo>
                  <a:lnTo>
                    <a:pt x="93938" y="29947"/>
                  </a:lnTo>
                  <a:lnTo>
                    <a:pt x="92382" y="30575"/>
                  </a:lnTo>
                  <a:lnTo>
                    <a:pt x="92382" y="30575"/>
                  </a:lnTo>
                  <a:lnTo>
                    <a:pt x="91604" y="29319"/>
                  </a:lnTo>
                  <a:lnTo>
                    <a:pt x="90826" y="28272"/>
                  </a:lnTo>
                  <a:lnTo>
                    <a:pt x="89854" y="27643"/>
                  </a:lnTo>
                  <a:lnTo>
                    <a:pt x="88881" y="27015"/>
                  </a:lnTo>
                  <a:lnTo>
                    <a:pt x="87714" y="26387"/>
                  </a:lnTo>
                  <a:lnTo>
                    <a:pt x="86353" y="26178"/>
                  </a:lnTo>
                  <a:lnTo>
                    <a:pt x="85186" y="25968"/>
                  </a:lnTo>
                  <a:lnTo>
                    <a:pt x="83824" y="25968"/>
                  </a:lnTo>
                  <a:lnTo>
                    <a:pt x="67098" y="25968"/>
                  </a:lnTo>
                  <a:lnTo>
                    <a:pt x="67098" y="25968"/>
                  </a:lnTo>
                  <a:lnTo>
                    <a:pt x="65153" y="25968"/>
                  </a:lnTo>
                  <a:lnTo>
                    <a:pt x="63403" y="26387"/>
                  </a:lnTo>
                  <a:lnTo>
                    <a:pt x="62236" y="26596"/>
                  </a:lnTo>
                  <a:lnTo>
                    <a:pt x="61458" y="27015"/>
                  </a:lnTo>
                  <a:lnTo>
                    <a:pt x="60680" y="27643"/>
                  </a:lnTo>
                  <a:lnTo>
                    <a:pt x="60097" y="28272"/>
                  </a:lnTo>
                  <a:lnTo>
                    <a:pt x="60097" y="28272"/>
                  </a:lnTo>
                  <a:lnTo>
                    <a:pt x="58541" y="26806"/>
                  </a:lnTo>
                  <a:lnTo>
                    <a:pt x="56985" y="25340"/>
                  </a:lnTo>
                  <a:lnTo>
                    <a:pt x="55235" y="24712"/>
                  </a:lnTo>
                  <a:lnTo>
                    <a:pt x="54262" y="24502"/>
                  </a:lnTo>
                  <a:lnTo>
                    <a:pt x="53095" y="24502"/>
                  </a:lnTo>
                  <a:lnTo>
                    <a:pt x="36369" y="24502"/>
                  </a:lnTo>
                  <a:lnTo>
                    <a:pt x="36369" y="24502"/>
                  </a:lnTo>
                  <a:lnTo>
                    <a:pt x="34813" y="24502"/>
                  </a:lnTo>
                  <a:lnTo>
                    <a:pt x="33257" y="24921"/>
                  </a:lnTo>
                  <a:lnTo>
                    <a:pt x="31896" y="25968"/>
                  </a:lnTo>
                  <a:lnTo>
                    <a:pt x="30729" y="26806"/>
                  </a:lnTo>
                  <a:lnTo>
                    <a:pt x="29562" y="28062"/>
                  </a:lnTo>
                  <a:lnTo>
                    <a:pt x="28589" y="29528"/>
                  </a:lnTo>
                  <a:lnTo>
                    <a:pt x="27811" y="30994"/>
                  </a:lnTo>
                  <a:lnTo>
                    <a:pt x="27228" y="32670"/>
                  </a:lnTo>
                  <a:lnTo>
                    <a:pt x="27228" y="32670"/>
                  </a:lnTo>
                  <a:lnTo>
                    <a:pt x="26061" y="32251"/>
                  </a:lnTo>
                  <a:lnTo>
                    <a:pt x="24505" y="32041"/>
                  </a:lnTo>
                  <a:lnTo>
                    <a:pt x="21977" y="31832"/>
                  </a:lnTo>
                  <a:lnTo>
                    <a:pt x="8168" y="31832"/>
                  </a:lnTo>
                  <a:lnTo>
                    <a:pt x="8168" y="31832"/>
                  </a:lnTo>
                  <a:lnTo>
                    <a:pt x="6612" y="32041"/>
                  </a:lnTo>
                  <a:lnTo>
                    <a:pt x="5056" y="32670"/>
                  </a:lnTo>
                  <a:lnTo>
                    <a:pt x="3695" y="33507"/>
                  </a:lnTo>
                  <a:lnTo>
                    <a:pt x="2528" y="34764"/>
                  </a:lnTo>
                  <a:lnTo>
                    <a:pt x="1361" y="36230"/>
                  </a:lnTo>
                  <a:lnTo>
                    <a:pt x="583" y="37905"/>
                  </a:lnTo>
                  <a:lnTo>
                    <a:pt x="194" y="40000"/>
                  </a:lnTo>
                  <a:lnTo>
                    <a:pt x="0" y="42094"/>
                  </a:lnTo>
                  <a:lnTo>
                    <a:pt x="0" y="66806"/>
                  </a:lnTo>
                  <a:lnTo>
                    <a:pt x="0" y="66806"/>
                  </a:lnTo>
                  <a:lnTo>
                    <a:pt x="0" y="68272"/>
                  </a:lnTo>
                  <a:lnTo>
                    <a:pt x="388" y="69319"/>
                  </a:lnTo>
                  <a:lnTo>
                    <a:pt x="777" y="69947"/>
                  </a:lnTo>
                  <a:lnTo>
                    <a:pt x="1361" y="70366"/>
                  </a:lnTo>
                  <a:lnTo>
                    <a:pt x="1944" y="70575"/>
                  </a:lnTo>
                  <a:lnTo>
                    <a:pt x="2917" y="70575"/>
                  </a:lnTo>
                  <a:lnTo>
                    <a:pt x="2917" y="70575"/>
                  </a:lnTo>
                  <a:lnTo>
                    <a:pt x="3695" y="70575"/>
                  </a:lnTo>
                  <a:lnTo>
                    <a:pt x="4278" y="70366"/>
                  </a:lnTo>
                  <a:lnTo>
                    <a:pt x="4667" y="69947"/>
                  </a:lnTo>
                  <a:lnTo>
                    <a:pt x="5056" y="69319"/>
                  </a:lnTo>
                  <a:lnTo>
                    <a:pt x="5445" y="68062"/>
                  </a:lnTo>
                  <a:lnTo>
                    <a:pt x="5445" y="66806"/>
                  </a:lnTo>
                  <a:lnTo>
                    <a:pt x="5445" y="66806"/>
                  </a:lnTo>
                  <a:lnTo>
                    <a:pt x="5640" y="40418"/>
                  </a:lnTo>
                  <a:lnTo>
                    <a:pt x="8946" y="40418"/>
                  </a:lnTo>
                  <a:lnTo>
                    <a:pt x="8946" y="40418"/>
                  </a:lnTo>
                  <a:lnTo>
                    <a:pt x="8752" y="104293"/>
                  </a:lnTo>
                  <a:lnTo>
                    <a:pt x="8752" y="104293"/>
                  </a:lnTo>
                  <a:lnTo>
                    <a:pt x="8946" y="106596"/>
                  </a:lnTo>
                  <a:lnTo>
                    <a:pt x="9335" y="108272"/>
                  </a:lnTo>
                  <a:lnTo>
                    <a:pt x="10113" y="109319"/>
                  </a:lnTo>
                  <a:lnTo>
                    <a:pt x="10891" y="110157"/>
                  </a:lnTo>
                  <a:lnTo>
                    <a:pt x="11669" y="110575"/>
                  </a:lnTo>
                  <a:lnTo>
                    <a:pt x="12641" y="110994"/>
                  </a:lnTo>
                  <a:lnTo>
                    <a:pt x="14586" y="110994"/>
                  </a:lnTo>
                  <a:lnTo>
                    <a:pt x="18087" y="110994"/>
                  </a:lnTo>
                  <a:lnTo>
                    <a:pt x="18087" y="110994"/>
                  </a:lnTo>
                  <a:lnTo>
                    <a:pt x="18865" y="110994"/>
                  </a:lnTo>
                  <a:lnTo>
                    <a:pt x="19643" y="110994"/>
                  </a:lnTo>
                  <a:lnTo>
                    <a:pt x="20421" y="110575"/>
                  </a:lnTo>
                  <a:lnTo>
                    <a:pt x="21199" y="109947"/>
                  </a:lnTo>
                  <a:lnTo>
                    <a:pt x="21977" y="109109"/>
                  </a:lnTo>
                  <a:lnTo>
                    <a:pt x="22560" y="107853"/>
                  </a:lnTo>
                  <a:lnTo>
                    <a:pt x="22949" y="105968"/>
                  </a:lnTo>
                  <a:lnTo>
                    <a:pt x="23144" y="103246"/>
                  </a:lnTo>
                  <a:lnTo>
                    <a:pt x="23144" y="103246"/>
                  </a:lnTo>
                  <a:lnTo>
                    <a:pt x="23338" y="70575"/>
                  </a:lnTo>
                  <a:lnTo>
                    <a:pt x="23338" y="40418"/>
                  </a:lnTo>
                  <a:lnTo>
                    <a:pt x="26839" y="40418"/>
                  </a:lnTo>
                  <a:lnTo>
                    <a:pt x="26839" y="67434"/>
                  </a:lnTo>
                  <a:lnTo>
                    <a:pt x="26839" y="67434"/>
                  </a:lnTo>
                  <a:lnTo>
                    <a:pt x="27034" y="69109"/>
                  </a:lnTo>
                  <a:lnTo>
                    <a:pt x="27228" y="69738"/>
                  </a:lnTo>
                  <a:lnTo>
                    <a:pt x="27423" y="70157"/>
                  </a:lnTo>
                  <a:lnTo>
                    <a:pt x="27811" y="70366"/>
                  </a:lnTo>
                  <a:lnTo>
                    <a:pt x="28395" y="70575"/>
                  </a:lnTo>
                  <a:lnTo>
                    <a:pt x="29367" y="70575"/>
                  </a:lnTo>
                  <a:lnTo>
                    <a:pt x="29367" y="70575"/>
                  </a:lnTo>
                  <a:lnTo>
                    <a:pt x="30145" y="70575"/>
                  </a:lnTo>
                  <a:lnTo>
                    <a:pt x="30534" y="70366"/>
                  </a:lnTo>
                  <a:lnTo>
                    <a:pt x="31118" y="70157"/>
                  </a:lnTo>
                  <a:lnTo>
                    <a:pt x="31507" y="69738"/>
                  </a:lnTo>
                  <a:lnTo>
                    <a:pt x="31896" y="68691"/>
                  </a:lnTo>
                  <a:lnTo>
                    <a:pt x="32090" y="67225"/>
                  </a:lnTo>
                  <a:lnTo>
                    <a:pt x="32090" y="67225"/>
                  </a:lnTo>
                  <a:lnTo>
                    <a:pt x="31896" y="35811"/>
                  </a:lnTo>
                  <a:lnTo>
                    <a:pt x="35202" y="35811"/>
                  </a:lnTo>
                  <a:lnTo>
                    <a:pt x="35202" y="35811"/>
                  </a:lnTo>
                  <a:lnTo>
                    <a:pt x="35202" y="110575"/>
                  </a:lnTo>
                  <a:lnTo>
                    <a:pt x="35202" y="110575"/>
                  </a:lnTo>
                  <a:lnTo>
                    <a:pt x="35397" y="113298"/>
                  </a:lnTo>
                  <a:lnTo>
                    <a:pt x="35980" y="115392"/>
                  </a:lnTo>
                  <a:lnTo>
                    <a:pt x="36758" y="116858"/>
                  </a:lnTo>
                  <a:lnTo>
                    <a:pt x="37536" y="118324"/>
                  </a:lnTo>
                  <a:lnTo>
                    <a:pt x="38508" y="119162"/>
                  </a:lnTo>
                  <a:lnTo>
                    <a:pt x="39870" y="119581"/>
                  </a:lnTo>
                  <a:lnTo>
                    <a:pt x="40842" y="120000"/>
                  </a:lnTo>
                  <a:lnTo>
                    <a:pt x="41815" y="120000"/>
                  </a:lnTo>
                  <a:lnTo>
                    <a:pt x="48233" y="120000"/>
                  </a:lnTo>
                  <a:lnTo>
                    <a:pt x="48233" y="120000"/>
                  </a:lnTo>
                  <a:lnTo>
                    <a:pt x="49011" y="120000"/>
                  </a:lnTo>
                  <a:lnTo>
                    <a:pt x="49983" y="119581"/>
                  </a:lnTo>
                  <a:lnTo>
                    <a:pt x="51150" y="118952"/>
                  </a:lnTo>
                  <a:lnTo>
                    <a:pt x="52123" y="117905"/>
                  </a:lnTo>
                  <a:lnTo>
                    <a:pt x="52901" y="116649"/>
                  </a:lnTo>
                  <a:lnTo>
                    <a:pt x="53484" y="114764"/>
                  </a:lnTo>
                  <a:lnTo>
                    <a:pt x="54068" y="112460"/>
                  </a:lnTo>
                  <a:lnTo>
                    <a:pt x="54262" y="109528"/>
                  </a:lnTo>
                  <a:lnTo>
                    <a:pt x="54262" y="109528"/>
                  </a:lnTo>
                  <a:lnTo>
                    <a:pt x="54262" y="71204"/>
                  </a:lnTo>
                  <a:lnTo>
                    <a:pt x="54068" y="35811"/>
                  </a:lnTo>
                  <a:lnTo>
                    <a:pt x="57374" y="35811"/>
                  </a:lnTo>
                  <a:lnTo>
                    <a:pt x="57374" y="35811"/>
                  </a:lnTo>
                  <a:lnTo>
                    <a:pt x="57374" y="66387"/>
                  </a:lnTo>
                  <a:lnTo>
                    <a:pt x="57374" y="66387"/>
                  </a:lnTo>
                  <a:lnTo>
                    <a:pt x="57568" y="68272"/>
                  </a:lnTo>
                  <a:lnTo>
                    <a:pt x="57568" y="69109"/>
                  </a:lnTo>
                  <a:lnTo>
                    <a:pt x="57957" y="69738"/>
                  </a:lnTo>
                  <a:lnTo>
                    <a:pt x="58152" y="70157"/>
                  </a:lnTo>
                  <a:lnTo>
                    <a:pt x="58735" y="70366"/>
                  </a:lnTo>
                  <a:lnTo>
                    <a:pt x="59319" y="70575"/>
                  </a:lnTo>
                  <a:lnTo>
                    <a:pt x="60097" y="70575"/>
                  </a:lnTo>
                  <a:lnTo>
                    <a:pt x="60097" y="70575"/>
                  </a:lnTo>
                  <a:lnTo>
                    <a:pt x="60680" y="70575"/>
                  </a:lnTo>
                  <a:lnTo>
                    <a:pt x="61069" y="70366"/>
                  </a:lnTo>
                  <a:lnTo>
                    <a:pt x="61458" y="69947"/>
                  </a:lnTo>
                  <a:lnTo>
                    <a:pt x="61847" y="69528"/>
                  </a:lnTo>
                  <a:lnTo>
                    <a:pt x="62042" y="68272"/>
                  </a:lnTo>
                  <a:lnTo>
                    <a:pt x="62236" y="66596"/>
                  </a:lnTo>
                  <a:lnTo>
                    <a:pt x="62236" y="66596"/>
                  </a:lnTo>
                  <a:lnTo>
                    <a:pt x="62236" y="37277"/>
                  </a:lnTo>
                  <a:lnTo>
                    <a:pt x="65542" y="37277"/>
                  </a:lnTo>
                  <a:lnTo>
                    <a:pt x="65542" y="37277"/>
                  </a:lnTo>
                  <a:lnTo>
                    <a:pt x="65737" y="109738"/>
                  </a:lnTo>
                  <a:lnTo>
                    <a:pt x="65737" y="109738"/>
                  </a:lnTo>
                  <a:lnTo>
                    <a:pt x="66126" y="112460"/>
                  </a:lnTo>
                  <a:lnTo>
                    <a:pt x="66515" y="114554"/>
                  </a:lnTo>
                  <a:lnTo>
                    <a:pt x="67293" y="116020"/>
                  </a:lnTo>
                  <a:lnTo>
                    <a:pt x="68265" y="117277"/>
                  </a:lnTo>
                  <a:lnTo>
                    <a:pt x="69432" y="118324"/>
                  </a:lnTo>
                  <a:lnTo>
                    <a:pt x="70405" y="118743"/>
                  </a:lnTo>
                  <a:lnTo>
                    <a:pt x="71572" y="119162"/>
                  </a:lnTo>
                  <a:lnTo>
                    <a:pt x="72544" y="119162"/>
                  </a:lnTo>
                  <a:lnTo>
                    <a:pt x="78962" y="119162"/>
                  </a:lnTo>
                  <a:lnTo>
                    <a:pt x="78962" y="119162"/>
                  </a:lnTo>
                  <a:lnTo>
                    <a:pt x="79935" y="119162"/>
                  </a:lnTo>
                  <a:lnTo>
                    <a:pt x="80907" y="118743"/>
                  </a:lnTo>
                  <a:lnTo>
                    <a:pt x="81880" y="117905"/>
                  </a:lnTo>
                  <a:lnTo>
                    <a:pt x="82852" y="117068"/>
                  </a:lnTo>
                  <a:lnTo>
                    <a:pt x="83630" y="115811"/>
                  </a:lnTo>
                  <a:lnTo>
                    <a:pt x="84213" y="113926"/>
                  </a:lnTo>
                  <a:lnTo>
                    <a:pt x="84797" y="111623"/>
                  </a:lnTo>
                  <a:lnTo>
                    <a:pt x="84991" y="108691"/>
                  </a:lnTo>
                  <a:lnTo>
                    <a:pt x="84991" y="108691"/>
                  </a:lnTo>
                  <a:lnTo>
                    <a:pt x="85186" y="95706"/>
                  </a:lnTo>
                  <a:lnTo>
                    <a:pt x="85186" y="71413"/>
                  </a:lnTo>
                  <a:lnTo>
                    <a:pt x="84991" y="37277"/>
                  </a:lnTo>
                  <a:lnTo>
                    <a:pt x="88492" y="37277"/>
                  </a:lnTo>
                  <a:lnTo>
                    <a:pt x="88492" y="37277"/>
                  </a:lnTo>
                  <a:lnTo>
                    <a:pt x="88492" y="66596"/>
                  </a:lnTo>
                  <a:lnTo>
                    <a:pt x="88492" y="66596"/>
                  </a:lnTo>
                  <a:lnTo>
                    <a:pt x="88687" y="68062"/>
                  </a:lnTo>
                  <a:lnTo>
                    <a:pt x="89076" y="69528"/>
                  </a:lnTo>
                  <a:lnTo>
                    <a:pt x="89270" y="69947"/>
                  </a:lnTo>
                  <a:lnTo>
                    <a:pt x="89659" y="70366"/>
                  </a:lnTo>
                  <a:lnTo>
                    <a:pt x="90243" y="70575"/>
                  </a:lnTo>
                  <a:lnTo>
                    <a:pt x="90826" y="70575"/>
                  </a:lnTo>
                  <a:lnTo>
                    <a:pt x="90826" y="70575"/>
                  </a:lnTo>
                  <a:lnTo>
                    <a:pt x="91993" y="70575"/>
                  </a:lnTo>
                  <a:lnTo>
                    <a:pt x="92576" y="70366"/>
                  </a:lnTo>
                  <a:lnTo>
                    <a:pt x="92965" y="69947"/>
                  </a:lnTo>
                  <a:lnTo>
                    <a:pt x="93354" y="69109"/>
                  </a:lnTo>
                  <a:lnTo>
                    <a:pt x="93549" y="67853"/>
                  </a:lnTo>
                  <a:lnTo>
                    <a:pt x="93549" y="67853"/>
                  </a:lnTo>
                  <a:lnTo>
                    <a:pt x="93743" y="55287"/>
                  </a:lnTo>
                  <a:lnTo>
                    <a:pt x="93743" y="40418"/>
                  </a:lnTo>
                  <a:lnTo>
                    <a:pt x="97050" y="40418"/>
                  </a:lnTo>
                  <a:lnTo>
                    <a:pt x="97050" y="40418"/>
                  </a:lnTo>
                  <a:lnTo>
                    <a:pt x="97050" y="101151"/>
                  </a:lnTo>
                  <a:lnTo>
                    <a:pt x="97050" y="101151"/>
                  </a:lnTo>
                  <a:lnTo>
                    <a:pt x="97050" y="103246"/>
                  </a:lnTo>
                  <a:lnTo>
                    <a:pt x="97439" y="105130"/>
                  </a:lnTo>
                  <a:lnTo>
                    <a:pt x="97828" y="106596"/>
                  </a:lnTo>
                  <a:lnTo>
                    <a:pt x="98217" y="107434"/>
                  </a:lnTo>
                  <a:lnTo>
                    <a:pt x="98800" y="108272"/>
                  </a:lnTo>
                  <a:lnTo>
                    <a:pt x="99773" y="108691"/>
                  </a:lnTo>
                  <a:lnTo>
                    <a:pt x="100356" y="108900"/>
                  </a:lnTo>
                  <a:lnTo>
                    <a:pt x="101134" y="108900"/>
                  </a:lnTo>
                  <a:lnTo>
                    <a:pt x="107163" y="108900"/>
                  </a:lnTo>
                  <a:lnTo>
                    <a:pt x="107163" y="108900"/>
                  </a:lnTo>
                  <a:lnTo>
                    <a:pt x="107941" y="108900"/>
                  </a:lnTo>
                  <a:lnTo>
                    <a:pt x="108719" y="108691"/>
                  </a:lnTo>
                  <a:lnTo>
                    <a:pt x="109303" y="108062"/>
                  </a:lnTo>
                  <a:lnTo>
                    <a:pt x="109886" y="107434"/>
                  </a:lnTo>
                  <a:lnTo>
                    <a:pt x="110470" y="106178"/>
                  </a:lnTo>
                  <a:lnTo>
                    <a:pt x="111053" y="104502"/>
                  </a:lnTo>
                  <a:lnTo>
                    <a:pt x="111247" y="102617"/>
                  </a:lnTo>
                  <a:lnTo>
                    <a:pt x="111442" y="100104"/>
                  </a:lnTo>
                  <a:lnTo>
                    <a:pt x="111442" y="100104"/>
                  </a:lnTo>
                  <a:lnTo>
                    <a:pt x="111442" y="68900"/>
                  </a:lnTo>
                  <a:lnTo>
                    <a:pt x="111442" y="40418"/>
                  </a:lnTo>
                  <a:lnTo>
                    <a:pt x="114943" y="40418"/>
                  </a:lnTo>
                  <a:lnTo>
                    <a:pt x="114943" y="40418"/>
                  </a:lnTo>
                  <a:lnTo>
                    <a:pt x="114943" y="67434"/>
                  </a:lnTo>
                  <a:lnTo>
                    <a:pt x="114943" y="67434"/>
                  </a:lnTo>
                  <a:lnTo>
                    <a:pt x="115137" y="68691"/>
                  </a:lnTo>
                  <a:lnTo>
                    <a:pt x="115721" y="69738"/>
                  </a:lnTo>
                  <a:lnTo>
                    <a:pt x="116499" y="70366"/>
                  </a:lnTo>
                  <a:lnTo>
                    <a:pt x="117471" y="70575"/>
                  </a:lnTo>
                  <a:lnTo>
                    <a:pt x="117471" y="70575"/>
                  </a:lnTo>
                  <a:lnTo>
                    <a:pt x="118638" y="70366"/>
                  </a:lnTo>
                  <a:lnTo>
                    <a:pt x="119416" y="69738"/>
                  </a:lnTo>
                  <a:lnTo>
                    <a:pt x="119805" y="68900"/>
                  </a:lnTo>
                  <a:lnTo>
                    <a:pt x="120000" y="67643"/>
                  </a:lnTo>
                  <a:lnTo>
                    <a:pt x="120000" y="41256"/>
                  </a:lnTo>
                  <a:lnTo>
                    <a:pt x="120000" y="41256"/>
                  </a:lnTo>
                  <a:lnTo>
                    <a:pt x="119805" y="39162"/>
                  </a:lnTo>
                  <a:lnTo>
                    <a:pt x="119416" y="36858"/>
                  </a:lnTo>
                  <a:lnTo>
                    <a:pt x="118638" y="34973"/>
                  </a:lnTo>
                  <a:lnTo>
                    <a:pt x="117666" y="33298"/>
                  </a:lnTo>
                  <a:lnTo>
                    <a:pt x="116499" y="31832"/>
                  </a:lnTo>
                  <a:lnTo>
                    <a:pt x="115137" y="30785"/>
                  </a:lnTo>
                  <a:lnTo>
                    <a:pt x="113581" y="29947"/>
                  </a:lnTo>
                  <a:lnTo>
                    <a:pt x="112803" y="29738"/>
                  </a:lnTo>
                  <a:lnTo>
                    <a:pt x="112025" y="29738"/>
                  </a:lnTo>
                  <a:lnTo>
                    <a:pt x="112025" y="29738"/>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grpSp>
        <p:nvGrpSpPr>
          <p:cNvPr id="73" name="Group 72">
            <a:extLst>
              <a:ext uri="{FF2B5EF4-FFF2-40B4-BE49-F238E27FC236}">
                <a16:creationId xmlns:a16="http://schemas.microsoft.com/office/drawing/2014/main" id="{D42A91D8-6BCC-41CC-B38A-F592EC46F60A}"/>
              </a:ext>
            </a:extLst>
          </p:cNvPr>
          <p:cNvGrpSpPr/>
          <p:nvPr/>
        </p:nvGrpSpPr>
        <p:grpSpPr>
          <a:xfrm>
            <a:off x="10580105" y="2018444"/>
            <a:ext cx="294545" cy="294545"/>
            <a:chOff x="4975971" y="2832061"/>
            <a:chExt cx="900000" cy="900000"/>
          </a:xfrm>
        </p:grpSpPr>
        <p:sp>
          <p:nvSpPr>
            <p:cNvPr id="74" name="Oval 73">
              <a:extLst>
                <a:ext uri="{FF2B5EF4-FFF2-40B4-BE49-F238E27FC236}">
                  <a16:creationId xmlns:a16="http://schemas.microsoft.com/office/drawing/2014/main" id="{5AA1FA05-3553-40BE-BFD4-1124A545049B}"/>
                </a:ext>
              </a:extLst>
            </p:cNvPr>
            <p:cNvSpPr/>
            <p:nvPr/>
          </p:nvSpPr>
          <p:spPr>
            <a:xfrm>
              <a:off x="4975971" y="2832061"/>
              <a:ext cx="900000" cy="9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7"/>
            </a:p>
          </p:txBody>
        </p:sp>
        <p:sp>
          <p:nvSpPr>
            <p:cNvPr id="75" name="Shape 114">
              <a:extLst>
                <a:ext uri="{FF2B5EF4-FFF2-40B4-BE49-F238E27FC236}">
                  <a16:creationId xmlns:a16="http://schemas.microsoft.com/office/drawing/2014/main" id="{5EC34B2B-8BF3-473F-9C01-C4F500C4219D}"/>
                </a:ext>
              </a:extLst>
            </p:cNvPr>
            <p:cNvSpPr/>
            <p:nvPr/>
          </p:nvSpPr>
          <p:spPr>
            <a:xfrm>
              <a:off x="5063604" y="3017342"/>
              <a:ext cx="720000" cy="540000"/>
            </a:xfrm>
            <a:custGeom>
              <a:avLst/>
              <a:gdLst/>
              <a:ahLst/>
              <a:cxnLst/>
              <a:rect l="0" t="0" r="0" b="0"/>
              <a:pathLst>
                <a:path w="120000" h="120000" extrusionOk="0">
                  <a:moveTo>
                    <a:pt x="44343" y="19057"/>
                  </a:moveTo>
                  <a:lnTo>
                    <a:pt x="44343" y="19057"/>
                  </a:lnTo>
                  <a:lnTo>
                    <a:pt x="46094" y="18848"/>
                  </a:lnTo>
                  <a:lnTo>
                    <a:pt x="47844" y="18429"/>
                  </a:lnTo>
                  <a:lnTo>
                    <a:pt x="49400" y="17382"/>
                  </a:lnTo>
                  <a:lnTo>
                    <a:pt x="50567" y="16335"/>
                  </a:lnTo>
                  <a:lnTo>
                    <a:pt x="51928" y="14869"/>
                  </a:lnTo>
                  <a:lnTo>
                    <a:pt x="52706" y="13403"/>
                  </a:lnTo>
                  <a:lnTo>
                    <a:pt x="53095" y="11308"/>
                  </a:lnTo>
                  <a:lnTo>
                    <a:pt x="53290" y="9424"/>
                  </a:lnTo>
                  <a:lnTo>
                    <a:pt x="53290" y="9424"/>
                  </a:lnTo>
                  <a:lnTo>
                    <a:pt x="53095" y="7539"/>
                  </a:lnTo>
                  <a:lnTo>
                    <a:pt x="52706" y="5863"/>
                  </a:lnTo>
                  <a:lnTo>
                    <a:pt x="51928" y="4188"/>
                  </a:lnTo>
                  <a:lnTo>
                    <a:pt x="50567" y="2722"/>
                  </a:lnTo>
                  <a:lnTo>
                    <a:pt x="49400" y="1675"/>
                  </a:lnTo>
                  <a:lnTo>
                    <a:pt x="47844" y="837"/>
                  </a:lnTo>
                  <a:lnTo>
                    <a:pt x="46094" y="209"/>
                  </a:lnTo>
                  <a:lnTo>
                    <a:pt x="44343" y="0"/>
                  </a:lnTo>
                  <a:lnTo>
                    <a:pt x="44343" y="0"/>
                  </a:lnTo>
                  <a:lnTo>
                    <a:pt x="42593" y="209"/>
                  </a:lnTo>
                  <a:lnTo>
                    <a:pt x="41037" y="837"/>
                  </a:lnTo>
                  <a:lnTo>
                    <a:pt x="39481" y="1675"/>
                  </a:lnTo>
                  <a:lnTo>
                    <a:pt x="38119" y="2722"/>
                  </a:lnTo>
                  <a:lnTo>
                    <a:pt x="36952" y="4188"/>
                  </a:lnTo>
                  <a:lnTo>
                    <a:pt x="36175" y="5863"/>
                  </a:lnTo>
                  <a:lnTo>
                    <a:pt x="35591" y="7539"/>
                  </a:lnTo>
                  <a:lnTo>
                    <a:pt x="35397" y="9424"/>
                  </a:lnTo>
                  <a:lnTo>
                    <a:pt x="35397" y="9424"/>
                  </a:lnTo>
                  <a:lnTo>
                    <a:pt x="35591" y="11308"/>
                  </a:lnTo>
                  <a:lnTo>
                    <a:pt x="36175" y="13403"/>
                  </a:lnTo>
                  <a:lnTo>
                    <a:pt x="36952" y="14869"/>
                  </a:lnTo>
                  <a:lnTo>
                    <a:pt x="38119" y="16335"/>
                  </a:lnTo>
                  <a:lnTo>
                    <a:pt x="39481" y="17382"/>
                  </a:lnTo>
                  <a:lnTo>
                    <a:pt x="41037" y="18429"/>
                  </a:lnTo>
                  <a:lnTo>
                    <a:pt x="42593" y="18848"/>
                  </a:lnTo>
                  <a:lnTo>
                    <a:pt x="44343" y="19057"/>
                  </a:lnTo>
                  <a:lnTo>
                    <a:pt x="44343" y="19057"/>
                  </a:lnTo>
                  <a:close/>
                  <a:moveTo>
                    <a:pt x="75072" y="21989"/>
                  </a:moveTo>
                  <a:lnTo>
                    <a:pt x="75072" y="21989"/>
                  </a:lnTo>
                  <a:lnTo>
                    <a:pt x="77017" y="21780"/>
                  </a:lnTo>
                  <a:lnTo>
                    <a:pt x="78768" y="21151"/>
                  </a:lnTo>
                  <a:lnTo>
                    <a:pt x="80129" y="20314"/>
                  </a:lnTo>
                  <a:lnTo>
                    <a:pt x="81491" y="19267"/>
                  </a:lnTo>
                  <a:lnTo>
                    <a:pt x="82463" y="17801"/>
                  </a:lnTo>
                  <a:lnTo>
                    <a:pt x="83435" y="16335"/>
                  </a:lnTo>
                  <a:lnTo>
                    <a:pt x="83824" y="14450"/>
                  </a:lnTo>
                  <a:lnTo>
                    <a:pt x="84019" y="12356"/>
                  </a:lnTo>
                  <a:lnTo>
                    <a:pt x="84019" y="12356"/>
                  </a:lnTo>
                  <a:lnTo>
                    <a:pt x="83824" y="10471"/>
                  </a:lnTo>
                  <a:lnTo>
                    <a:pt x="83435" y="8586"/>
                  </a:lnTo>
                  <a:lnTo>
                    <a:pt x="82463" y="7120"/>
                  </a:lnTo>
                  <a:lnTo>
                    <a:pt x="81491" y="5654"/>
                  </a:lnTo>
                  <a:lnTo>
                    <a:pt x="80129" y="4607"/>
                  </a:lnTo>
                  <a:lnTo>
                    <a:pt x="78768" y="3769"/>
                  </a:lnTo>
                  <a:lnTo>
                    <a:pt x="77017" y="3141"/>
                  </a:lnTo>
                  <a:lnTo>
                    <a:pt x="75072" y="2931"/>
                  </a:lnTo>
                  <a:lnTo>
                    <a:pt x="75072" y="2931"/>
                  </a:lnTo>
                  <a:lnTo>
                    <a:pt x="73322" y="3141"/>
                  </a:lnTo>
                  <a:lnTo>
                    <a:pt x="71766" y="3769"/>
                  </a:lnTo>
                  <a:lnTo>
                    <a:pt x="70210" y="4607"/>
                  </a:lnTo>
                  <a:lnTo>
                    <a:pt x="68849" y="5654"/>
                  </a:lnTo>
                  <a:lnTo>
                    <a:pt x="67876" y="7120"/>
                  </a:lnTo>
                  <a:lnTo>
                    <a:pt x="67098" y="8586"/>
                  </a:lnTo>
                  <a:lnTo>
                    <a:pt x="66515" y="10471"/>
                  </a:lnTo>
                  <a:lnTo>
                    <a:pt x="66320" y="12356"/>
                  </a:lnTo>
                  <a:lnTo>
                    <a:pt x="66320" y="12356"/>
                  </a:lnTo>
                  <a:lnTo>
                    <a:pt x="66515" y="14450"/>
                  </a:lnTo>
                  <a:lnTo>
                    <a:pt x="67098" y="16335"/>
                  </a:lnTo>
                  <a:lnTo>
                    <a:pt x="67876" y="17801"/>
                  </a:lnTo>
                  <a:lnTo>
                    <a:pt x="68849" y="19267"/>
                  </a:lnTo>
                  <a:lnTo>
                    <a:pt x="70210" y="20314"/>
                  </a:lnTo>
                  <a:lnTo>
                    <a:pt x="71766" y="21151"/>
                  </a:lnTo>
                  <a:lnTo>
                    <a:pt x="73322" y="21780"/>
                  </a:lnTo>
                  <a:lnTo>
                    <a:pt x="75072" y="21989"/>
                  </a:lnTo>
                  <a:lnTo>
                    <a:pt x="75072" y="21989"/>
                  </a:lnTo>
                  <a:close/>
                  <a:moveTo>
                    <a:pt x="15948" y="28272"/>
                  </a:moveTo>
                  <a:lnTo>
                    <a:pt x="15948" y="28272"/>
                  </a:lnTo>
                  <a:lnTo>
                    <a:pt x="17309" y="28062"/>
                  </a:lnTo>
                  <a:lnTo>
                    <a:pt x="18670" y="27643"/>
                  </a:lnTo>
                  <a:lnTo>
                    <a:pt x="19837" y="26806"/>
                  </a:lnTo>
                  <a:lnTo>
                    <a:pt x="21004" y="25968"/>
                  </a:lnTo>
                  <a:lnTo>
                    <a:pt x="21977" y="24502"/>
                  </a:lnTo>
                  <a:lnTo>
                    <a:pt x="22560" y="23246"/>
                  </a:lnTo>
                  <a:lnTo>
                    <a:pt x="22949" y="21780"/>
                  </a:lnTo>
                  <a:lnTo>
                    <a:pt x="23144" y="20104"/>
                  </a:lnTo>
                  <a:lnTo>
                    <a:pt x="23144" y="20104"/>
                  </a:lnTo>
                  <a:lnTo>
                    <a:pt x="22949" y="18638"/>
                  </a:lnTo>
                  <a:lnTo>
                    <a:pt x="22560" y="17172"/>
                  </a:lnTo>
                  <a:lnTo>
                    <a:pt x="21977" y="15706"/>
                  </a:lnTo>
                  <a:lnTo>
                    <a:pt x="21004" y="14659"/>
                  </a:lnTo>
                  <a:lnTo>
                    <a:pt x="19837" y="13612"/>
                  </a:lnTo>
                  <a:lnTo>
                    <a:pt x="18670" y="12984"/>
                  </a:lnTo>
                  <a:lnTo>
                    <a:pt x="17309" y="12356"/>
                  </a:lnTo>
                  <a:lnTo>
                    <a:pt x="15948" y="12146"/>
                  </a:lnTo>
                  <a:lnTo>
                    <a:pt x="15948" y="12146"/>
                  </a:lnTo>
                  <a:lnTo>
                    <a:pt x="14197" y="12356"/>
                  </a:lnTo>
                  <a:lnTo>
                    <a:pt x="12836" y="12984"/>
                  </a:lnTo>
                  <a:lnTo>
                    <a:pt x="11669" y="13612"/>
                  </a:lnTo>
                  <a:lnTo>
                    <a:pt x="10502" y="14659"/>
                  </a:lnTo>
                  <a:lnTo>
                    <a:pt x="9724" y="15706"/>
                  </a:lnTo>
                  <a:lnTo>
                    <a:pt x="8946" y="17172"/>
                  </a:lnTo>
                  <a:lnTo>
                    <a:pt x="8557" y="18638"/>
                  </a:lnTo>
                  <a:lnTo>
                    <a:pt x="8363" y="20104"/>
                  </a:lnTo>
                  <a:lnTo>
                    <a:pt x="8363" y="20104"/>
                  </a:lnTo>
                  <a:lnTo>
                    <a:pt x="8557" y="21780"/>
                  </a:lnTo>
                  <a:lnTo>
                    <a:pt x="8946" y="23246"/>
                  </a:lnTo>
                  <a:lnTo>
                    <a:pt x="9724" y="24502"/>
                  </a:lnTo>
                  <a:lnTo>
                    <a:pt x="10502" y="25968"/>
                  </a:lnTo>
                  <a:lnTo>
                    <a:pt x="11669" y="26806"/>
                  </a:lnTo>
                  <a:lnTo>
                    <a:pt x="12836" y="27643"/>
                  </a:lnTo>
                  <a:lnTo>
                    <a:pt x="14197" y="28062"/>
                  </a:lnTo>
                  <a:lnTo>
                    <a:pt x="15948" y="28272"/>
                  </a:lnTo>
                  <a:lnTo>
                    <a:pt x="15948" y="28272"/>
                  </a:lnTo>
                  <a:close/>
                  <a:moveTo>
                    <a:pt x="103857" y="25968"/>
                  </a:moveTo>
                  <a:lnTo>
                    <a:pt x="103857" y="25968"/>
                  </a:lnTo>
                  <a:lnTo>
                    <a:pt x="105218" y="25549"/>
                  </a:lnTo>
                  <a:lnTo>
                    <a:pt x="106580" y="25130"/>
                  </a:lnTo>
                  <a:lnTo>
                    <a:pt x="107941" y="24502"/>
                  </a:lnTo>
                  <a:lnTo>
                    <a:pt x="108914" y="23455"/>
                  </a:lnTo>
                  <a:lnTo>
                    <a:pt x="109886" y="22198"/>
                  </a:lnTo>
                  <a:lnTo>
                    <a:pt x="110470" y="20942"/>
                  </a:lnTo>
                  <a:lnTo>
                    <a:pt x="110858" y="19476"/>
                  </a:lnTo>
                  <a:lnTo>
                    <a:pt x="111053" y="18010"/>
                  </a:lnTo>
                  <a:lnTo>
                    <a:pt x="111053" y="18010"/>
                  </a:lnTo>
                  <a:lnTo>
                    <a:pt x="110858" y="16335"/>
                  </a:lnTo>
                  <a:lnTo>
                    <a:pt x="110470" y="14869"/>
                  </a:lnTo>
                  <a:lnTo>
                    <a:pt x="109886" y="13612"/>
                  </a:lnTo>
                  <a:lnTo>
                    <a:pt x="108914" y="12146"/>
                  </a:lnTo>
                  <a:lnTo>
                    <a:pt x="107941" y="11308"/>
                  </a:lnTo>
                  <a:lnTo>
                    <a:pt x="106580" y="10471"/>
                  </a:lnTo>
                  <a:lnTo>
                    <a:pt x="105218" y="10052"/>
                  </a:lnTo>
                  <a:lnTo>
                    <a:pt x="103857" y="9842"/>
                  </a:lnTo>
                  <a:lnTo>
                    <a:pt x="103857" y="9842"/>
                  </a:lnTo>
                  <a:lnTo>
                    <a:pt x="102301" y="10052"/>
                  </a:lnTo>
                  <a:lnTo>
                    <a:pt x="100940" y="10471"/>
                  </a:lnTo>
                  <a:lnTo>
                    <a:pt x="99773" y="11308"/>
                  </a:lnTo>
                  <a:lnTo>
                    <a:pt x="98411" y="12146"/>
                  </a:lnTo>
                  <a:lnTo>
                    <a:pt x="97633" y="13612"/>
                  </a:lnTo>
                  <a:lnTo>
                    <a:pt x="96855" y="14869"/>
                  </a:lnTo>
                  <a:lnTo>
                    <a:pt x="96466" y="16335"/>
                  </a:lnTo>
                  <a:lnTo>
                    <a:pt x="96466" y="18010"/>
                  </a:lnTo>
                  <a:lnTo>
                    <a:pt x="96466" y="18010"/>
                  </a:lnTo>
                  <a:lnTo>
                    <a:pt x="96466" y="19476"/>
                  </a:lnTo>
                  <a:lnTo>
                    <a:pt x="96855" y="20942"/>
                  </a:lnTo>
                  <a:lnTo>
                    <a:pt x="97633" y="22198"/>
                  </a:lnTo>
                  <a:lnTo>
                    <a:pt x="98411" y="23455"/>
                  </a:lnTo>
                  <a:lnTo>
                    <a:pt x="99773" y="24502"/>
                  </a:lnTo>
                  <a:lnTo>
                    <a:pt x="100940" y="25130"/>
                  </a:lnTo>
                  <a:lnTo>
                    <a:pt x="102301" y="25549"/>
                  </a:lnTo>
                  <a:lnTo>
                    <a:pt x="103857" y="25968"/>
                  </a:lnTo>
                  <a:lnTo>
                    <a:pt x="103857" y="25968"/>
                  </a:lnTo>
                  <a:close/>
                  <a:moveTo>
                    <a:pt x="112025" y="29738"/>
                  </a:moveTo>
                  <a:lnTo>
                    <a:pt x="95494" y="29738"/>
                  </a:lnTo>
                  <a:lnTo>
                    <a:pt x="95494" y="29738"/>
                  </a:lnTo>
                  <a:lnTo>
                    <a:pt x="93938" y="29947"/>
                  </a:lnTo>
                  <a:lnTo>
                    <a:pt x="92382" y="30575"/>
                  </a:lnTo>
                  <a:lnTo>
                    <a:pt x="92382" y="30575"/>
                  </a:lnTo>
                  <a:lnTo>
                    <a:pt x="91604" y="29319"/>
                  </a:lnTo>
                  <a:lnTo>
                    <a:pt x="90826" y="28272"/>
                  </a:lnTo>
                  <a:lnTo>
                    <a:pt x="89854" y="27643"/>
                  </a:lnTo>
                  <a:lnTo>
                    <a:pt x="88881" y="27015"/>
                  </a:lnTo>
                  <a:lnTo>
                    <a:pt x="87714" y="26387"/>
                  </a:lnTo>
                  <a:lnTo>
                    <a:pt x="86353" y="26178"/>
                  </a:lnTo>
                  <a:lnTo>
                    <a:pt x="85186" y="25968"/>
                  </a:lnTo>
                  <a:lnTo>
                    <a:pt x="83824" y="25968"/>
                  </a:lnTo>
                  <a:lnTo>
                    <a:pt x="67098" y="25968"/>
                  </a:lnTo>
                  <a:lnTo>
                    <a:pt x="67098" y="25968"/>
                  </a:lnTo>
                  <a:lnTo>
                    <a:pt x="65153" y="25968"/>
                  </a:lnTo>
                  <a:lnTo>
                    <a:pt x="63403" y="26387"/>
                  </a:lnTo>
                  <a:lnTo>
                    <a:pt x="62236" y="26596"/>
                  </a:lnTo>
                  <a:lnTo>
                    <a:pt x="61458" y="27015"/>
                  </a:lnTo>
                  <a:lnTo>
                    <a:pt x="60680" y="27643"/>
                  </a:lnTo>
                  <a:lnTo>
                    <a:pt x="60097" y="28272"/>
                  </a:lnTo>
                  <a:lnTo>
                    <a:pt x="60097" y="28272"/>
                  </a:lnTo>
                  <a:lnTo>
                    <a:pt x="58541" y="26806"/>
                  </a:lnTo>
                  <a:lnTo>
                    <a:pt x="56985" y="25340"/>
                  </a:lnTo>
                  <a:lnTo>
                    <a:pt x="55235" y="24712"/>
                  </a:lnTo>
                  <a:lnTo>
                    <a:pt x="54262" y="24502"/>
                  </a:lnTo>
                  <a:lnTo>
                    <a:pt x="53095" y="24502"/>
                  </a:lnTo>
                  <a:lnTo>
                    <a:pt x="36369" y="24502"/>
                  </a:lnTo>
                  <a:lnTo>
                    <a:pt x="36369" y="24502"/>
                  </a:lnTo>
                  <a:lnTo>
                    <a:pt x="34813" y="24502"/>
                  </a:lnTo>
                  <a:lnTo>
                    <a:pt x="33257" y="24921"/>
                  </a:lnTo>
                  <a:lnTo>
                    <a:pt x="31896" y="25968"/>
                  </a:lnTo>
                  <a:lnTo>
                    <a:pt x="30729" y="26806"/>
                  </a:lnTo>
                  <a:lnTo>
                    <a:pt x="29562" y="28062"/>
                  </a:lnTo>
                  <a:lnTo>
                    <a:pt x="28589" y="29528"/>
                  </a:lnTo>
                  <a:lnTo>
                    <a:pt x="27811" y="30994"/>
                  </a:lnTo>
                  <a:lnTo>
                    <a:pt x="27228" y="32670"/>
                  </a:lnTo>
                  <a:lnTo>
                    <a:pt x="27228" y="32670"/>
                  </a:lnTo>
                  <a:lnTo>
                    <a:pt x="26061" y="32251"/>
                  </a:lnTo>
                  <a:lnTo>
                    <a:pt x="24505" y="32041"/>
                  </a:lnTo>
                  <a:lnTo>
                    <a:pt x="21977" y="31832"/>
                  </a:lnTo>
                  <a:lnTo>
                    <a:pt x="8168" y="31832"/>
                  </a:lnTo>
                  <a:lnTo>
                    <a:pt x="8168" y="31832"/>
                  </a:lnTo>
                  <a:lnTo>
                    <a:pt x="6612" y="32041"/>
                  </a:lnTo>
                  <a:lnTo>
                    <a:pt x="5056" y="32670"/>
                  </a:lnTo>
                  <a:lnTo>
                    <a:pt x="3695" y="33507"/>
                  </a:lnTo>
                  <a:lnTo>
                    <a:pt x="2528" y="34764"/>
                  </a:lnTo>
                  <a:lnTo>
                    <a:pt x="1361" y="36230"/>
                  </a:lnTo>
                  <a:lnTo>
                    <a:pt x="583" y="37905"/>
                  </a:lnTo>
                  <a:lnTo>
                    <a:pt x="194" y="40000"/>
                  </a:lnTo>
                  <a:lnTo>
                    <a:pt x="0" y="42094"/>
                  </a:lnTo>
                  <a:lnTo>
                    <a:pt x="0" y="66806"/>
                  </a:lnTo>
                  <a:lnTo>
                    <a:pt x="0" y="66806"/>
                  </a:lnTo>
                  <a:lnTo>
                    <a:pt x="0" y="68272"/>
                  </a:lnTo>
                  <a:lnTo>
                    <a:pt x="388" y="69319"/>
                  </a:lnTo>
                  <a:lnTo>
                    <a:pt x="777" y="69947"/>
                  </a:lnTo>
                  <a:lnTo>
                    <a:pt x="1361" y="70366"/>
                  </a:lnTo>
                  <a:lnTo>
                    <a:pt x="1944" y="70575"/>
                  </a:lnTo>
                  <a:lnTo>
                    <a:pt x="2917" y="70575"/>
                  </a:lnTo>
                  <a:lnTo>
                    <a:pt x="2917" y="70575"/>
                  </a:lnTo>
                  <a:lnTo>
                    <a:pt x="3695" y="70575"/>
                  </a:lnTo>
                  <a:lnTo>
                    <a:pt x="4278" y="70366"/>
                  </a:lnTo>
                  <a:lnTo>
                    <a:pt x="4667" y="69947"/>
                  </a:lnTo>
                  <a:lnTo>
                    <a:pt x="5056" y="69319"/>
                  </a:lnTo>
                  <a:lnTo>
                    <a:pt x="5445" y="68062"/>
                  </a:lnTo>
                  <a:lnTo>
                    <a:pt x="5445" y="66806"/>
                  </a:lnTo>
                  <a:lnTo>
                    <a:pt x="5445" y="66806"/>
                  </a:lnTo>
                  <a:lnTo>
                    <a:pt x="5640" y="40418"/>
                  </a:lnTo>
                  <a:lnTo>
                    <a:pt x="8946" y="40418"/>
                  </a:lnTo>
                  <a:lnTo>
                    <a:pt x="8946" y="40418"/>
                  </a:lnTo>
                  <a:lnTo>
                    <a:pt x="8752" y="104293"/>
                  </a:lnTo>
                  <a:lnTo>
                    <a:pt x="8752" y="104293"/>
                  </a:lnTo>
                  <a:lnTo>
                    <a:pt x="8946" y="106596"/>
                  </a:lnTo>
                  <a:lnTo>
                    <a:pt x="9335" y="108272"/>
                  </a:lnTo>
                  <a:lnTo>
                    <a:pt x="10113" y="109319"/>
                  </a:lnTo>
                  <a:lnTo>
                    <a:pt x="10891" y="110157"/>
                  </a:lnTo>
                  <a:lnTo>
                    <a:pt x="11669" y="110575"/>
                  </a:lnTo>
                  <a:lnTo>
                    <a:pt x="12641" y="110994"/>
                  </a:lnTo>
                  <a:lnTo>
                    <a:pt x="14586" y="110994"/>
                  </a:lnTo>
                  <a:lnTo>
                    <a:pt x="18087" y="110994"/>
                  </a:lnTo>
                  <a:lnTo>
                    <a:pt x="18087" y="110994"/>
                  </a:lnTo>
                  <a:lnTo>
                    <a:pt x="18865" y="110994"/>
                  </a:lnTo>
                  <a:lnTo>
                    <a:pt x="19643" y="110994"/>
                  </a:lnTo>
                  <a:lnTo>
                    <a:pt x="20421" y="110575"/>
                  </a:lnTo>
                  <a:lnTo>
                    <a:pt x="21199" y="109947"/>
                  </a:lnTo>
                  <a:lnTo>
                    <a:pt x="21977" y="109109"/>
                  </a:lnTo>
                  <a:lnTo>
                    <a:pt x="22560" y="107853"/>
                  </a:lnTo>
                  <a:lnTo>
                    <a:pt x="22949" y="105968"/>
                  </a:lnTo>
                  <a:lnTo>
                    <a:pt x="23144" y="103246"/>
                  </a:lnTo>
                  <a:lnTo>
                    <a:pt x="23144" y="103246"/>
                  </a:lnTo>
                  <a:lnTo>
                    <a:pt x="23338" y="70575"/>
                  </a:lnTo>
                  <a:lnTo>
                    <a:pt x="23338" y="40418"/>
                  </a:lnTo>
                  <a:lnTo>
                    <a:pt x="26839" y="40418"/>
                  </a:lnTo>
                  <a:lnTo>
                    <a:pt x="26839" y="67434"/>
                  </a:lnTo>
                  <a:lnTo>
                    <a:pt x="26839" y="67434"/>
                  </a:lnTo>
                  <a:lnTo>
                    <a:pt x="27034" y="69109"/>
                  </a:lnTo>
                  <a:lnTo>
                    <a:pt x="27228" y="69738"/>
                  </a:lnTo>
                  <a:lnTo>
                    <a:pt x="27423" y="70157"/>
                  </a:lnTo>
                  <a:lnTo>
                    <a:pt x="27811" y="70366"/>
                  </a:lnTo>
                  <a:lnTo>
                    <a:pt x="28395" y="70575"/>
                  </a:lnTo>
                  <a:lnTo>
                    <a:pt x="29367" y="70575"/>
                  </a:lnTo>
                  <a:lnTo>
                    <a:pt x="29367" y="70575"/>
                  </a:lnTo>
                  <a:lnTo>
                    <a:pt x="30145" y="70575"/>
                  </a:lnTo>
                  <a:lnTo>
                    <a:pt x="30534" y="70366"/>
                  </a:lnTo>
                  <a:lnTo>
                    <a:pt x="31118" y="70157"/>
                  </a:lnTo>
                  <a:lnTo>
                    <a:pt x="31507" y="69738"/>
                  </a:lnTo>
                  <a:lnTo>
                    <a:pt x="31896" y="68691"/>
                  </a:lnTo>
                  <a:lnTo>
                    <a:pt x="32090" y="67225"/>
                  </a:lnTo>
                  <a:lnTo>
                    <a:pt x="32090" y="67225"/>
                  </a:lnTo>
                  <a:lnTo>
                    <a:pt x="31896" y="35811"/>
                  </a:lnTo>
                  <a:lnTo>
                    <a:pt x="35202" y="35811"/>
                  </a:lnTo>
                  <a:lnTo>
                    <a:pt x="35202" y="35811"/>
                  </a:lnTo>
                  <a:lnTo>
                    <a:pt x="35202" y="110575"/>
                  </a:lnTo>
                  <a:lnTo>
                    <a:pt x="35202" y="110575"/>
                  </a:lnTo>
                  <a:lnTo>
                    <a:pt x="35397" y="113298"/>
                  </a:lnTo>
                  <a:lnTo>
                    <a:pt x="35980" y="115392"/>
                  </a:lnTo>
                  <a:lnTo>
                    <a:pt x="36758" y="116858"/>
                  </a:lnTo>
                  <a:lnTo>
                    <a:pt x="37536" y="118324"/>
                  </a:lnTo>
                  <a:lnTo>
                    <a:pt x="38508" y="119162"/>
                  </a:lnTo>
                  <a:lnTo>
                    <a:pt x="39870" y="119581"/>
                  </a:lnTo>
                  <a:lnTo>
                    <a:pt x="40842" y="120000"/>
                  </a:lnTo>
                  <a:lnTo>
                    <a:pt x="41815" y="120000"/>
                  </a:lnTo>
                  <a:lnTo>
                    <a:pt x="48233" y="120000"/>
                  </a:lnTo>
                  <a:lnTo>
                    <a:pt x="48233" y="120000"/>
                  </a:lnTo>
                  <a:lnTo>
                    <a:pt x="49011" y="120000"/>
                  </a:lnTo>
                  <a:lnTo>
                    <a:pt x="49983" y="119581"/>
                  </a:lnTo>
                  <a:lnTo>
                    <a:pt x="51150" y="118952"/>
                  </a:lnTo>
                  <a:lnTo>
                    <a:pt x="52123" y="117905"/>
                  </a:lnTo>
                  <a:lnTo>
                    <a:pt x="52901" y="116649"/>
                  </a:lnTo>
                  <a:lnTo>
                    <a:pt x="53484" y="114764"/>
                  </a:lnTo>
                  <a:lnTo>
                    <a:pt x="54068" y="112460"/>
                  </a:lnTo>
                  <a:lnTo>
                    <a:pt x="54262" y="109528"/>
                  </a:lnTo>
                  <a:lnTo>
                    <a:pt x="54262" y="109528"/>
                  </a:lnTo>
                  <a:lnTo>
                    <a:pt x="54262" y="71204"/>
                  </a:lnTo>
                  <a:lnTo>
                    <a:pt x="54068" y="35811"/>
                  </a:lnTo>
                  <a:lnTo>
                    <a:pt x="57374" y="35811"/>
                  </a:lnTo>
                  <a:lnTo>
                    <a:pt x="57374" y="35811"/>
                  </a:lnTo>
                  <a:lnTo>
                    <a:pt x="57374" y="66387"/>
                  </a:lnTo>
                  <a:lnTo>
                    <a:pt x="57374" y="66387"/>
                  </a:lnTo>
                  <a:lnTo>
                    <a:pt x="57568" y="68272"/>
                  </a:lnTo>
                  <a:lnTo>
                    <a:pt x="57568" y="69109"/>
                  </a:lnTo>
                  <a:lnTo>
                    <a:pt x="57957" y="69738"/>
                  </a:lnTo>
                  <a:lnTo>
                    <a:pt x="58152" y="70157"/>
                  </a:lnTo>
                  <a:lnTo>
                    <a:pt x="58735" y="70366"/>
                  </a:lnTo>
                  <a:lnTo>
                    <a:pt x="59319" y="70575"/>
                  </a:lnTo>
                  <a:lnTo>
                    <a:pt x="60097" y="70575"/>
                  </a:lnTo>
                  <a:lnTo>
                    <a:pt x="60097" y="70575"/>
                  </a:lnTo>
                  <a:lnTo>
                    <a:pt x="60680" y="70575"/>
                  </a:lnTo>
                  <a:lnTo>
                    <a:pt x="61069" y="70366"/>
                  </a:lnTo>
                  <a:lnTo>
                    <a:pt x="61458" y="69947"/>
                  </a:lnTo>
                  <a:lnTo>
                    <a:pt x="61847" y="69528"/>
                  </a:lnTo>
                  <a:lnTo>
                    <a:pt x="62042" y="68272"/>
                  </a:lnTo>
                  <a:lnTo>
                    <a:pt x="62236" y="66596"/>
                  </a:lnTo>
                  <a:lnTo>
                    <a:pt x="62236" y="66596"/>
                  </a:lnTo>
                  <a:lnTo>
                    <a:pt x="62236" y="37277"/>
                  </a:lnTo>
                  <a:lnTo>
                    <a:pt x="65542" y="37277"/>
                  </a:lnTo>
                  <a:lnTo>
                    <a:pt x="65542" y="37277"/>
                  </a:lnTo>
                  <a:lnTo>
                    <a:pt x="65737" y="109738"/>
                  </a:lnTo>
                  <a:lnTo>
                    <a:pt x="65737" y="109738"/>
                  </a:lnTo>
                  <a:lnTo>
                    <a:pt x="66126" y="112460"/>
                  </a:lnTo>
                  <a:lnTo>
                    <a:pt x="66515" y="114554"/>
                  </a:lnTo>
                  <a:lnTo>
                    <a:pt x="67293" y="116020"/>
                  </a:lnTo>
                  <a:lnTo>
                    <a:pt x="68265" y="117277"/>
                  </a:lnTo>
                  <a:lnTo>
                    <a:pt x="69432" y="118324"/>
                  </a:lnTo>
                  <a:lnTo>
                    <a:pt x="70405" y="118743"/>
                  </a:lnTo>
                  <a:lnTo>
                    <a:pt x="71572" y="119162"/>
                  </a:lnTo>
                  <a:lnTo>
                    <a:pt x="72544" y="119162"/>
                  </a:lnTo>
                  <a:lnTo>
                    <a:pt x="78962" y="119162"/>
                  </a:lnTo>
                  <a:lnTo>
                    <a:pt x="78962" y="119162"/>
                  </a:lnTo>
                  <a:lnTo>
                    <a:pt x="79935" y="119162"/>
                  </a:lnTo>
                  <a:lnTo>
                    <a:pt x="80907" y="118743"/>
                  </a:lnTo>
                  <a:lnTo>
                    <a:pt x="81880" y="117905"/>
                  </a:lnTo>
                  <a:lnTo>
                    <a:pt x="82852" y="117068"/>
                  </a:lnTo>
                  <a:lnTo>
                    <a:pt x="83630" y="115811"/>
                  </a:lnTo>
                  <a:lnTo>
                    <a:pt x="84213" y="113926"/>
                  </a:lnTo>
                  <a:lnTo>
                    <a:pt x="84797" y="111623"/>
                  </a:lnTo>
                  <a:lnTo>
                    <a:pt x="84991" y="108691"/>
                  </a:lnTo>
                  <a:lnTo>
                    <a:pt x="84991" y="108691"/>
                  </a:lnTo>
                  <a:lnTo>
                    <a:pt x="85186" y="95706"/>
                  </a:lnTo>
                  <a:lnTo>
                    <a:pt x="85186" y="71413"/>
                  </a:lnTo>
                  <a:lnTo>
                    <a:pt x="84991" y="37277"/>
                  </a:lnTo>
                  <a:lnTo>
                    <a:pt x="88492" y="37277"/>
                  </a:lnTo>
                  <a:lnTo>
                    <a:pt x="88492" y="37277"/>
                  </a:lnTo>
                  <a:lnTo>
                    <a:pt x="88492" y="66596"/>
                  </a:lnTo>
                  <a:lnTo>
                    <a:pt x="88492" y="66596"/>
                  </a:lnTo>
                  <a:lnTo>
                    <a:pt x="88687" y="68062"/>
                  </a:lnTo>
                  <a:lnTo>
                    <a:pt x="89076" y="69528"/>
                  </a:lnTo>
                  <a:lnTo>
                    <a:pt x="89270" y="69947"/>
                  </a:lnTo>
                  <a:lnTo>
                    <a:pt x="89659" y="70366"/>
                  </a:lnTo>
                  <a:lnTo>
                    <a:pt x="90243" y="70575"/>
                  </a:lnTo>
                  <a:lnTo>
                    <a:pt x="90826" y="70575"/>
                  </a:lnTo>
                  <a:lnTo>
                    <a:pt x="90826" y="70575"/>
                  </a:lnTo>
                  <a:lnTo>
                    <a:pt x="91993" y="70575"/>
                  </a:lnTo>
                  <a:lnTo>
                    <a:pt x="92576" y="70366"/>
                  </a:lnTo>
                  <a:lnTo>
                    <a:pt x="92965" y="69947"/>
                  </a:lnTo>
                  <a:lnTo>
                    <a:pt x="93354" y="69109"/>
                  </a:lnTo>
                  <a:lnTo>
                    <a:pt x="93549" y="67853"/>
                  </a:lnTo>
                  <a:lnTo>
                    <a:pt x="93549" y="67853"/>
                  </a:lnTo>
                  <a:lnTo>
                    <a:pt x="93743" y="55287"/>
                  </a:lnTo>
                  <a:lnTo>
                    <a:pt x="93743" y="40418"/>
                  </a:lnTo>
                  <a:lnTo>
                    <a:pt x="97050" y="40418"/>
                  </a:lnTo>
                  <a:lnTo>
                    <a:pt x="97050" y="40418"/>
                  </a:lnTo>
                  <a:lnTo>
                    <a:pt x="97050" y="101151"/>
                  </a:lnTo>
                  <a:lnTo>
                    <a:pt x="97050" y="101151"/>
                  </a:lnTo>
                  <a:lnTo>
                    <a:pt x="97050" y="103246"/>
                  </a:lnTo>
                  <a:lnTo>
                    <a:pt x="97439" y="105130"/>
                  </a:lnTo>
                  <a:lnTo>
                    <a:pt x="97828" y="106596"/>
                  </a:lnTo>
                  <a:lnTo>
                    <a:pt x="98217" y="107434"/>
                  </a:lnTo>
                  <a:lnTo>
                    <a:pt x="98800" y="108272"/>
                  </a:lnTo>
                  <a:lnTo>
                    <a:pt x="99773" y="108691"/>
                  </a:lnTo>
                  <a:lnTo>
                    <a:pt x="100356" y="108900"/>
                  </a:lnTo>
                  <a:lnTo>
                    <a:pt x="101134" y="108900"/>
                  </a:lnTo>
                  <a:lnTo>
                    <a:pt x="107163" y="108900"/>
                  </a:lnTo>
                  <a:lnTo>
                    <a:pt x="107163" y="108900"/>
                  </a:lnTo>
                  <a:lnTo>
                    <a:pt x="107941" y="108900"/>
                  </a:lnTo>
                  <a:lnTo>
                    <a:pt x="108719" y="108691"/>
                  </a:lnTo>
                  <a:lnTo>
                    <a:pt x="109303" y="108062"/>
                  </a:lnTo>
                  <a:lnTo>
                    <a:pt x="109886" y="107434"/>
                  </a:lnTo>
                  <a:lnTo>
                    <a:pt x="110470" y="106178"/>
                  </a:lnTo>
                  <a:lnTo>
                    <a:pt x="111053" y="104502"/>
                  </a:lnTo>
                  <a:lnTo>
                    <a:pt x="111247" y="102617"/>
                  </a:lnTo>
                  <a:lnTo>
                    <a:pt x="111442" y="100104"/>
                  </a:lnTo>
                  <a:lnTo>
                    <a:pt x="111442" y="100104"/>
                  </a:lnTo>
                  <a:lnTo>
                    <a:pt x="111442" y="68900"/>
                  </a:lnTo>
                  <a:lnTo>
                    <a:pt x="111442" y="40418"/>
                  </a:lnTo>
                  <a:lnTo>
                    <a:pt x="114943" y="40418"/>
                  </a:lnTo>
                  <a:lnTo>
                    <a:pt x="114943" y="40418"/>
                  </a:lnTo>
                  <a:lnTo>
                    <a:pt x="114943" y="67434"/>
                  </a:lnTo>
                  <a:lnTo>
                    <a:pt x="114943" y="67434"/>
                  </a:lnTo>
                  <a:lnTo>
                    <a:pt x="115137" y="68691"/>
                  </a:lnTo>
                  <a:lnTo>
                    <a:pt x="115721" y="69738"/>
                  </a:lnTo>
                  <a:lnTo>
                    <a:pt x="116499" y="70366"/>
                  </a:lnTo>
                  <a:lnTo>
                    <a:pt x="117471" y="70575"/>
                  </a:lnTo>
                  <a:lnTo>
                    <a:pt x="117471" y="70575"/>
                  </a:lnTo>
                  <a:lnTo>
                    <a:pt x="118638" y="70366"/>
                  </a:lnTo>
                  <a:lnTo>
                    <a:pt x="119416" y="69738"/>
                  </a:lnTo>
                  <a:lnTo>
                    <a:pt x="119805" y="68900"/>
                  </a:lnTo>
                  <a:lnTo>
                    <a:pt x="120000" y="67643"/>
                  </a:lnTo>
                  <a:lnTo>
                    <a:pt x="120000" y="41256"/>
                  </a:lnTo>
                  <a:lnTo>
                    <a:pt x="120000" y="41256"/>
                  </a:lnTo>
                  <a:lnTo>
                    <a:pt x="119805" y="39162"/>
                  </a:lnTo>
                  <a:lnTo>
                    <a:pt x="119416" y="36858"/>
                  </a:lnTo>
                  <a:lnTo>
                    <a:pt x="118638" y="34973"/>
                  </a:lnTo>
                  <a:lnTo>
                    <a:pt x="117666" y="33298"/>
                  </a:lnTo>
                  <a:lnTo>
                    <a:pt x="116499" y="31832"/>
                  </a:lnTo>
                  <a:lnTo>
                    <a:pt x="115137" y="30785"/>
                  </a:lnTo>
                  <a:lnTo>
                    <a:pt x="113581" y="29947"/>
                  </a:lnTo>
                  <a:lnTo>
                    <a:pt x="112803" y="29738"/>
                  </a:lnTo>
                  <a:lnTo>
                    <a:pt x="112025" y="29738"/>
                  </a:lnTo>
                  <a:lnTo>
                    <a:pt x="112025" y="29738"/>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grpSp>
        <p:nvGrpSpPr>
          <p:cNvPr id="20" name="Group 19">
            <a:extLst>
              <a:ext uri="{FF2B5EF4-FFF2-40B4-BE49-F238E27FC236}">
                <a16:creationId xmlns:a16="http://schemas.microsoft.com/office/drawing/2014/main" id="{50C7CCC3-4C02-45B6-A7BF-1F6C3E4D6994}"/>
              </a:ext>
            </a:extLst>
          </p:cNvPr>
          <p:cNvGrpSpPr/>
          <p:nvPr/>
        </p:nvGrpSpPr>
        <p:grpSpPr>
          <a:xfrm>
            <a:off x="10628805" y="4649322"/>
            <a:ext cx="294545" cy="294545"/>
            <a:chOff x="14357350" y="6149947"/>
            <a:chExt cx="354448" cy="354448"/>
          </a:xfrm>
        </p:grpSpPr>
        <p:sp>
          <p:nvSpPr>
            <p:cNvPr id="122" name="Shape 122"/>
            <p:cNvSpPr/>
            <p:nvPr/>
          </p:nvSpPr>
          <p:spPr>
            <a:xfrm>
              <a:off x="14357350" y="6149947"/>
              <a:ext cx="354448" cy="354448"/>
            </a:xfrm>
            <a:prstGeom prst="ellipse">
              <a:avLst/>
            </a:prstGeom>
            <a:solidFill>
              <a:schemeClr val="accent1"/>
            </a:solidFill>
            <a:ln w="12700" cap="flat" cmpd="sng">
              <a:solidFill>
                <a:schemeClr val="accent1"/>
              </a:solidFill>
              <a:prstDash val="solid"/>
              <a:round/>
              <a:headEnd type="none" w="med" len="med"/>
              <a:tailEnd type="none" w="med" len="med"/>
            </a:ln>
          </p:spPr>
          <p:txBody>
            <a:bodyPr lIns="41727" tIns="41727" rIns="41727" bIns="41727" anchor="ctr" anchorCtr="0">
              <a:noAutofit/>
            </a:bodyPr>
            <a:lstStyle/>
            <a:p>
              <a:pPr algn="ctr">
                <a:buClr>
                  <a:srgbClr val="000000"/>
                </a:buClr>
              </a:pPr>
              <a:endParaRPr sz="1623">
                <a:solidFill>
                  <a:schemeClr val="lt2"/>
                </a:solidFill>
              </a:endParaRPr>
            </a:p>
          </p:txBody>
        </p:sp>
        <p:sp>
          <p:nvSpPr>
            <p:cNvPr id="19" name="Shape 136">
              <a:extLst>
                <a:ext uri="{FF2B5EF4-FFF2-40B4-BE49-F238E27FC236}">
                  <a16:creationId xmlns:a16="http://schemas.microsoft.com/office/drawing/2014/main" id="{A2941169-0CEE-4446-B295-CF2881E5E731}"/>
                </a:ext>
              </a:extLst>
            </p:cNvPr>
            <p:cNvSpPr/>
            <p:nvPr/>
          </p:nvSpPr>
          <p:spPr>
            <a:xfrm>
              <a:off x="14401800" y="6189000"/>
              <a:ext cx="288000" cy="288000"/>
            </a:xfrm>
            <a:custGeom>
              <a:avLst/>
              <a:gdLst/>
              <a:ahLst/>
              <a:cxnLst/>
              <a:rect l="0" t="0" r="0" b="0"/>
              <a:pathLst>
                <a:path w="120000" h="120000" extrusionOk="0">
                  <a:moveTo>
                    <a:pt x="50901" y="0"/>
                  </a:moveTo>
                  <a:lnTo>
                    <a:pt x="45491" y="0"/>
                  </a:lnTo>
                  <a:lnTo>
                    <a:pt x="45491" y="0"/>
                  </a:lnTo>
                  <a:lnTo>
                    <a:pt x="44754" y="273"/>
                  </a:lnTo>
                  <a:lnTo>
                    <a:pt x="44016" y="820"/>
                  </a:lnTo>
                  <a:lnTo>
                    <a:pt x="43278" y="1640"/>
                  </a:lnTo>
                  <a:lnTo>
                    <a:pt x="43278" y="2733"/>
                  </a:lnTo>
                  <a:lnTo>
                    <a:pt x="43278" y="27881"/>
                  </a:lnTo>
                  <a:lnTo>
                    <a:pt x="21885" y="27881"/>
                  </a:lnTo>
                  <a:lnTo>
                    <a:pt x="21885" y="27881"/>
                  </a:lnTo>
                  <a:lnTo>
                    <a:pt x="20409" y="28154"/>
                  </a:lnTo>
                  <a:lnTo>
                    <a:pt x="18688" y="28701"/>
                  </a:lnTo>
                  <a:lnTo>
                    <a:pt x="18688" y="28701"/>
                  </a:lnTo>
                  <a:lnTo>
                    <a:pt x="16967" y="29248"/>
                  </a:lnTo>
                  <a:lnTo>
                    <a:pt x="15491" y="30341"/>
                  </a:lnTo>
                  <a:lnTo>
                    <a:pt x="1229" y="41002"/>
                  </a:lnTo>
                  <a:lnTo>
                    <a:pt x="1229" y="41002"/>
                  </a:lnTo>
                  <a:lnTo>
                    <a:pt x="737" y="41548"/>
                  </a:lnTo>
                  <a:lnTo>
                    <a:pt x="245" y="42095"/>
                  </a:lnTo>
                  <a:lnTo>
                    <a:pt x="0" y="42642"/>
                  </a:lnTo>
                  <a:lnTo>
                    <a:pt x="0" y="43462"/>
                  </a:lnTo>
                  <a:lnTo>
                    <a:pt x="0" y="43462"/>
                  </a:lnTo>
                  <a:lnTo>
                    <a:pt x="0" y="44009"/>
                  </a:lnTo>
                  <a:lnTo>
                    <a:pt x="245" y="44555"/>
                  </a:lnTo>
                  <a:lnTo>
                    <a:pt x="737" y="45102"/>
                  </a:lnTo>
                  <a:lnTo>
                    <a:pt x="1229" y="45649"/>
                  </a:lnTo>
                  <a:lnTo>
                    <a:pt x="15491" y="56583"/>
                  </a:lnTo>
                  <a:lnTo>
                    <a:pt x="15491" y="56583"/>
                  </a:lnTo>
                  <a:lnTo>
                    <a:pt x="16967" y="57403"/>
                  </a:lnTo>
                  <a:lnTo>
                    <a:pt x="18688" y="57949"/>
                  </a:lnTo>
                  <a:lnTo>
                    <a:pt x="18688" y="57949"/>
                  </a:lnTo>
                  <a:lnTo>
                    <a:pt x="20409" y="58496"/>
                  </a:lnTo>
                  <a:lnTo>
                    <a:pt x="21885" y="58769"/>
                  </a:lnTo>
                  <a:lnTo>
                    <a:pt x="43278" y="58769"/>
                  </a:lnTo>
                  <a:lnTo>
                    <a:pt x="43278" y="117266"/>
                  </a:lnTo>
                  <a:lnTo>
                    <a:pt x="43278" y="117266"/>
                  </a:lnTo>
                  <a:lnTo>
                    <a:pt x="43278" y="118359"/>
                  </a:lnTo>
                  <a:lnTo>
                    <a:pt x="44016" y="119179"/>
                  </a:lnTo>
                  <a:lnTo>
                    <a:pt x="44754" y="119726"/>
                  </a:lnTo>
                  <a:lnTo>
                    <a:pt x="45491" y="120000"/>
                  </a:lnTo>
                  <a:lnTo>
                    <a:pt x="50901" y="120000"/>
                  </a:lnTo>
                  <a:lnTo>
                    <a:pt x="50901" y="120000"/>
                  </a:lnTo>
                  <a:lnTo>
                    <a:pt x="51885" y="119726"/>
                  </a:lnTo>
                  <a:lnTo>
                    <a:pt x="52622" y="119179"/>
                  </a:lnTo>
                  <a:lnTo>
                    <a:pt x="53114" y="118359"/>
                  </a:lnTo>
                  <a:lnTo>
                    <a:pt x="53360" y="117266"/>
                  </a:lnTo>
                  <a:lnTo>
                    <a:pt x="53360" y="2733"/>
                  </a:lnTo>
                  <a:lnTo>
                    <a:pt x="53360" y="2733"/>
                  </a:lnTo>
                  <a:lnTo>
                    <a:pt x="53114" y="1640"/>
                  </a:lnTo>
                  <a:lnTo>
                    <a:pt x="52622" y="820"/>
                  </a:lnTo>
                  <a:lnTo>
                    <a:pt x="51885" y="273"/>
                  </a:lnTo>
                  <a:lnTo>
                    <a:pt x="50901" y="0"/>
                  </a:lnTo>
                  <a:lnTo>
                    <a:pt x="50901" y="0"/>
                  </a:lnTo>
                  <a:close/>
                  <a:moveTo>
                    <a:pt x="118770" y="27881"/>
                  </a:moveTo>
                  <a:lnTo>
                    <a:pt x="104508" y="16947"/>
                  </a:lnTo>
                  <a:lnTo>
                    <a:pt x="104508" y="16947"/>
                  </a:lnTo>
                  <a:lnTo>
                    <a:pt x="103032" y="16127"/>
                  </a:lnTo>
                  <a:lnTo>
                    <a:pt x="101311" y="15307"/>
                  </a:lnTo>
                  <a:lnTo>
                    <a:pt x="101311" y="15307"/>
                  </a:lnTo>
                  <a:lnTo>
                    <a:pt x="99590" y="14760"/>
                  </a:lnTo>
                  <a:lnTo>
                    <a:pt x="98114" y="14760"/>
                  </a:lnTo>
                  <a:lnTo>
                    <a:pt x="57049" y="14760"/>
                  </a:lnTo>
                  <a:lnTo>
                    <a:pt x="61721" y="45375"/>
                  </a:lnTo>
                  <a:lnTo>
                    <a:pt x="98114" y="45375"/>
                  </a:lnTo>
                  <a:lnTo>
                    <a:pt x="98114" y="45375"/>
                  </a:lnTo>
                  <a:lnTo>
                    <a:pt x="99590" y="45102"/>
                  </a:lnTo>
                  <a:lnTo>
                    <a:pt x="101311" y="44829"/>
                  </a:lnTo>
                  <a:lnTo>
                    <a:pt x="101311" y="44829"/>
                  </a:lnTo>
                  <a:lnTo>
                    <a:pt x="103032" y="44009"/>
                  </a:lnTo>
                  <a:lnTo>
                    <a:pt x="104508" y="43189"/>
                  </a:lnTo>
                  <a:lnTo>
                    <a:pt x="118770" y="32255"/>
                  </a:lnTo>
                  <a:lnTo>
                    <a:pt x="118770" y="32255"/>
                  </a:lnTo>
                  <a:lnTo>
                    <a:pt x="119754" y="31161"/>
                  </a:lnTo>
                  <a:lnTo>
                    <a:pt x="120000" y="30615"/>
                  </a:lnTo>
                  <a:lnTo>
                    <a:pt x="120000" y="30068"/>
                  </a:lnTo>
                  <a:lnTo>
                    <a:pt x="120000" y="30068"/>
                  </a:lnTo>
                  <a:lnTo>
                    <a:pt x="120000" y="29521"/>
                  </a:lnTo>
                  <a:lnTo>
                    <a:pt x="119754" y="28701"/>
                  </a:lnTo>
                  <a:lnTo>
                    <a:pt x="119262" y="28154"/>
                  </a:lnTo>
                  <a:lnTo>
                    <a:pt x="118770" y="27881"/>
                  </a:lnTo>
                  <a:lnTo>
                    <a:pt x="118770" y="27881"/>
                  </a:lnTo>
                  <a:close/>
                </a:path>
              </a:pathLst>
            </a:custGeom>
            <a:solidFill>
              <a:schemeClr val="lt1"/>
            </a:solidFill>
            <a:ln>
              <a:noFill/>
            </a:ln>
          </p:spPr>
          <p:txBody>
            <a:bodyPr lIns="105970" tIns="52971" rIns="105970" bIns="52971" anchor="t" anchorCtr="0">
              <a:noAutofit/>
            </a:bodyPr>
            <a:lstStyle/>
            <a:p>
              <a:pPr>
                <a:buClr>
                  <a:srgbClr val="000000"/>
                </a:buClr>
              </a:pPr>
              <a:endParaRPr sz="1623"/>
            </a:p>
          </p:txBody>
        </p:sp>
      </p:grpSp>
    </p:spTree>
    <p:extLst>
      <p:ext uri="{BB962C8B-B14F-4D97-AF65-F5344CB8AC3E}">
        <p14:creationId xmlns:p14="http://schemas.microsoft.com/office/powerpoint/2010/main" val="27546486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19E5-E87F-400C-A706-5D5F102A8D8E}"/>
              </a:ext>
            </a:extLst>
          </p:cNvPr>
          <p:cNvSpPr>
            <a:spLocks noGrp="1"/>
          </p:cNvSpPr>
          <p:nvPr>
            <p:ph type="title"/>
          </p:nvPr>
        </p:nvSpPr>
        <p:spPr>
          <a:xfrm>
            <a:off x="841248" y="704850"/>
            <a:ext cx="3785616" cy="2978150"/>
          </a:xfrm>
        </p:spPr>
        <p:txBody>
          <a:bodyPr anchor="b">
            <a:normAutofit/>
          </a:bodyPr>
          <a:lstStyle/>
          <a:p>
            <a:r>
              <a:rPr lang="en-US" dirty="0">
                <a:solidFill>
                  <a:schemeClr val="accent2">
                    <a:lumMod val="75000"/>
                  </a:schemeClr>
                </a:solidFill>
              </a:rPr>
              <a:t>Sample of Community Participants</a:t>
            </a:r>
            <a:endParaRPr lang="en-GB" dirty="0">
              <a:solidFill>
                <a:schemeClr val="accent2">
                  <a:lumMod val="75000"/>
                </a:schemeClr>
              </a:solidFill>
            </a:endParaRPr>
          </a:p>
        </p:txBody>
      </p:sp>
      <p:sp>
        <p:nvSpPr>
          <p:cNvPr id="3" name="Content Placeholder 2">
            <a:extLst>
              <a:ext uri="{FF2B5EF4-FFF2-40B4-BE49-F238E27FC236}">
                <a16:creationId xmlns:a16="http://schemas.microsoft.com/office/drawing/2014/main" id="{7542B7E1-F26A-414D-98D7-7779AE5A07C1}"/>
              </a:ext>
            </a:extLst>
          </p:cNvPr>
          <p:cNvSpPr>
            <a:spLocks noGrp="1"/>
          </p:cNvSpPr>
          <p:nvPr>
            <p:ph idx="1"/>
          </p:nvPr>
        </p:nvSpPr>
        <p:spPr>
          <a:xfrm>
            <a:off x="4476466" y="704850"/>
            <a:ext cx="6877334" cy="5251450"/>
          </a:xfrm>
        </p:spPr>
        <p:txBody>
          <a:bodyPr anchor="ctr">
            <a:normAutofit lnSpcReduction="10000"/>
          </a:bodyPr>
          <a:lstStyle/>
          <a:p>
            <a:r>
              <a:rPr lang="en-GB" sz="1800" dirty="0"/>
              <a:t>Hastings &amp; Prince Edward Counties Community Data Consortium (Hastings County ON)</a:t>
            </a:r>
          </a:p>
          <a:p>
            <a:r>
              <a:rPr lang="en-GB" sz="1800" dirty="0"/>
              <a:t>Kingston Frontenac Lennox &amp; Addington Community Data Consortium (City of Kingston)</a:t>
            </a:r>
          </a:p>
          <a:p>
            <a:r>
              <a:rPr lang="en-GB" sz="1800" dirty="0"/>
              <a:t>Toronto Community Data Consortium (City of Toronto, Social Development, Finance &amp; Administration Division)</a:t>
            </a:r>
          </a:p>
          <a:p>
            <a:r>
              <a:rPr lang="en-GB" sz="1800" dirty="0"/>
              <a:t>Northern Ontario Community Data Consortium (Northern Policy Institute)</a:t>
            </a:r>
          </a:p>
          <a:p>
            <a:r>
              <a:rPr lang="en-GB" sz="1800" dirty="0"/>
              <a:t>Calgary Community Data Consortium (City of Calgary Neighbourhoods Division)</a:t>
            </a:r>
          </a:p>
          <a:p>
            <a:r>
              <a:rPr lang="en-GB" sz="1800" dirty="0"/>
              <a:t>Bow Valley Community Data Consortium (Town of Banff)</a:t>
            </a:r>
          </a:p>
          <a:p>
            <a:r>
              <a:rPr lang="en-GB" sz="1800" dirty="0"/>
              <a:t>Northern Alberta Community Data Consortium (Regional Municipality of Wood Buffalo)</a:t>
            </a:r>
          </a:p>
          <a:p>
            <a:r>
              <a:rPr lang="en-GB" sz="1800" dirty="0"/>
              <a:t>British Columbia communities (Social Planning &amp; Research Council BC)</a:t>
            </a:r>
          </a:p>
        </p:txBody>
      </p:sp>
      <p:sp>
        <p:nvSpPr>
          <p:cNvPr id="4" name="Slide Number Placeholder 3">
            <a:extLst>
              <a:ext uri="{FF2B5EF4-FFF2-40B4-BE49-F238E27FC236}">
                <a16:creationId xmlns:a16="http://schemas.microsoft.com/office/drawing/2014/main" id="{FDDA9D70-B76F-472E-86AE-168F5E2E188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C63B572-58A6-46C7-B1E5-F37204D95BB2}" type="slidenum">
              <a:rPr lang="en-CA" smtClean="0">
                <a:solidFill>
                  <a:schemeClr val="bg1">
                    <a:alpha val="80000"/>
                  </a:schemeClr>
                </a:solidFill>
              </a:rPr>
              <a:pPr>
                <a:spcAft>
                  <a:spcPts val="600"/>
                </a:spcAft>
              </a:pPr>
              <a:t>7</a:t>
            </a:fld>
            <a:endParaRPr lang="en-CA">
              <a:solidFill>
                <a:schemeClr val="bg1">
                  <a:alpha val="80000"/>
                </a:schemeClr>
              </a:solidFill>
            </a:endParaRPr>
          </a:p>
        </p:txBody>
      </p:sp>
    </p:spTree>
    <p:extLst>
      <p:ext uri="{BB962C8B-B14F-4D97-AF65-F5344CB8AC3E}">
        <p14:creationId xmlns:p14="http://schemas.microsoft.com/office/powerpoint/2010/main" val="246462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3EF6FB6-3CAB-4976-8279-91497B6C6E45}"/>
              </a:ext>
            </a:extLst>
          </p:cNvPr>
          <p:cNvSpPr txBox="1">
            <a:spLocks/>
          </p:cNvSpPr>
          <p:nvPr/>
        </p:nvSpPr>
        <p:spPr>
          <a:xfrm>
            <a:off x="838200" y="568605"/>
            <a:ext cx="4484427" cy="8523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solidFill>
                  <a:schemeClr val="accent2">
                    <a:lumMod val="75000"/>
                  </a:schemeClr>
                </a:solidFill>
                <a:latin typeface="+mj-lt"/>
                <a:ea typeface="+mj-ea"/>
                <a:cs typeface="+mj-cs"/>
              </a:rPr>
              <a:t>Problem Space</a:t>
            </a:r>
          </a:p>
        </p:txBody>
      </p:sp>
      <p:sp>
        <p:nvSpPr>
          <p:cNvPr id="3" name="Text Placeholder 2">
            <a:extLst>
              <a:ext uri="{FF2B5EF4-FFF2-40B4-BE49-F238E27FC236}">
                <a16:creationId xmlns:a16="http://schemas.microsoft.com/office/drawing/2014/main" id="{2D254E3D-1F48-40C9-98D5-0E94912ECFBA}"/>
              </a:ext>
            </a:extLst>
          </p:cNvPr>
          <p:cNvSpPr>
            <a:spLocks noGrp="1"/>
          </p:cNvSpPr>
          <p:nvPr>
            <p:ph type="body" idx="1"/>
          </p:nvPr>
        </p:nvSpPr>
        <p:spPr>
          <a:xfrm>
            <a:off x="773374" y="1680949"/>
            <a:ext cx="4951862" cy="4363844"/>
          </a:xfrm>
        </p:spPr>
        <p:txBody>
          <a:bodyPr vert="horz" lIns="91440" tIns="45720" rIns="91440" bIns="45720" rtlCol="0">
            <a:noAutofit/>
          </a:bodyPr>
          <a:lstStyle/>
          <a:p>
            <a:pPr marL="0" indent="0">
              <a:spcAft>
                <a:spcPts val="477"/>
              </a:spcAft>
              <a:buNone/>
            </a:pPr>
            <a:r>
              <a:rPr lang="en-US" sz="1600" i="1" dirty="0">
                <a:uFill>
                  <a:solidFill>
                    <a:srgbClr val="000000"/>
                  </a:solidFill>
                </a:uFill>
              </a:rPr>
              <a:t>“Without strong, accessible data, decision-makers can’t make the best decisions to address housing supply issues. We have lots of housing data, but</a:t>
            </a:r>
            <a:endParaRPr lang="en-US" sz="1600" dirty="0">
              <a:uFill>
                <a:solidFill>
                  <a:srgbClr val="000000"/>
                </a:solidFill>
              </a:uFill>
            </a:endParaRPr>
          </a:p>
          <a:p>
            <a:pPr marL="545508" lvl="1">
              <a:spcAft>
                <a:spcPts val="477"/>
              </a:spcAft>
            </a:pPr>
            <a:r>
              <a:rPr lang="en-US" sz="1600" i="1" dirty="0">
                <a:effectLst/>
                <a:uFill>
                  <a:solidFill>
                    <a:srgbClr val="000000"/>
                  </a:solidFill>
                </a:uFill>
              </a:rPr>
              <a:t>housing data is scattered, outdated, inconsistent, and not openly available</a:t>
            </a:r>
            <a:endParaRPr lang="en-US" sz="1600" dirty="0">
              <a:effectLst/>
              <a:uFill>
                <a:solidFill>
                  <a:srgbClr val="000000"/>
                </a:solidFill>
              </a:uFill>
            </a:endParaRPr>
          </a:p>
          <a:p>
            <a:pPr marL="545508" lvl="1">
              <a:spcAft>
                <a:spcPts val="477"/>
              </a:spcAft>
            </a:pPr>
            <a:r>
              <a:rPr lang="en-US" sz="1600" i="1" dirty="0">
                <a:effectLst/>
                <a:uFill>
                  <a:solidFill>
                    <a:srgbClr val="000000"/>
                  </a:solidFill>
                </a:uFill>
              </a:rPr>
              <a:t>Housing Data if full of gaps – especially for vulnerable populations</a:t>
            </a:r>
            <a:endParaRPr lang="en-US" sz="1600" dirty="0">
              <a:effectLst/>
              <a:uFill>
                <a:solidFill>
                  <a:srgbClr val="000000"/>
                </a:solidFill>
              </a:uFill>
            </a:endParaRPr>
          </a:p>
          <a:p>
            <a:pPr marL="545508" lvl="1">
              <a:spcAft>
                <a:spcPts val="477"/>
              </a:spcAft>
            </a:pPr>
            <a:r>
              <a:rPr lang="en-US" sz="1600" i="1" dirty="0">
                <a:effectLst/>
                <a:uFill>
                  <a:solidFill>
                    <a:srgbClr val="000000"/>
                  </a:solidFill>
                </a:uFill>
              </a:rPr>
              <a:t>Data collection limitations, which impacts availability, relevancy, timeliness</a:t>
            </a:r>
            <a:endParaRPr lang="en-US" sz="1600" dirty="0">
              <a:effectLst/>
              <a:uFill>
                <a:solidFill>
                  <a:srgbClr val="000000"/>
                </a:solidFill>
              </a:uFill>
            </a:endParaRPr>
          </a:p>
          <a:p>
            <a:pPr marL="545508" lvl="1">
              <a:spcAft>
                <a:spcPts val="477"/>
              </a:spcAft>
            </a:pPr>
            <a:r>
              <a:rPr lang="en-US" sz="1600" i="1" dirty="0">
                <a:effectLst/>
                <a:uFill>
                  <a:solidFill>
                    <a:srgbClr val="000000"/>
                  </a:solidFill>
                </a:uFill>
              </a:rPr>
              <a:t>Data sharing limitations – legal, business, other constraints limit sharing</a:t>
            </a:r>
            <a:endParaRPr lang="en-US" sz="1600" dirty="0">
              <a:effectLst/>
              <a:uFill>
                <a:solidFill>
                  <a:srgbClr val="000000"/>
                </a:solidFill>
              </a:uFill>
            </a:endParaRPr>
          </a:p>
          <a:p>
            <a:pPr marL="545508" lvl="1">
              <a:spcAft>
                <a:spcPts val="477"/>
              </a:spcAft>
            </a:pPr>
            <a:r>
              <a:rPr lang="en-US" sz="1600" i="1" dirty="0">
                <a:effectLst/>
                <a:uFill>
                  <a:solidFill>
                    <a:srgbClr val="000000"/>
                  </a:solidFill>
                </a:uFill>
              </a:rPr>
              <a:t>Data governance challenges – clear governance and standardization is lacking</a:t>
            </a:r>
            <a:endParaRPr lang="en-US" sz="1600" dirty="0">
              <a:effectLst/>
              <a:uFill>
                <a:solidFill>
                  <a:srgbClr val="000000"/>
                </a:solidFill>
              </a:uFill>
            </a:endParaRPr>
          </a:p>
          <a:p>
            <a:pPr marL="545508" lvl="1">
              <a:spcAft>
                <a:spcPts val="477"/>
              </a:spcAft>
            </a:pPr>
            <a:r>
              <a:rPr lang="en-US" sz="1600" i="1" dirty="0">
                <a:effectLst/>
                <a:uFill>
                  <a:solidFill>
                    <a:srgbClr val="000000"/>
                  </a:solidFill>
                </a:uFill>
              </a:rPr>
              <a:t>And other challenges!</a:t>
            </a:r>
          </a:p>
        </p:txBody>
      </p:sp>
      <p:sp>
        <p:nvSpPr>
          <p:cNvPr id="4" name="Text Placeholder 2">
            <a:extLst>
              <a:ext uri="{FF2B5EF4-FFF2-40B4-BE49-F238E27FC236}">
                <a16:creationId xmlns:a16="http://schemas.microsoft.com/office/drawing/2014/main" id="{1DE3CDF2-B474-480B-B4B8-BB1D00678E1C}"/>
              </a:ext>
            </a:extLst>
          </p:cNvPr>
          <p:cNvSpPr txBox="1">
            <a:spLocks/>
          </p:cNvSpPr>
          <p:nvPr/>
        </p:nvSpPr>
        <p:spPr>
          <a:xfrm>
            <a:off x="6373504" y="1680949"/>
            <a:ext cx="4796244" cy="4363844"/>
          </a:xfrm>
          <a:prstGeom prst="rect">
            <a:avLst/>
          </a:prstGeom>
        </p:spPr>
        <p:txBody>
          <a:bodyPr vert="horz" lIns="91440" tIns="45720" rIns="91440" bIns="45720" rtlCol="0">
            <a:normAutofit fontScale="925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477"/>
              </a:spcAft>
            </a:pPr>
            <a:r>
              <a:rPr lang="en-US" b="1" i="1" dirty="0">
                <a:uFill>
                  <a:solidFill>
                    <a:srgbClr val="000000"/>
                  </a:solidFill>
                </a:uFill>
              </a:rPr>
              <a:t>Community Data Lab Problem Statement</a:t>
            </a:r>
          </a:p>
          <a:p>
            <a:pPr indent="-228600">
              <a:lnSpc>
                <a:spcPct val="90000"/>
              </a:lnSpc>
              <a:spcAft>
                <a:spcPts val="477"/>
              </a:spcAft>
              <a:buFont typeface="Arial" panose="020B0604020202020204" pitchFamily="34" charset="0"/>
              <a:buChar char="•"/>
            </a:pPr>
            <a:r>
              <a:rPr lang="en-US" dirty="0"/>
              <a:t>Municipal governments and community-based organizations want to make decisions based on relevant, credible data. </a:t>
            </a:r>
          </a:p>
          <a:p>
            <a:pPr indent="-228600">
              <a:lnSpc>
                <a:spcPct val="90000"/>
              </a:lnSpc>
              <a:spcAft>
                <a:spcPts val="477"/>
              </a:spcAft>
              <a:buFont typeface="Arial" panose="020B0604020202020204" pitchFamily="34" charset="0"/>
              <a:buChar char="•"/>
            </a:pPr>
            <a:endParaRPr lang="en-US" dirty="0"/>
          </a:p>
          <a:p>
            <a:pPr indent="-228600">
              <a:lnSpc>
                <a:spcPct val="90000"/>
              </a:lnSpc>
              <a:spcAft>
                <a:spcPts val="477"/>
              </a:spcAft>
              <a:buFont typeface="Arial" panose="020B0604020202020204" pitchFamily="34" charset="0"/>
              <a:buChar char="•"/>
            </a:pPr>
            <a:r>
              <a:rPr lang="en-US" dirty="0"/>
              <a:t>Currently, decision-makers may see housing data as the 'black-box' domain of specialists in academia, data management, or policy think tanks. </a:t>
            </a:r>
          </a:p>
          <a:p>
            <a:pPr indent="-228600">
              <a:lnSpc>
                <a:spcPct val="90000"/>
              </a:lnSpc>
              <a:spcAft>
                <a:spcPts val="477"/>
              </a:spcAft>
              <a:buFont typeface="Arial" panose="020B0604020202020204" pitchFamily="34" charset="0"/>
              <a:buChar char="•"/>
            </a:pPr>
            <a:endParaRPr lang="en-US" dirty="0"/>
          </a:p>
          <a:p>
            <a:pPr indent="-228600">
              <a:lnSpc>
                <a:spcPct val="90000"/>
              </a:lnSpc>
              <a:spcAft>
                <a:spcPts val="477"/>
              </a:spcAft>
              <a:buFont typeface="Arial" panose="020B0604020202020204" pitchFamily="34" charset="0"/>
              <a:buChar char="•"/>
            </a:pPr>
            <a:r>
              <a:rPr lang="en-US" b="1" dirty="0"/>
              <a:t>Unless there is deep and widespread real-time accessibility of a diverse range of outcomes-focused housing data, indicators, and decision guidance, risks of systemic failure will persist. That is the core decision-making problem to be addressed by this project.  </a:t>
            </a:r>
          </a:p>
          <a:p>
            <a:pPr indent="-228600">
              <a:lnSpc>
                <a:spcPct val="90000"/>
              </a:lnSpc>
              <a:spcAft>
                <a:spcPts val="477"/>
              </a:spcAft>
              <a:buFont typeface="Arial" panose="020B0604020202020204" pitchFamily="34" charset="0"/>
              <a:buChar char="•"/>
            </a:pPr>
            <a:endParaRPr lang="en-US" dirty="0">
              <a:uFill>
                <a:solidFill>
                  <a:srgbClr val="FFFFFF"/>
                </a:solidFill>
              </a:uFill>
            </a:endParaRPr>
          </a:p>
        </p:txBody>
      </p:sp>
      <p:sp>
        <p:nvSpPr>
          <p:cNvPr id="5" name="Title 1">
            <a:extLst>
              <a:ext uri="{FF2B5EF4-FFF2-40B4-BE49-F238E27FC236}">
                <a16:creationId xmlns:a16="http://schemas.microsoft.com/office/drawing/2014/main" id="{1995331B-9B62-4A7F-8598-5F6A6FE73D89}"/>
              </a:ext>
            </a:extLst>
          </p:cNvPr>
          <p:cNvSpPr txBox="1">
            <a:spLocks/>
          </p:cNvSpPr>
          <p:nvPr/>
        </p:nvSpPr>
        <p:spPr>
          <a:xfrm>
            <a:off x="6243851" y="568605"/>
            <a:ext cx="5220445" cy="99301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solidFill>
                  <a:schemeClr val="accent2">
                    <a:lumMod val="75000"/>
                  </a:schemeClr>
                </a:solidFill>
                <a:latin typeface="+mj-lt"/>
                <a:ea typeface="+mj-ea"/>
                <a:cs typeface="+mj-cs"/>
              </a:rPr>
              <a:t>Problem Statement</a:t>
            </a:r>
          </a:p>
        </p:txBody>
      </p:sp>
    </p:spTree>
    <p:extLst>
      <p:ext uri="{BB962C8B-B14F-4D97-AF65-F5344CB8AC3E}">
        <p14:creationId xmlns:p14="http://schemas.microsoft.com/office/powerpoint/2010/main" val="413884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EEC-7953-4FC0-A0DE-8B223FFBDE5E}"/>
              </a:ext>
            </a:extLst>
          </p:cNvPr>
          <p:cNvSpPr>
            <a:spLocks noGrp="1"/>
          </p:cNvSpPr>
          <p:nvPr>
            <p:ph type="ctrTitle"/>
          </p:nvPr>
        </p:nvSpPr>
        <p:spPr>
          <a:xfrm>
            <a:off x="1629103" y="2244830"/>
            <a:ext cx="8933796" cy="2437232"/>
          </a:xfrm>
        </p:spPr>
        <p:txBody>
          <a:bodyPr anchor="ctr">
            <a:normAutofit fontScale="90000"/>
          </a:bodyPr>
          <a:lstStyle/>
          <a:p>
            <a:pPr>
              <a:spcBef>
                <a:spcPts val="0"/>
              </a:spcBef>
            </a:pPr>
            <a:r>
              <a:rPr lang="en-CA"/>
              <a:t>Information leveling – Challenge Brief Overview </a:t>
            </a:r>
            <a:endParaRPr lang="en-CA" dirty="0"/>
          </a:p>
        </p:txBody>
      </p:sp>
      <p:sp>
        <p:nvSpPr>
          <p:cNvPr id="8" name="Subtitle 2">
            <a:extLst>
              <a:ext uri="{FF2B5EF4-FFF2-40B4-BE49-F238E27FC236}">
                <a16:creationId xmlns:a16="http://schemas.microsoft.com/office/drawing/2014/main" id="{F9F9BFE2-C3FC-45F3-9B60-02A374B0F774}"/>
              </a:ext>
            </a:extLst>
          </p:cNvPr>
          <p:cNvSpPr>
            <a:spLocks noGrp="1"/>
          </p:cNvSpPr>
          <p:nvPr>
            <p:ph type="subTitle" idx="1"/>
          </p:nvPr>
        </p:nvSpPr>
        <p:spPr>
          <a:xfrm>
            <a:off x="1629101" y="4682062"/>
            <a:ext cx="8936846" cy="457201"/>
          </a:xfrm>
        </p:spPr>
        <p:txBody>
          <a:bodyPr/>
          <a:lstStyle/>
          <a:p>
            <a:r>
              <a:rPr lang="en-US" dirty="0"/>
              <a:t>Preliminary Survey, Research Overview, Challenge Brief</a:t>
            </a:r>
          </a:p>
        </p:txBody>
      </p:sp>
    </p:spTree>
    <p:extLst>
      <p:ext uri="{BB962C8B-B14F-4D97-AF65-F5344CB8AC3E}">
        <p14:creationId xmlns:p14="http://schemas.microsoft.com/office/powerpoint/2010/main" val="1063898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33703C3DE92E4384AD36031A3AA791" ma:contentTypeVersion="8" ma:contentTypeDescription="Create a new document." ma:contentTypeScope="" ma:versionID="6f1e05bfaa84739764d45029d04355e2">
  <xsd:schema xmlns:xsd="http://www.w3.org/2001/XMLSchema" xmlns:xs="http://www.w3.org/2001/XMLSchema" xmlns:p="http://schemas.microsoft.com/office/2006/metadata/properties" xmlns:ns2="78b0194a-19f0-4e08-9bca-9cd4a01051b6" targetNamespace="http://schemas.microsoft.com/office/2006/metadata/properties" ma:root="true" ma:fieldsID="c83aad3fe08f6c6d8afb5ade510086fa" ns2:_="">
    <xsd:import namespace="78b0194a-19f0-4e08-9bca-9cd4a01051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0194a-19f0-4e08-9bca-9cd4a0105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8b0194a-19f0-4e08-9bca-9cd4a01051b6" xsi:nil="true"/>
  </documentManagement>
</p:properties>
</file>

<file path=customXml/itemProps1.xml><?xml version="1.0" encoding="utf-8"?>
<ds:datastoreItem xmlns:ds="http://schemas.openxmlformats.org/officeDocument/2006/customXml" ds:itemID="{1220150A-7D0A-4EB1-A789-9759BE68B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0194a-19f0-4e08-9bca-9cd4a01051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purl.org/dc/elements/1.1/"/>
    <ds:schemaRef ds:uri="http://schemas.microsoft.com/office/infopath/2007/PartnerControls"/>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 ds:uri="78b0194a-19f0-4e08-9bca-9cd4a01051b6"/>
  </ds:schemaRefs>
</ds:datastoreItem>
</file>

<file path=docProps/app.xml><?xml version="1.0" encoding="utf-8"?>
<Properties xmlns="http://schemas.openxmlformats.org/officeDocument/2006/extended-properties" xmlns:vt="http://schemas.openxmlformats.org/officeDocument/2006/docPropsVTypes">
  <Template>{63FF946C-6F91-420A-B5CC-4F6A084E689C}tf78438558_win32</Template>
  <TotalTime>338</TotalTime>
  <Words>2110</Words>
  <Application>Microsoft Office PowerPoint</Application>
  <PresentationFormat>Widescreen</PresentationFormat>
  <Paragraphs>239</Paragraphs>
  <Slides>40</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Arial Narrow</vt:lpstr>
      <vt:lpstr>Calibri</vt:lpstr>
      <vt:lpstr>Calibri </vt:lpstr>
      <vt:lpstr>Calibri Light</vt:lpstr>
      <vt:lpstr>Century Gothic</vt:lpstr>
      <vt:lpstr>Garamond</vt:lpstr>
      <vt:lpstr>Helvetica Neue</vt:lpstr>
      <vt:lpstr>Roboto</vt:lpstr>
      <vt:lpstr>Symbol</vt:lpstr>
      <vt:lpstr>Times New Roman</vt:lpstr>
      <vt:lpstr>Wingdings 2</vt:lpstr>
      <vt:lpstr>SavonVTI</vt:lpstr>
      <vt:lpstr>Solutions Lab on Community Decision-Making Tools for Housing Issues </vt:lpstr>
      <vt:lpstr>Welcome &amp; Introductions</vt:lpstr>
      <vt:lpstr>Overview of the CDP Solutions Lab </vt:lpstr>
      <vt:lpstr>PowerPoint Presentation</vt:lpstr>
      <vt:lpstr>Solutions Lab Team</vt:lpstr>
      <vt:lpstr>Community Data Lab – Governance Structure</vt:lpstr>
      <vt:lpstr>Sample of Community Participants</vt:lpstr>
      <vt:lpstr>PowerPoint Presentation</vt:lpstr>
      <vt:lpstr>Information leveling – Challenge Brief Overview </vt:lpstr>
      <vt:lpstr>PowerPoint Presentation</vt:lpstr>
      <vt:lpstr>PowerPoint Presentation</vt:lpstr>
      <vt:lpstr>PowerPoint Presentation</vt:lpstr>
      <vt:lpstr>PowerPoint Presentation</vt:lpstr>
      <vt:lpstr>PowerPoint Presentation</vt:lpstr>
      <vt:lpstr>CDP Insight generation workshop:  Introduction to CDP Research Underway</vt:lpstr>
      <vt:lpstr>PowerPoint Presentation</vt:lpstr>
      <vt:lpstr>PowerPoint Presentation</vt:lpstr>
      <vt:lpstr>Questions Guiding Overall CDP Research Process:</vt:lpstr>
      <vt:lpstr>From outputs to impacts to outcomes</vt:lpstr>
      <vt:lpstr>PowerPoint Presentation</vt:lpstr>
      <vt:lpstr>Managing multiple sources of data</vt:lpstr>
      <vt:lpstr>Many and diverse sources of “housing data”:</vt:lpstr>
      <vt:lpstr>Achieving data equity</vt:lpstr>
      <vt:lpstr>PowerPoint Presentation</vt:lpstr>
      <vt:lpstr>Applying data to multiple uses</vt:lpstr>
      <vt:lpstr>PowerPoint Presentation</vt:lpstr>
      <vt:lpstr>Intended outputs and follow-on process </vt:lpstr>
      <vt:lpstr>Project Outputs; Follow-on Process: </vt:lpstr>
      <vt:lpstr>Research Underway to Complement Your Efforts:</vt:lpstr>
      <vt:lpstr>Sample CDP Dashboard</vt:lpstr>
      <vt:lpstr>Sample dashboard</vt:lpstr>
      <vt:lpstr>PowerPoint Presentation</vt:lpstr>
      <vt:lpstr>PowerPoint Presentation</vt:lpstr>
      <vt:lpstr>PowerPoint Presentation</vt:lpstr>
      <vt:lpstr>PowerPoint Presentation</vt:lpstr>
      <vt:lpstr>Group Discussion</vt:lpstr>
      <vt:lpstr>PowerPoint Presentation</vt:lpstr>
      <vt:lpstr>Debrief</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Lab on Community Decision-Making Tools for Housing Issues </dc:title>
  <dc:creator>John Purkis</dc:creator>
  <cp:lastModifiedBy>John Purkis</cp:lastModifiedBy>
  <cp:revision>7</cp:revision>
  <dcterms:created xsi:type="dcterms:W3CDTF">2021-03-01T12:30:47Z</dcterms:created>
  <dcterms:modified xsi:type="dcterms:W3CDTF">2021-03-02T02:12:17Z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0x0101007C33703C3DE92E4384AD36031A3AA791</vt:lpwstr>
  </property>
</Properties>
</file>