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74" r:id="rId6"/>
    <p:sldId id="260" r:id="rId7"/>
    <p:sldId id="261" r:id="rId8"/>
    <p:sldId id="262" r:id="rId9"/>
    <p:sldId id="263" r:id="rId10"/>
    <p:sldId id="264" r:id="rId11"/>
    <p:sldId id="265" r:id="rId12"/>
    <p:sldId id="314" r:id="rId13"/>
    <p:sldId id="268" r:id="rId14"/>
    <p:sldId id="269" r:id="rId15"/>
    <p:sldId id="270" r:id="rId16"/>
    <p:sldId id="271" r:id="rId17"/>
    <p:sldId id="315" r:id="rId18"/>
    <p:sldId id="272" r:id="rId19"/>
    <p:sldId id="316" r:id="rId20"/>
    <p:sldId id="273" r:id="rId21"/>
    <p:sldId id="317"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BCD"/>
          </a:solidFill>
        </a:fill>
      </a:tcStyle>
    </a:wholeTbl>
    <a:band2H>
      <a:tcTxStyle/>
      <a:tcStyle>
        <a:tcBdr/>
        <a:fill>
          <a:solidFill>
            <a:srgbClr val="E9EE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9DF"/>
          </a:solidFill>
        </a:fill>
      </a:tcStyle>
    </a:wholeTbl>
    <a:band2H>
      <a:tcTxStyle/>
      <a:tcStyle>
        <a:tcBdr/>
        <a:fill>
          <a:solidFill>
            <a:srgbClr val="E7EDF0"/>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EECC"/>
          </a:solidFill>
        </a:fill>
      </a:tcStyle>
    </a:wholeTbl>
    <a:band2H>
      <a:tcTxStyle/>
      <a:tcStyle>
        <a:tcBdr/>
        <a:fill>
          <a:solidFill>
            <a:srgbClr val="F3F7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8"/>
    <p:restoredTop sz="94640"/>
  </p:normalViewPr>
  <p:slideViewPr>
    <p:cSldViewPr snapToGrid="0" snapToObjects="1">
      <p:cViewPr varScale="1">
        <p:scale>
          <a:sx n="86" d="100"/>
          <a:sy n="86" d="100"/>
        </p:scale>
        <p:origin x="22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pPr>
              <a:lnSpc>
                <a:spcPct val="115000"/>
              </a:lnSpc>
              <a:spcBef>
                <a:spcPts val="1000"/>
              </a:spcBef>
              <a:defRPr sz="1800">
                <a:latin typeface="Calibri Light"/>
                <a:ea typeface="Calibri Light"/>
                <a:cs typeface="Calibri Light"/>
                <a:sym typeface="Calibri Light"/>
              </a:defRPr>
            </a:pPr>
            <a:r>
              <a:t>Mary - Brief Welcome and Adobe Technology orientation</a:t>
            </a:r>
          </a:p>
          <a:p>
            <a:pPr>
              <a:defRPr sz="1800">
                <a:latin typeface="Calibri Light"/>
                <a:ea typeface="Calibri Light"/>
                <a:cs typeface="Calibri Light"/>
                <a:sym typeface="Calibri Light"/>
              </a:defRPr>
            </a:pPr>
            <a:r>
              <a:t>Mural intro</a:t>
            </a:r>
          </a:p>
          <a:p>
            <a:pPr>
              <a:defRPr sz="1800">
                <a:latin typeface="Calibri Light"/>
                <a:ea typeface="Calibri Light"/>
                <a:cs typeface="Calibri Light"/>
                <a:sym typeface="Calibri Light"/>
              </a:defRPr>
            </a:pPr>
            <a:r>
              <a:t>Share Mural Link for GUESTS: </a:t>
            </a:r>
            <a:r>
              <a:rPr>
                <a:latin typeface="+mn-lt"/>
                <a:ea typeface="+mn-ea"/>
                <a:cs typeface="+mn-cs"/>
                <a:sym typeface="Calibri"/>
              </a:rPr>
              <a:t>https://app.mural.co/t/ctlabs8714/m/ctlabs8714/1613158781799/1b6f26b0c5a1bcfe6150c27910d8484e1fef5967</a:t>
            </a:r>
          </a:p>
          <a:p>
            <a:pPr>
              <a:defRPr sz="1800"/>
            </a:pPr>
            <a:endParaRPr>
              <a:latin typeface="+mn-lt"/>
              <a:ea typeface="+mn-ea"/>
              <a:cs typeface="+mn-cs"/>
              <a:sym typeface="Calibri"/>
            </a:endParaRPr>
          </a:p>
          <a:p>
            <a:pPr>
              <a:defRPr sz="1800"/>
            </a:pPr>
            <a:endParaRPr>
              <a:latin typeface="+mn-lt"/>
              <a:ea typeface="+mn-ea"/>
              <a:cs typeface="+mn-cs"/>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t>Clarify the expected outputs for each group from the lab. </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xfrm>
            <a:off x="381000" y="685800"/>
            <a:ext cx="6096000" cy="3429000"/>
          </a:xfrm>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pPr>
              <a:spcBef>
                <a:spcPts val="500"/>
              </a:spcBef>
              <a:defRPr sz="1800" b="1">
                <a:uFill>
                  <a:solidFill>
                    <a:srgbClr val="FFFFFF"/>
                  </a:solidFill>
                </a:uFill>
              </a:defRPr>
            </a:pPr>
            <a:r>
              <a:t>Coordinating national and local (micro) level innovation</a:t>
            </a:r>
            <a:endParaRPr>
              <a:latin typeface="Helvetica Neue"/>
              <a:ea typeface="Helvetica Neue"/>
              <a:cs typeface="Helvetica Neue"/>
              <a:sym typeface="Helvetica Neue"/>
            </a:endParaRPr>
          </a:p>
          <a:p>
            <a:pPr>
              <a:spcBef>
                <a:spcPts val="500"/>
              </a:spcBef>
              <a:defRPr sz="1800">
                <a:uFill>
                  <a:solidFill>
                    <a:srgbClr val="FFFFFF"/>
                  </a:solidFill>
                </a:uFill>
              </a:defRPr>
            </a:pPr>
            <a:r>
              <a:t>A </a:t>
            </a:r>
            <a:r>
              <a:rPr b="1"/>
              <a:t>national Solutions Lab</a:t>
            </a:r>
            <a:r>
              <a:t> hosted by the CDP and led by the project team will coordinate with a network of local “micro-labs” led by CDP members and supported by the national project team. </a:t>
            </a:r>
            <a:endParaRPr>
              <a:latin typeface="Helvetica Neue"/>
              <a:ea typeface="Helvetica Neue"/>
              <a:cs typeface="Helvetica Neue"/>
              <a:sym typeface="Helvetica Neue"/>
            </a:endParaRPr>
          </a:p>
          <a:p>
            <a:pPr>
              <a:spcBef>
                <a:spcPts val="500"/>
              </a:spcBef>
              <a:defRPr sz="1800">
                <a:uFill>
                  <a:solidFill>
                    <a:srgbClr val="FFFFFF"/>
                  </a:solidFill>
                </a:uFill>
              </a:defRPr>
            </a:pPr>
            <a:r>
              <a:t>The National Solutions Lab will take the form of a CDP working group, relying on scheduled AdobeConnect meetings serving as training and learning workshops informed by a Solutions Lab innovation process.  </a:t>
            </a:r>
            <a:endParaRPr>
              <a:latin typeface="Helvetica Neue"/>
              <a:ea typeface="Helvetica Neue"/>
              <a:cs typeface="Helvetica Neue"/>
              <a:sym typeface="Helvetica Neue"/>
            </a:endParaRPr>
          </a:p>
          <a:p>
            <a:pPr>
              <a:spcBef>
                <a:spcPts val="500"/>
              </a:spcBef>
              <a:defRPr sz="1800" b="1">
                <a:uFill>
                  <a:solidFill>
                    <a:srgbClr val="FFFFFF"/>
                  </a:solidFill>
                </a:uFill>
              </a:defRPr>
            </a:pPr>
            <a:r>
              <a:t>Community Data Micro Labs</a:t>
            </a:r>
            <a:r>
              <a:rPr b="0"/>
              <a:t> will rely on member-led processes and will guide the preparation of project outputs to ensure their relevance to local trends and conditions. </a:t>
            </a:r>
            <a:endParaRPr>
              <a:latin typeface="Helvetica Neue"/>
              <a:ea typeface="Helvetica Neue"/>
              <a:cs typeface="Helvetica Neue"/>
              <a:sym typeface="Helvetica Neue"/>
            </a:endParaRPr>
          </a:p>
          <a:p>
            <a:pPr>
              <a:spcBef>
                <a:spcPts val="500"/>
              </a:spcBef>
              <a:defRPr sz="1800">
                <a:uFill>
                  <a:solidFill>
                    <a:srgbClr val="FFFFFF"/>
                  </a:solidFill>
                </a:uFill>
              </a:defRPr>
            </a:pPr>
            <a:r>
              <a:t>Micro Labs will share certain core characteristics, including convening local stakeholders focused on the topic of housing and seeking to make better use of data to inform local decision making While each Micro Lab will be unique, they will be expected to align with the Solutions Lab problem statement, rely on the innovation methodologies provided by the Solutions Lab project team, and share reports and findings with the National Lab. </a:t>
            </a:r>
            <a:endParaRPr>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610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a:defRPr sz="1800">
                <a:latin typeface="Calibri Light"/>
                <a:ea typeface="Calibri Light"/>
                <a:cs typeface="Calibri Light"/>
                <a:sym typeface="Calibri Light"/>
              </a:defRPr>
            </a:pPr>
            <a:r>
              <a:t>John to set stage for exercise</a:t>
            </a:r>
          </a:p>
          <a:p>
            <a:pPr>
              <a:defRPr sz="1800">
                <a:latin typeface="Calibri Light"/>
                <a:ea typeface="Calibri Light"/>
                <a:cs typeface="Calibri Light"/>
                <a:sym typeface="Calibri Light"/>
              </a:defRPr>
            </a:pPr>
            <a:r>
              <a:t>Ask each group facilitator to share 2-3 insights from their breakout group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lvl1pPr>
              <a:defRPr sz="1800">
                <a:latin typeface="Calibri Light"/>
                <a:ea typeface="Calibri Light"/>
                <a:cs typeface="Calibri Light"/>
                <a:sym typeface="Calibri Light"/>
              </a:defRPr>
            </a:lvl1pPr>
          </a:lstStyle>
          <a:p>
            <a:r>
              <a:t>Ask each group facilitator to share 2-3 insights from their breakout group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endParaRPr/>
          </a:p>
        </p:txBody>
      </p:sp>
      <p:sp>
        <p:nvSpPr>
          <p:cNvPr id="15" name="Rectangle 9"/>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9" rIns="45719"/>
          <a:lstStyle/>
          <a:p>
            <a:endParaRPr/>
          </a:p>
        </p:txBody>
      </p:sp>
      <p:sp>
        <p:nvSpPr>
          <p:cNvPr id="16" name="Rectangle 10"/>
          <p:cNvSpPr/>
          <p:nvPr/>
        </p:nvSpPr>
        <p:spPr>
          <a:xfrm>
            <a:off x="1447800" y="1411614"/>
            <a:ext cx="9296401" cy="4034772"/>
          </a:xfrm>
          <a:prstGeom prst="rect">
            <a:avLst/>
          </a:prstGeom>
          <a:ln w="6350" cap="sq">
            <a:solidFill>
              <a:srgbClr val="404040"/>
            </a:solidFill>
            <a:miter/>
          </a:ln>
        </p:spPr>
        <p:txBody>
          <a:bodyPr lIns="45719" rIns="45719"/>
          <a:lstStyle/>
          <a:p>
            <a:endParaRPr/>
          </a:p>
        </p:txBody>
      </p:sp>
      <p:sp>
        <p:nvSpPr>
          <p:cNvPr id="17" name="Rectangle 14"/>
          <p:cNvSpPr/>
          <p:nvPr/>
        </p:nvSpPr>
        <p:spPr>
          <a:xfrm>
            <a:off x="5135879" y="1267729"/>
            <a:ext cx="1920241" cy="731522"/>
          </a:xfrm>
          <a:prstGeom prst="rect">
            <a:avLst/>
          </a:prstGeom>
          <a:solidFill>
            <a:schemeClr val="accent1"/>
          </a:solidFill>
          <a:ln w="12700">
            <a:miter lim="400000"/>
          </a:ln>
        </p:spPr>
        <p:txBody>
          <a:bodyPr lIns="45719" rIns="45719"/>
          <a:lstStyle/>
          <a:p>
            <a:endParaRPr/>
          </a:p>
        </p:txBody>
      </p:sp>
      <p:grpSp>
        <p:nvGrpSpPr>
          <p:cNvPr id="21" name="Group 6"/>
          <p:cNvGrpSpPr/>
          <p:nvPr/>
        </p:nvGrpSpPr>
        <p:grpSpPr>
          <a:xfrm>
            <a:off x="5250179" y="1267729"/>
            <a:ext cx="1691642" cy="615935"/>
            <a:chOff x="0" y="0"/>
            <a:chExt cx="1691640" cy="615934"/>
          </a:xfrm>
        </p:grpSpPr>
        <p:sp>
          <p:nvSpPr>
            <p:cNvPr id="18"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19" name="Straight Connector 17"/>
            <p:cNvSpPr/>
            <p:nvPr/>
          </p:nvSpPr>
          <p:spPr>
            <a:xfrm>
              <a:off x="1691640"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20" name="Straight Connector 18"/>
            <p:cNvSpPr/>
            <p:nvPr/>
          </p:nvSpPr>
          <p:spPr>
            <a:xfrm>
              <a:off x="0" y="615934"/>
              <a:ext cx="1691640"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22" name="Title Text"/>
          <p:cNvSpPr txBox="1">
            <a:spLocks noGrp="1"/>
          </p:cNvSpPr>
          <p:nvPr>
            <p:ph type="title"/>
          </p:nvPr>
        </p:nvSpPr>
        <p:spPr>
          <a:xfrm>
            <a:off x="1629103" y="2244830"/>
            <a:ext cx="8933796" cy="2437233"/>
          </a:xfrm>
          <a:prstGeom prst="rect">
            <a:avLst/>
          </a:prstGeom>
        </p:spPr>
        <p:txBody>
          <a:bodyPr/>
          <a:lstStyle>
            <a:lvl1pPr algn="ctr">
              <a:lnSpc>
                <a:spcPct val="83000"/>
              </a:lnSpc>
              <a:defRPr sz="6800" cap="all" spc="-100"/>
            </a:lvl1pPr>
          </a:lstStyle>
          <a:p>
            <a:r>
              <a:t>Title Text</a:t>
            </a:r>
          </a:p>
        </p:txBody>
      </p:sp>
      <p:sp>
        <p:nvSpPr>
          <p:cNvPr id="23" name="Body Level One…"/>
          <p:cNvSpPr txBox="1">
            <a:spLocks noGrp="1"/>
          </p:cNvSpPr>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z="1800" spc="80">
                <a:solidFill>
                  <a:srgbClr val="0D0D0D"/>
                </a:solidFill>
              </a:defRPr>
            </a:lvl1pPr>
            <a:lvl2pPr marL="0" indent="457200" algn="ctr">
              <a:spcBef>
                <a:spcPts val="0"/>
              </a:spcBef>
              <a:buClrTx/>
              <a:buSzTx/>
              <a:buFontTx/>
              <a:buNone/>
              <a:defRPr sz="1800" spc="80">
                <a:solidFill>
                  <a:srgbClr val="0D0D0D"/>
                </a:solidFill>
              </a:defRPr>
            </a:lvl2pPr>
            <a:lvl3pPr marL="0" indent="914400" algn="ctr">
              <a:spcBef>
                <a:spcPts val="0"/>
              </a:spcBef>
              <a:buClrTx/>
              <a:buSzTx/>
              <a:buFontTx/>
              <a:buNone/>
              <a:defRPr sz="1800" spc="80">
                <a:solidFill>
                  <a:srgbClr val="0D0D0D"/>
                </a:solidFill>
              </a:defRPr>
            </a:lvl3pPr>
            <a:lvl4pPr marL="0" indent="1371600" algn="ctr">
              <a:spcBef>
                <a:spcPts val="0"/>
              </a:spcBef>
              <a:buClrTx/>
              <a:buSzTx/>
              <a:buFontTx/>
              <a:buNone/>
              <a:defRPr sz="1800" spc="80">
                <a:solidFill>
                  <a:srgbClr val="0D0D0D"/>
                </a:solidFill>
              </a:defRPr>
            </a:lvl4pPr>
            <a:lvl5pPr marL="0" indent="1828800" algn="ctr">
              <a:spcBef>
                <a:spcPts val="0"/>
              </a:spcBef>
              <a:buClrTx/>
              <a:buSzTx/>
              <a:buFontTx/>
              <a:buNone/>
              <a:defRPr sz="1800" spc="8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10346146" y="5187568"/>
            <a:ext cx="216755"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0" name="Rectangle 10"/>
          <p:cNvSpPr/>
          <p:nvPr/>
        </p:nvSpPr>
        <p:spPr>
          <a:xfrm>
            <a:off x="8119870" y="237744"/>
            <a:ext cx="3826597" cy="6382512"/>
          </a:xfrm>
          <a:prstGeom prst="rect">
            <a:avLst/>
          </a:prstGeom>
          <a:solidFill>
            <a:srgbClr val="D9D9D9">
              <a:alpha val="60000"/>
            </a:srgbClr>
          </a:solidFill>
          <a:ln w="12700">
            <a:miter lim="400000"/>
          </a:ln>
        </p:spPr>
        <p:txBody>
          <a:bodyPr lIns="45719" rIns="45719"/>
          <a:lstStyle/>
          <a:p>
            <a:endParaRPr/>
          </a:p>
        </p:txBody>
      </p:sp>
      <p:sp>
        <p:nvSpPr>
          <p:cNvPr id="121" name="Picture Placeholder 2"/>
          <p:cNvSpPr>
            <a:spLocks noGrp="1"/>
          </p:cNvSpPr>
          <p:nvPr>
            <p:ph type="pic" idx="21"/>
          </p:nvPr>
        </p:nvSpPr>
        <p:spPr>
          <a:xfrm>
            <a:off x="228599" y="237743"/>
            <a:ext cx="7696201" cy="6382513"/>
          </a:xfrm>
          <a:prstGeom prst="rect">
            <a:avLst/>
          </a:prstGeom>
        </p:spPr>
        <p:txBody>
          <a:bodyPr lIns="91439" rIns="91439">
            <a:noAutofit/>
          </a:bodyPr>
          <a:lstStyle/>
          <a:p>
            <a:endParaRPr/>
          </a:p>
        </p:txBody>
      </p:sp>
      <p:sp>
        <p:nvSpPr>
          <p:cNvPr id="122" name="Rectangle 11"/>
          <p:cNvSpPr/>
          <p:nvPr/>
        </p:nvSpPr>
        <p:spPr>
          <a:xfrm>
            <a:off x="8254659" y="374903"/>
            <a:ext cx="3557016" cy="6108194"/>
          </a:xfrm>
          <a:prstGeom prst="rect">
            <a:avLst/>
          </a:prstGeom>
          <a:ln w="6350" cap="sq">
            <a:solidFill>
              <a:srgbClr val="404040"/>
            </a:solidFill>
            <a:miter/>
          </a:ln>
        </p:spPr>
        <p:txBody>
          <a:bodyPr lIns="45719" rIns="45719"/>
          <a:lstStyle/>
          <a:p>
            <a:endParaRPr/>
          </a:p>
        </p:txBody>
      </p:sp>
      <p:sp>
        <p:nvSpPr>
          <p:cNvPr id="123" name="Title Text"/>
          <p:cNvSpPr txBox="1">
            <a:spLocks noGrp="1"/>
          </p:cNvSpPr>
          <p:nvPr>
            <p:ph type="title"/>
          </p:nvPr>
        </p:nvSpPr>
        <p:spPr>
          <a:xfrm>
            <a:off x="8477250" y="603504"/>
            <a:ext cx="3144774" cy="1645921"/>
          </a:xfrm>
          <a:prstGeom prst="rect">
            <a:avLst/>
          </a:prstGeom>
        </p:spPr>
        <p:txBody>
          <a:bodyPr anchor="b"/>
          <a:lstStyle>
            <a:lvl1pPr>
              <a:lnSpc>
                <a:spcPct val="100000"/>
              </a:lnSpc>
              <a:defRPr sz="3200">
                <a:solidFill>
                  <a:srgbClr val="000000"/>
                </a:solidFill>
              </a:defRPr>
            </a:lvl1pPr>
          </a:lstStyle>
          <a:p>
            <a:r>
              <a:t>Title Text</a:t>
            </a:r>
          </a:p>
        </p:txBody>
      </p:sp>
      <p:sp>
        <p:nvSpPr>
          <p:cNvPr id="124" name="Body Level One…"/>
          <p:cNvSpPr txBox="1">
            <a:spLocks noGrp="1"/>
          </p:cNvSpPr>
          <p:nvPr>
            <p:ph type="body" sz="quarter" idx="1"/>
          </p:nvPr>
        </p:nvSpPr>
        <p:spPr>
          <a:xfrm>
            <a:off x="8477250" y="2386583"/>
            <a:ext cx="3144774" cy="3511298"/>
          </a:xfrm>
          <a:prstGeom prst="rect">
            <a:avLst/>
          </a:prstGeom>
        </p:spPr>
        <p:txBody>
          <a:bodyPr/>
          <a:lstStyle>
            <a:lvl1pPr marL="0" indent="0">
              <a:spcBef>
                <a:spcPts val="800"/>
              </a:spcBef>
              <a:buClrTx/>
              <a:buSzTx/>
              <a:buFontTx/>
              <a:buNone/>
              <a:defRPr sz="1800"/>
            </a:lvl1pPr>
            <a:lvl2pPr marL="0" indent="457200">
              <a:spcBef>
                <a:spcPts val="800"/>
              </a:spcBef>
              <a:buClrTx/>
              <a:buSzTx/>
              <a:buFontTx/>
              <a:buNone/>
              <a:defRPr sz="1800"/>
            </a:lvl2pPr>
            <a:lvl3pPr marL="0" indent="914400">
              <a:spcBef>
                <a:spcPts val="800"/>
              </a:spcBef>
              <a:buClrTx/>
              <a:buSzTx/>
              <a:buFontTx/>
              <a:buNone/>
              <a:defRPr sz="1800"/>
            </a:lvl3pPr>
            <a:lvl4pPr marL="0" indent="1371600">
              <a:spcBef>
                <a:spcPts val="800"/>
              </a:spcBef>
              <a:buClrTx/>
              <a:buSzTx/>
              <a:buFontTx/>
              <a:buNone/>
              <a:defRPr sz="1800"/>
            </a:lvl4pPr>
            <a:lvl5pPr marL="0" indent="1828800">
              <a:spcBef>
                <a:spcPts val="8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11405270" y="6182360"/>
            <a:ext cx="216754"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000000"/>
        </a:solidFill>
        <a:effectLst/>
      </p:bgPr>
    </p:bg>
    <p:spTree>
      <p:nvGrpSpPr>
        <p:cNvPr id="1" name=""/>
        <p:cNvGrpSpPr/>
        <p:nvPr/>
      </p:nvGrpSpPr>
      <p:grpSpPr>
        <a:xfrm>
          <a:off x="0" y="0"/>
          <a:ext cx="0" cy="0"/>
          <a:chOff x="0" y="0"/>
          <a:chExt cx="0" cy="0"/>
        </a:xfrm>
      </p:grpSpPr>
      <p:sp>
        <p:nvSpPr>
          <p:cNvPr id="31" name="Rectangle 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 name="Rectangle 9"/>
          <p:cNvSpPr/>
          <p:nvPr/>
        </p:nvSpPr>
        <p:spPr>
          <a:xfrm>
            <a:off x="1307869" y="1267730"/>
            <a:ext cx="9576263" cy="4307950"/>
          </a:xfrm>
          <a:prstGeom prst="rect">
            <a:avLst/>
          </a:prstGeom>
          <a:solidFill>
            <a:srgbClr val="000000"/>
          </a:solidFill>
          <a:ln w="12700">
            <a:miter lim="400000"/>
          </a:ln>
          <a:effectLst>
            <a:outerShdw blurRad="50800" rotWithShape="0">
              <a:srgbClr val="000000">
                <a:alpha val="66000"/>
              </a:srgbClr>
            </a:outerShdw>
          </a:effectLst>
        </p:spPr>
        <p:txBody>
          <a:bodyPr lIns="45719" rIns="45719"/>
          <a:lstStyle/>
          <a:p>
            <a:pPr>
              <a:defRPr>
                <a:solidFill>
                  <a:srgbClr val="FFFFFF"/>
                </a:solidFill>
              </a:defRPr>
            </a:pPr>
            <a:endParaRPr/>
          </a:p>
        </p:txBody>
      </p:sp>
      <p:sp>
        <p:nvSpPr>
          <p:cNvPr id="33" name="Rectangle 10"/>
          <p:cNvSpPr/>
          <p:nvPr/>
        </p:nvSpPr>
        <p:spPr>
          <a:xfrm>
            <a:off x="1447800" y="1411614"/>
            <a:ext cx="9296401" cy="4034772"/>
          </a:xfrm>
          <a:prstGeom prst="rect">
            <a:avLst/>
          </a:prstGeom>
          <a:ln w="6350" cap="sq">
            <a:solidFill>
              <a:srgbClr val="FFFFFF"/>
            </a:solidFill>
            <a:miter/>
          </a:ln>
        </p:spPr>
        <p:txBody>
          <a:bodyPr lIns="45719" rIns="45719"/>
          <a:lstStyle/>
          <a:p>
            <a:pPr>
              <a:defRPr>
                <a:solidFill>
                  <a:srgbClr val="FFFFFF"/>
                </a:solidFill>
              </a:defRPr>
            </a:pPr>
            <a:endParaRPr/>
          </a:p>
        </p:txBody>
      </p:sp>
      <p:sp>
        <p:nvSpPr>
          <p:cNvPr id="34" name="Rectangle 14"/>
          <p:cNvSpPr/>
          <p:nvPr/>
        </p:nvSpPr>
        <p:spPr>
          <a:xfrm>
            <a:off x="5135879" y="1267729"/>
            <a:ext cx="1920241" cy="731522"/>
          </a:xfrm>
          <a:prstGeom prst="rect">
            <a:avLst/>
          </a:prstGeom>
          <a:solidFill>
            <a:schemeClr val="accent1"/>
          </a:solidFill>
          <a:ln w="12700">
            <a:miter lim="400000"/>
          </a:ln>
        </p:spPr>
        <p:txBody>
          <a:bodyPr lIns="45719" rIns="45719"/>
          <a:lstStyle/>
          <a:p>
            <a:pPr>
              <a:defRPr>
                <a:solidFill>
                  <a:srgbClr val="FFFFFF"/>
                </a:solidFill>
              </a:defRPr>
            </a:pPr>
            <a:endParaRPr/>
          </a:p>
        </p:txBody>
      </p:sp>
      <p:grpSp>
        <p:nvGrpSpPr>
          <p:cNvPr id="38" name="Group 6"/>
          <p:cNvGrpSpPr/>
          <p:nvPr/>
        </p:nvGrpSpPr>
        <p:grpSpPr>
          <a:xfrm>
            <a:off x="5250179" y="1267729"/>
            <a:ext cx="1691642" cy="615935"/>
            <a:chOff x="0" y="0"/>
            <a:chExt cx="1691640" cy="615934"/>
          </a:xfrm>
        </p:grpSpPr>
        <p:sp>
          <p:nvSpPr>
            <p:cNvPr id="35" name="Straight Connector 16"/>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6" name="Straight Connector 17"/>
            <p:cNvSpPr/>
            <p:nvPr/>
          </p:nvSpPr>
          <p:spPr>
            <a:xfrm>
              <a:off x="1691640"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7" name="Straight Connector 18"/>
            <p:cNvSpPr/>
            <p:nvPr/>
          </p:nvSpPr>
          <p:spPr>
            <a:xfrm>
              <a:off x="0" y="615934"/>
              <a:ext cx="1691640"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39" name="Title Text"/>
          <p:cNvSpPr txBox="1">
            <a:spLocks noGrp="1"/>
          </p:cNvSpPr>
          <p:nvPr>
            <p:ph type="title"/>
          </p:nvPr>
        </p:nvSpPr>
        <p:spPr>
          <a:xfrm>
            <a:off x="1629103" y="2244830"/>
            <a:ext cx="8933796" cy="2437233"/>
          </a:xfrm>
          <a:prstGeom prst="rect">
            <a:avLst/>
          </a:prstGeom>
        </p:spPr>
        <p:txBody>
          <a:bodyPr/>
          <a:lstStyle>
            <a:lvl1pPr algn="ctr">
              <a:lnSpc>
                <a:spcPct val="83000"/>
              </a:lnSpc>
              <a:defRPr sz="6800" cap="all" spc="-100">
                <a:solidFill>
                  <a:srgbClr val="FFFFFF"/>
                </a:solidFill>
              </a:defRPr>
            </a:lvl1pPr>
          </a:lstStyle>
          <a:p>
            <a:r>
              <a:t>Title Text</a:t>
            </a:r>
          </a:p>
        </p:txBody>
      </p:sp>
      <p:sp>
        <p:nvSpPr>
          <p:cNvPr id="40" name="Body Level One…"/>
          <p:cNvSpPr txBox="1">
            <a:spLocks noGrp="1"/>
          </p:cNvSpPr>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z="1800" spc="80">
                <a:solidFill>
                  <a:srgbClr val="FFFFFF"/>
                </a:solidFill>
              </a:defRPr>
            </a:lvl1pPr>
            <a:lvl2pPr marL="0" indent="457200" algn="ctr">
              <a:spcBef>
                <a:spcPts val="0"/>
              </a:spcBef>
              <a:buClrTx/>
              <a:buSzTx/>
              <a:buFontTx/>
              <a:buNone/>
              <a:defRPr sz="1800" spc="80">
                <a:solidFill>
                  <a:srgbClr val="FFFFFF"/>
                </a:solidFill>
              </a:defRPr>
            </a:lvl2pPr>
            <a:lvl3pPr marL="0" indent="914400" algn="ctr">
              <a:spcBef>
                <a:spcPts val="0"/>
              </a:spcBef>
              <a:buClrTx/>
              <a:buSzTx/>
              <a:buFontTx/>
              <a:buNone/>
              <a:defRPr sz="1800" spc="80">
                <a:solidFill>
                  <a:srgbClr val="FFFFFF"/>
                </a:solidFill>
              </a:defRPr>
            </a:lvl3pPr>
            <a:lvl4pPr marL="0" indent="1371600" algn="ctr">
              <a:spcBef>
                <a:spcPts val="0"/>
              </a:spcBef>
              <a:buClrTx/>
              <a:buSzTx/>
              <a:buFontTx/>
              <a:buNone/>
              <a:defRPr sz="1800" spc="80">
                <a:solidFill>
                  <a:srgbClr val="FFFFFF"/>
                </a:solidFill>
              </a:defRPr>
            </a:lvl4pPr>
            <a:lvl5pPr marL="0" indent="1828800" algn="ctr">
              <a:spcBef>
                <a:spcPts val="0"/>
              </a:spcBef>
              <a:buClrTx/>
              <a:buSzTx/>
              <a:buFontTx/>
              <a:buNone/>
              <a:defRPr sz="1800" spc="8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10346146" y="5187568"/>
            <a:ext cx="216755" cy="21844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idx="1"/>
          </p:nvPr>
        </p:nvSpPr>
        <p:spPr>
          <a:xfrm>
            <a:off x="1066800" y="2103120"/>
            <a:ext cx="10058400" cy="3849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7" name="Rectangle 1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endParaRPr/>
          </a:p>
        </p:txBody>
      </p:sp>
      <p:sp>
        <p:nvSpPr>
          <p:cNvPr id="58" name="Rectangle 22"/>
          <p:cNvSpPr/>
          <p:nvPr/>
        </p:nvSpPr>
        <p:spPr>
          <a:xfrm>
            <a:off x="1307869" y="1267730"/>
            <a:ext cx="9576263" cy="4307950"/>
          </a:xfrm>
          <a:prstGeom prst="rect">
            <a:avLst/>
          </a:prstGeom>
          <a:solidFill>
            <a:srgbClr val="FFFFFF"/>
          </a:solidFill>
          <a:ln w="12700">
            <a:miter lim="400000"/>
          </a:ln>
          <a:effectLst>
            <a:outerShdw blurRad="50800" rotWithShape="0">
              <a:srgbClr val="000000">
                <a:alpha val="66000"/>
              </a:srgbClr>
            </a:outerShdw>
          </a:effectLst>
        </p:spPr>
        <p:txBody>
          <a:bodyPr lIns="45719" rIns="45719"/>
          <a:lstStyle/>
          <a:p>
            <a:endParaRPr/>
          </a:p>
        </p:txBody>
      </p:sp>
      <p:sp>
        <p:nvSpPr>
          <p:cNvPr id="59" name="Rectangle 23"/>
          <p:cNvSpPr/>
          <p:nvPr/>
        </p:nvSpPr>
        <p:spPr>
          <a:xfrm>
            <a:off x="1447800" y="1411614"/>
            <a:ext cx="9296401" cy="4034772"/>
          </a:xfrm>
          <a:prstGeom prst="rect">
            <a:avLst/>
          </a:prstGeom>
          <a:ln w="6350" cap="sq">
            <a:solidFill>
              <a:srgbClr val="404040"/>
            </a:solidFill>
            <a:miter/>
          </a:ln>
        </p:spPr>
        <p:txBody>
          <a:bodyPr lIns="45719" rIns="45719"/>
          <a:lstStyle/>
          <a:p>
            <a:endParaRPr/>
          </a:p>
        </p:txBody>
      </p:sp>
      <p:sp>
        <p:nvSpPr>
          <p:cNvPr id="60" name="Rectangle 29"/>
          <p:cNvSpPr/>
          <p:nvPr/>
        </p:nvSpPr>
        <p:spPr>
          <a:xfrm>
            <a:off x="5135879" y="1267729"/>
            <a:ext cx="1920241" cy="731522"/>
          </a:xfrm>
          <a:prstGeom prst="rect">
            <a:avLst/>
          </a:prstGeom>
          <a:solidFill>
            <a:schemeClr val="accent2"/>
          </a:solidFill>
          <a:ln w="12700">
            <a:miter lim="400000"/>
          </a:ln>
        </p:spPr>
        <p:txBody>
          <a:bodyPr lIns="45719" rIns="45719"/>
          <a:lstStyle/>
          <a:p>
            <a:endParaRPr/>
          </a:p>
        </p:txBody>
      </p:sp>
      <p:sp>
        <p:nvSpPr>
          <p:cNvPr id="61" name="Title Text"/>
          <p:cNvSpPr txBox="1">
            <a:spLocks noGrp="1"/>
          </p:cNvSpPr>
          <p:nvPr>
            <p:ph type="title"/>
          </p:nvPr>
        </p:nvSpPr>
        <p:spPr>
          <a:xfrm>
            <a:off x="1629155" y="2275165"/>
            <a:ext cx="8933690" cy="2406895"/>
          </a:xfrm>
          <a:prstGeom prst="rect">
            <a:avLst/>
          </a:prstGeom>
        </p:spPr>
        <p:txBody>
          <a:bodyPr/>
          <a:lstStyle>
            <a:lvl1pPr algn="ctr">
              <a:lnSpc>
                <a:spcPct val="83000"/>
              </a:lnSpc>
              <a:defRPr sz="6800" cap="all" spc="-100"/>
            </a:lvl1pPr>
          </a:lstStyle>
          <a:p>
            <a:r>
              <a:t>Title Text</a:t>
            </a:r>
          </a:p>
        </p:txBody>
      </p:sp>
      <p:grpSp>
        <p:nvGrpSpPr>
          <p:cNvPr id="65" name="Group 15"/>
          <p:cNvGrpSpPr/>
          <p:nvPr/>
        </p:nvGrpSpPr>
        <p:grpSpPr>
          <a:xfrm>
            <a:off x="5250179" y="1267729"/>
            <a:ext cx="1691642" cy="615935"/>
            <a:chOff x="0" y="0"/>
            <a:chExt cx="1691640" cy="615934"/>
          </a:xfrm>
        </p:grpSpPr>
        <p:sp>
          <p:nvSpPr>
            <p:cNvPr id="62"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63" name="Straight Connector 17"/>
            <p:cNvSpPr/>
            <p:nvPr/>
          </p:nvSpPr>
          <p:spPr>
            <a:xfrm>
              <a:off x="1691640"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64" name="Straight Connector 18"/>
            <p:cNvSpPr/>
            <p:nvPr/>
          </p:nvSpPr>
          <p:spPr>
            <a:xfrm>
              <a:off x="0" y="615934"/>
              <a:ext cx="1691640"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endParaRPr/>
            </a:p>
          </p:txBody>
        </p:sp>
      </p:grpSp>
      <p:sp>
        <p:nvSpPr>
          <p:cNvPr id="66" name="Body Level One…"/>
          <p:cNvSpPr txBox="1">
            <a:spLocks noGrp="1"/>
          </p:cNvSpPr>
          <p:nvPr>
            <p:ph type="body" sz="quarter" idx="1"/>
          </p:nvPr>
        </p:nvSpPr>
        <p:spPr>
          <a:xfrm>
            <a:off x="1629155" y="4682061"/>
            <a:ext cx="8939785" cy="457201"/>
          </a:xfrm>
          <a:prstGeom prst="rect">
            <a:avLst/>
          </a:prstGeom>
        </p:spPr>
        <p:txBody>
          <a:bodyPr/>
          <a:lstStyle>
            <a:lvl1pPr marL="0" indent="0" algn="ctr">
              <a:buClrTx/>
              <a:buSzTx/>
              <a:buFontTx/>
              <a:buNone/>
              <a:tabLst>
                <a:tab pos="2628900" algn="l"/>
              </a:tabLst>
              <a:defRPr sz="1800">
                <a:solidFill>
                  <a:srgbClr val="0D0D0D"/>
                </a:solidFill>
              </a:defRPr>
            </a:lvl1pPr>
            <a:lvl2pPr marL="0" indent="457200" algn="ctr">
              <a:buClrTx/>
              <a:buSzTx/>
              <a:buFontTx/>
              <a:buNone/>
              <a:tabLst>
                <a:tab pos="2628900" algn="l"/>
              </a:tabLst>
              <a:defRPr sz="1800">
                <a:solidFill>
                  <a:srgbClr val="0D0D0D"/>
                </a:solidFill>
              </a:defRPr>
            </a:lvl2pPr>
            <a:lvl3pPr marL="0" indent="914400" algn="ctr">
              <a:buClrTx/>
              <a:buSzTx/>
              <a:buFontTx/>
              <a:buNone/>
              <a:tabLst>
                <a:tab pos="2628900" algn="l"/>
              </a:tabLst>
              <a:defRPr sz="1800">
                <a:solidFill>
                  <a:srgbClr val="0D0D0D"/>
                </a:solidFill>
              </a:defRPr>
            </a:lvl3pPr>
            <a:lvl4pPr marL="0" indent="1371600" algn="ctr">
              <a:buClrTx/>
              <a:buSzTx/>
              <a:buFontTx/>
              <a:buNone/>
              <a:tabLst>
                <a:tab pos="2628900" algn="l"/>
              </a:tabLst>
              <a:defRPr sz="1800">
                <a:solidFill>
                  <a:srgbClr val="0D0D0D"/>
                </a:solidFill>
              </a:defRPr>
            </a:lvl4pPr>
            <a:lvl5pPr marL="0" indent="1828800" algn="ctr">
              <a:buClrTx/>
              <a:buSzTx/>
              <a:buFontTx/>
              <a:buNone/>
              <a:tabLst>
                <a:tab pos="2628900" algn="l"/>
              </a:tabLst>
              <a:defRPr sz="180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10346090" y="5187568"/>
            <a:ext cx="216754"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sz="half" idx="1"/>
          </p:nvPr>
        </p:nvSpPr>
        <p:spPr>
          <a:xfrm>
            <a:off x="1066800" y="2103120"/>
            <a:ext cx="4663441" cy="3749041"/>
          </a:xfrm>
          <a:prstGeom prst="rect">
            <a:avLst/>
          </a:prstGeom>
        </p:spPr>
        <p:txBody>
          <a:bodyPr/>
          <a:lstStyle>
            <a:lvl1pPr>
              <a:defRPr sz="1800"/>
            </a:lvl1pPr>
            <a:lvl2pPr marL="480059" indent="-205739">
              <a:defRPr sz="1800"/>
            </a:lvl2pPr>
            <a:lvl3pPr marL="783771" indent="-235131">
              <a:defRPr sz="1800"/>
            </a:lvl3pPr>
            <a:lvl4pPr marL="1058091" indent="-235131">
              <a:defRPr sz="1800"/>
            </a:lvl4pPr>
            <a:lvl5pPr marL="1332411" indent="-235131">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t>Title Text</a:t>
            </a:r>
          </a:p>
        </p:txBody>
      </p:sp>
      <p:sp>
        <p:nvSpPr>
          <p:cNvPr id="84" name="Body Level One…"/>
          <p:cNvSpPr txBox="1">
            <a:spLocks noGrp="1"/>
          </p:cNvSpPr>
          <p:nvPr>
            <p:ph type="body" sz="quarter" idx="1"/>
          </p:nvPr>
        </p:nvSpPr>
        <p:spPr>
          <a:xfrm>
            <a:off x="1069847" y="2074334"/>
            <a:ext cx="4663442" cy="640081"/>
          </a:xfrm>
          <a:prstGeom prst="rect">
            <a:avLst/>
          </a:prstGeom>
        </p:spPr>
        <p:txBody>
          <a:bodyPr anchor="ctr"/>
          <a:lstStyle>
            <a:lvl1pPr marL="0" indent="0">
              <a:spcBef>
                <a:spcPts val="0"/>
              </a:spcBef>
              <a:buClrTx/>
              <a:buSzTx/>
              <a:buFontTx/>
              <a:buNone/>
              <a:defRPr sz="1900" b="1"/>
            </a:lvl1pPr>
            <a:lvl2pPr marL="0" indent="457200">
              <a:spcBef>
                <a:spcPts val="0"/>
              </a:spcBef>
              <a:buClrTx/>
              <a:buSzTx/>
              <a:buFontTx/>
              <a:buNone/>
              <a:defRPr sz="1900" b="1"/>
            </a:lvl2pPr>
            <a:lvl3pPr marL="0" indent="914400">
              <a:spcBef>
                <a:spcPts val="0"/>
              </a:spcBef>
              <a:buClrTx/>
              <a:buSzTx/>
              <a:buFontTx/>
              <a:buNone/>
              <a:defRPr sz="1900" b="1"/>
            </a:lvl3pPr>
            <a:lvl4pPr marL="0" indent="1371600">
              <a:spcBef>
                <a:spcPts val="0"/>
              </a:spcBef>
              <a:buClrTx/>
              <a:buSzTx/>
              <a:buFontTx/>
              <a:buNone/>
              <a:defRPr sz="1900" b="1"/>
            </a:lvl4pPr>
            <a:lvl5pPr marL="0" indent="1828800">
              <a:spcBef>
                <a:spcPts val="0"/>
              </a:spcBef>
              <a:buClrTx/>
              <a:buSzTx/>
              <a:buFontTx/>
              <a:buNone/>
              <a:defRPr sz="1900" b="1"/>
            </a:lvl5pPr>
          </a:lstStyle>
          <a:p>
            <a:r>
              <a:t>Body Level One</a:t>
            </a:r>
          </a:p>
          <a:p>
            <a:pPr lvl="1"/>
            <a:r>
              <a:t>Body Level Two</a:t>
            </a:r>
          </a:p>
          <a:p>
            <a:pPr lvl="2"/>
            <a:r>
              <a:t>Body Level Three</a:t>
            </a:r>
          </a:p>
          <a:p>
            <a:pPr lvl="3"/>
            <a:r>
              <a:t>Body Level Four</a:t>
            </a:r>
          </a:p>
          <a:p>
            <a:pPr lvl="4"/>
            <a:r>
              <a:t>Body Level Five</a:t>
            </a:r>
          </a:p>
        </p:txBody>
      </p:sp>
      <p:sp>
        <p:nvSpPr>
          <p:cNvPr id="85" name="Text Placeholder 4"/>
          <p:cNvSpPr>
            <a:spLocks noGrp="1"/>
          </p:cNvSpPr>
          <p:nvPr>
            <p:ph type="body" sz="quarter" idx="21"/>
          </p:nvPr>
        </p:nvSpPr>
        <p:spPr>
          <a:xfrm>
            <a:off x="6458711" y="2074334"/>
            <a:ext cx="4663442" cy="640081"/>
          </a:xfrm>
          <a:prstGeom prst="rect">
            <a:avLst/>
          </a:prstGeom>
        </p:spPr>
        <p:txBody>
          <a:bodyPr anchor="ctr"/>
          <a:lstStyle/>
          <a:p>
            <a:pPr marL="0" indent="0">
              <a:spcBef>
                <a:spcPts val="0"/>
              </a:spcBef>
              <a:buClrTx/>
              <a:buSzTx/>
              <a:buFontTx/>
              <a:buNone/>
              <a:defRPr sz="1900" b="1"/>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p>
            <a:r>
              <a:t>Title Text</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8" name="Rectangle 9"/>
          <p:cNvSpPr/>
          <p:nvPr/>
        </p:nvSpPr>
        <p:spPr>
          <a:xfrm>
            <a:off x="8119870" y="237744"/>
            <a:ext cx="3826597" cy="6382512"/>
          </a:xfrm>
          <a:prstGeom prst="rect">
            <a:avLst/>
          </a:prstGeom>
          <a:solidFill>
            <a:srgbClr val="D9D9D9">
              <a:alpha val="60000"/>
            </a:srgbClr>
          </a:solidFill>
          <a:ln w="12700">
            <a:miter lim="400000"/>
          </a:ln>
        </p:spPr>
        <p:txBody>
          <a:bodyPr lIns="45719" rIns="45719"/>
          <a:lstStyle/>
          <a:p>
            <a:endParaRPr/>
          </a:p>
        </p:txBody>
      </p:sp>
      <p:sp>
        <p:nvSpPr>
          <p:cNvPr id="109" name="Rectangle 12"/>
          <p:cNvSpPr/>
          <p:nvPr/>
        </p:nvSpPr>
        <p:spPr>
          <a:xfrm>
            <a:off x="8254659" y="374903"/>
            <a:ext cx="3557016" cy="6108194"/>
          </a:xfrm>
          <a:prstGeom prst="rect">
            <a:avLst/>
          </a:prstGeom>
          <a:ln w="6350" cap="sq">
            <a:solidFill>
              <a:srgbClr val="404040"/>
            </a:solidFill>
            <a:miter/>
          </a:ln>
        </p:spPr>
        <p:txBody>
          <a:bodyPr lIns="45719" rIns="45719"/>
          <a:lstStyle/>
          <a:p>
            <a:endParaRPr/>
          </a:p>
        </p:txBody>
      </p:sp>
      <p:sp>
        <p:nvSpPr>
          <p:cNvPr id="110" name="Title Text"/>
          <p:cNvSpPr txBox="1">
            <a:spLocks noGrp="1"/>
          </p:cNvSpPr>
          <p:nvPr>
            <p:ph type="title"/>
          </p:nvPr>
        </p:nvSpPr>
        <p:spPr>
          <a:xfrm>
            <a:off x="8458200" y="607391"/>
            <a:ext cx="3161964" cy="1645922"/>
          </a:xfrm>
          <a:prstGeom prst="rect">
            <a:avLst/>
          </a:prstGeom>
        </p:spPr>
        <p:txBody>
          <a:bodyPr anchor="b"/>
          <a:lstStyle>
            <a:lvl1pPr>
              <a:lnSpc>
                <a:spcPct val="100000"/>
              </a:lnSpc>
              <a:defRPr sz="3200">
                <a:solidFill>
                  <a:srgbClr val="000000"/>
                </a:solidFill>
              </a:defRPr>
            </a:lvl1pPr>
          </a:lstStyle>
          <a:p>
            <a:r>
              <a:t>Title Text</a:t>
            </a:r>
          </a:p>
        </p:txBody>
      </p:sp>
      <p:sp>
        <p:nvSpPr>
          <p:cNvPr id="111" name="Body Level One…"/>
          <p:cNvSpPr txBox="1">
            <a:spLocks noGrp="1"/>
          </p:cNvSpPr>
          <p:nvPr>
            <p:ph type="body" idx="1"/>
          </p:nvPr>
        </p:nvSpPr>
        <p:spPr>
          <a:xfrm>
            <a:off x="685800" y="609600"/>
            <a:ext cx="6858000" cy="5334000"/>
          </a:xfrm>
          <a:prstGeom prst="rect">
            <a:avLst/>
          </a:prstGeom>
        </p:spPr>
        <p:txBody>
          <a:bodyPr/>
          <a:lstStyle>
            <a:lvl1pPr>
              <a:defRPr sz="1900"/>
            </a:lvl1pPr>
            <a:lvl2pPr marL="491490" indent="-217170">
              <a:defRPr sz="1900"/>
            </a:lvl2pPr>
            <a:lvl3pPr marL="796834" indent="-248194">
              <a:defRPr sz="1900"/>
            </a:lvl3pPr>
            <a:lvl4pPr marL="1071154" indent="-248194">
              <a:defRPr sz="1900"/>
            </a:lvl4pPr>
            <a:lvl5pPr marL="1345474" indent="-248194">
              <a:defRPr sz="1900"/>
            </a:lvl5pPr>
          </a:lstStyle>
          <a:p>
            <a:r>
              <a:t>Body Level One</a:t>
            </a:r>
          </a:p>
          <a:p>
            <a:pPr lvl="1"/>
            <a:r>
              <a:t>Body Level Two</a:t>
            </a:r>
          </a:p>
          <a:p>
            <a:pPr lvl="2"/>
            <a:r>
              <a:t>Body Level Three</a:t>
            </a:r>
          </a:p>
          <a:p>
            <a:pPr lvl="3"/>
            <a:r>
              <a:t>Body Level Four</a:t>
            </a:r>
          </a:p>
          <a:p>
            <a:pPr lvl="4"/>
            <a:r>
              <a:t>Body Level Five</a:t>
            </a:r>
          </a:p>
        </p:txBody>
      </p:sp>
      <p:sp>
        <p:nvSpPr>
          <p:cNvPr id="112" name="Text Placeholder 3"/>
          <p:cNvSpPr>
            <a:spLocks noGrp="1"/>
          </p:cNvSpPr>
          <p:nvPr>
            <p:ph type="body" sz="quarter" idx="21"/>
          </p:nvPr>
        </p:nvSpPr>
        <p:spPr>
          <a:xfrm>
            <a:off x="8458200" y="2336800"/>
            <a:ext cx="3161964" cy="3606800"/>
          </a:xfrm>
          <a:prstGeom prst="rect">
            <a:avLst/>
          </a:prstGeom>
        </p:spPr>
        <p:txBody>
          <a:bodyPr/>
          <a:lstStyle/>
          <a:p>
            <a:pPr marL="0" indent="0">
              <a:spcBef>
                <a:spcPts val="800"/>
              </a:spcBef>
              <a:buClrTx/>
              <a:buSzTx/>
              <a:buFontTx/>
              <a:buNone/>
              <a:defRPr sz="1800"/>
            </a:pPr>
            <a:endParaRPr/>
          </a:p>
        </p:txBody>
      </p:sp>
      <p:sp>
        <p:nvSpPr>
          <p:cNvPr id="113" name="Slide Number"/>
          <p:cNvSpPr txBox="1">
            <a:spLocks noGrp="1"/>
          </p:cNvSpPr>
          <p:nvPr>
            <p:ph type="sldNum" sz="quarter" idx="2"/>
          </p:nvPr>
        </p:nvSpPr>
        <p:spPr>
          <a:xfrm>
            <a:off x="11403410" y="6182360"/>
            <a:ext cx="216754" cy="218441"/>
          </a:xfrm>
          <a:prstGeom prst="rect">
            <a:avLst/>
          </a:prstGeom>
        </p:spPr>
        <p:txBody>
          <a:bodyPr/>
          <a:lstStyle>
            <a:lvl1pPr>
              <a:defRPr>
                <a:solidFill>
                  <a:srgbClr val="262626"/>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Rectangle 6"/>
          <p:cNvSpPr/>
          <p:nvPr/>
        </p:nvSpPr>
        <p:spPr>
          <a:xfrm>
            <a:off x="234695" y="237744"/>
            <a:ext cx="11722610" cy="6382512"/>
          </a:xfrm>
          <a:prstGeom prst="rect">
            <a:avLst/>
          </a:prstGeom>
          <a:solidFill>
            <a:srgbClr val="BFBFBF">
              <a:alpha val="60000"/>
            </a:srgbClr>
          </a:solidFill>
          <a:ln w="12700">
            <a:miter lim="400000"/>
          </a:ln>
        </p:spPr>
        <p:txBody>
          <a:bodyPr lIns="45719" rIns="45719"/>
          <a:lstStyle/>
          <a:p>
            <a:endParaRPr/>
          </a:p>
        </p:txBody>
      </p:sp>
      <p:sp>
        <p:nvSpPr>
          <p:cNvPr id="4" name="Rectangle 7"/>
          <p:cNvSpPr/>
          <p:nvPr/>
        </p:nvSpPr>
        <p:spPr>
          <a:xfrm>
            <a:off x="371855" y="374903"/>
            <a:ext cx="11448290" cy="6108194"/>
          </a:xfrm>
          <a:prstGeom prst="rect">
            <a:avLst/>
          </a:prstGeom>
          <a:ln w="6350" cap="sq">
            <a:solidFill>
              <a:srgbClr val="262626"/>
            </a:solidFill>
            <a:miter/>
          </a:ln>
        </p:spPr>
        <p:txBody>
          <a:bodyPr lIns="45719" rIns="45719"/>
          <a:lstStyle/>
          <a:p>
            <a:endParaRPr/>
          </a:p>
        </p:txBody>
      </p:sp>
      <p:sp>
        <p:nvSpPr>
          <p:cNvPr id="5" name="Title Text"/>
          <p:cNvSpPr txBox="1">
            <a:spLocks noGrp="1"/>
          </p:cNvSpPr>
          <p:nvPr>
            <p:ph type="title"/>
          </p:nvPr>
        </p:nvSpPr>
        <p:spPr>
          <a:xfrm>
            <a:off x="1066800" y="642594"/>
            <a:ext cx="10058400" cy="1371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0908446" y="6182360"/>
            <a:ext cx="216754" cy="218441"/>
          </a:xfrm>
          <a:prstGeom prst="rect">
            <a:avLst/>
          </a:prstGeom>
          <a:ln w="12700">
            <a:miter lim="400000"/>
          </a:ln>
        </p:spPr>
        <p:txBody>
          <a:bodyPr wrap="none" lIns="45719" rIns="45719" anchor="b">
            <a:spAutoFit/>
          </a:bodyPr>
          <a:lstStyle>
            <a:lvl1pPr algn="r">
              <a:defRPr sz="800">
                <a:solidFill>
                  <a:srgbClr val="40404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000" b="0" i="0" u="none" strike="noStrike" cap="none" spc="0" baseline="0">
          <a:solidFill>
            <a:srgbClr val="262626"/>
          </a:solidFill>
          <a:uFillTx/>
          <a:latin typeface="Century Gothic"/>
          <a:ea typeface="Century Gothic"/>
          <a:cs typeface="Century Gothic"/>
          <a:sym typeface="Century Gothic"/>
        </a:defRPr>
      </a:lvl9pPr>
    </p:titleStyle>
    <p:bodyStyle>
      <a:lvl1pPr marL="182879" marR="0" indent="-182879"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1pPr>
      <a:lvl2pPr marL="485335" marR="0" indent="-211015"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2pPr>
      <a:lvl3pPr marL="777239"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3pPr>
      <a:lvl4pPr marL="1051559"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4pPr>
      <a:lvl5pPr marL="1325880" marR="0" indent="-228600"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5pPr>
      <a:lvl6pPr marL="16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6pPr>
      <a:lvl7pPr marL="19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7pPr>
      <a:lvl8pPr marL="22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8pPr>
      <a:lvl9pPr marL="2516328" marR="0" indent="-244928" algn="l" defTabSz="914400" rtl="0" latinLnBrk="0">
        <a:lnSpc>
          <a:spcPct val="110000"/>
        </a:lnSpc>
        <a:spcBef>
          <a:spcPts val="900"/>
        </a:spcBef>
        <a:spcAft>
          <a:spcPts val="0"/>
        </a:spcAft>
        <a:buClr>
          <a:srgbClr val="262626"/>
        </a:buClr>
        <a:buSzPct val="100000"/>
        <a:buFont typeface="Garamond"/>
        <a:buChar char="◦"/>
        <a:tabLst/>
        <a:defRPr sz="15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information@communitydata.ca" TargetMode="External"/><Relationship Id="rId2" Type="http://schemas.openxmlformats.org/officeDocument/2006/relationships/hyperlink" Target="http://www.communitydata.ca/"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6" descr="Picture 6"/>
          <p:cNvPicPr>
            <a:picLocks noChangeAspect="1"/>
          </p:cNvPicPr>
          <p:nvPr/>
        </p:nvPicPr>
        <p:blipFill>
          <a:blip r:embed="rId2"/>
          <a:stretch>
            <a:fillRect/>
          </a:stretch>
        </p:blipFill>
        <p:spPr>
          <a:xfrm>
            <a:off x="-133329" y="0"/>
            <a:ext cx="12191356" cy="6858000"/>
          </a:xfrm>
          <a:prstGeom prst="rect">
            <a:avLst/>
          </a:prstGeom>
          <a:ln w="12700">
            <a:miter lim="400000"/>
          </a:ln>
        </p:spPr>
      </p:pic>
      <p:sp>
        <p:nvSpPr>
          <p:cNvPr id="135" name="Rectangle 81"/>
          <p:cNvSpPr/>
          <p:nvPr/>
        </p:nvSpPr>
        <p:spPr>
          <a:xfrm>
            <a:off x="5695067" y="1808532"/>
            <a:ext cx="5452528" cy="3240937"/>
          </a:xfrm>
          <a:prstGeom prst="rect">
            <a:avLst/>
          </a:prstGeom>
          <a:solidFill>
            <a:srgbClr val="404040"/>
          </a:solidFill>
          <a:ln w="12700">
            <a:miter lim="400000"/>
          </a:ln>
        </p:spPr>
        <p:txBody>
          <a:bodyPr lIns="45719" rIns="45719"/>
          <a:lstStyle/>
          <a:p>
            <a:pPr>
              <a:defRPr>
                <a:solidFill>
                  <a:srgbClr val="FFFFFF"/>
                </a:solidFill>
              </a:defRPr>
            </a:pPr>
            <a:endParaRPr/>
          </a:p>
        </p:txBody>
      </p:sp>
      <p:sp>
        <p:nvSpPr>
          <p:cNvPr id="136" name="Rectangle 83"/>
          <p:cNvSpPr/>
          <p:nvPr/>
        </p:nvSpPr>
        <p:spPr>
          <a:xfrm>
            <a:off x="5861010" y="1975104"/>
            <a:ext cx="5120641" cy="2907793"/>
          </a:xfrm>
          <a:prstGeom prst="rect">
            <a:avLst/>
          </a:prstGeom>
          <a:ln w="6350" cap="sq">
            <a:solidFill>
              <a:srgbClr val="FFFFFF"/>
            </a:solidFill>
            <a:miter/>
          </a:ln>
        </p:spPr>
        <p:txBody>
          <a:bodyPr lIns="45719" rIns="45719"/>
          <a:lstStyle/>
          <a:p>
            <a:pPr>
              <a:defRPr>
                <a:solidFill>
                  <a:srgbClr val="FFFFFF"/>
                </a:solidFill>
              </a:defRPr>
            </a:pPr>
            <a:endParaRPr/>
          </a:p>
        </p:txBody>
      </p:sp>
      <p:sp>
        <p:nvSpPr>
          <p:cNvPr id="137" name="Title 1"/>
          <p:cNvSpPr txBox="1">
            <a:spLocks noGrp="1"/>
          </p:cNvSpPr>
          <p:nvPr>
            <p:ph type="title"/>
          </p:nvPr>
        </p:nvSpPr>
        <p:spPr>
          <a:xfrm>
            <a:off x="6096000" y="2388261"/>
            <a:ext cx="4775075" cy="1630909"/>
          </a:xfrm>
          <a:prstGeom prst="rect">
            <a:avLst/>
          </a:prstGeom>
        </p:spPr>
        <p:txBody>
          <a:bodyPr/>
          <a:lstStyle/>
          <a:p>
            <a:pPr algn="l" defTabSz="713231">
              <a:defRPr sz="2496" spc="-78"/>
            </a:pPr>
            <a:r>
              <a:t>Solutions Lab on Community Decision-Making Tools for Housing Issues</a:t>
            </a:r>
            <a:br/>
            <a:endParaRPr/>
          </a:p>
        </p:txBody>
      </p:sp>
      <p:sp>
        <p:nvSpPr>
          <p:cNvPr id="138" name="Rectangle 7"/>
          <p:cNvSpPr/>
          <p:nvPr/>
        </p:nvSpPr>
        <p:spPr>
          <a:xfrm>
            <a:off x="-75065" y="5252430"/>
            <a:ext cx="3017522" cy="1537331"/>
          </a:xfrm>
          <a:prstGeom prst="rect">
            <a:avLst/>
          </a:prstGeom>
          <a:ln w="12700">
            <a:solidFill>
              <a:srgbClr val="000000"/>
            </a:solidFill>
          </a:ln>
        </p:spPr>
        <p:txBody>
          <a:bodyPr lIns="45719" rIns="45719" anchor="ctr"/>
          <a:lstStyle/>
          <a:p>
            <a:pPr algn="ctr">
              <a:defRPr>
                <a:solidFill>
                  <a:srgbClr val="FFFFFF"/>
                </a:solidFill>
              </a:defRPr>
            </a:pPr>
            <a:endParaRPr/>
          </a:p>
        </p:txBody>
      </p:sp>
      <p:pic>
        <p:nvPicPr>
          <p:cNvPr id="139" name="Picture 8" descr="Picture 8"/>
          <p:cNvPicPr>
            <a:picLocks noChangeAspect="1"/>
          </p:cNvPicPr>
          <p:nvPr/>
        </p:nvPicPr>
        <p:blipFill>
          <a:blip r:embed="rId3"/>
          <a:stretch>
            <a:fillRect/>
          </a:stretch>
        </p:blipFill>
        <p:spPr>
          <a:xfrm>
            <a:off x="58909" y="5252430"/>
            <a:ext cx="2732519" cy="587492"/>
          </a:xfrm>
          <a:prstGeom prst="rect">
            <a:avLst/>
          </a:prstGeom>
          <a:ln w="12700">
            <a:miter lim="400000"/>
          </a:ln>
        </p:spPr>
      </p:pic>
      <p:pic>
        <p:nvPicPr>
          <p:cNvPr id="140" name="Picture 2" descr="Picture 2"/>
          <p:cNvPicPr>
            <a:picLocks noChangeAspect="1"/>
          </p:cNvPicPr>
          <p:nvPr/>
        </p:nvPicPr>
        <p:blipFill>
          <a:blip r:embed="rId4"/>
          <a:stretch>
            <a:fillRect/>
          </a:stretch>
        </p:blipFill>
        <p:spPr>
          <a:xfrm>
            <a:off x="286359" y="5781328"/>
            <a:ext cx="2505069" cy="857986"/>
          </a:xfrm>
          <a:prstGeom prst="rect">
            <a:avLst/>
          </a:prstGeom>
          <a:ln w="12700">
            <a:miter lim="400000"/>
          </a:ln>
        </p:spPr>
      </p:pic>
      <p:sp>
        <p:nvSpPr>
          <p:cNvPr id="141" name="Subtitle 2"/>
          <p:cNvSpPr txBox="1"/>
          <p:nvPr/>
        </p:nvSpPr>
        <p:spPr>
          <a:xfrm>
            <a:off x="6141720" y="4019169"/>
            <a:ext cx="4621429" cy="770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nSpc>
                <a:spcPct val="110000"/>
              </a:lnSpc>
              <a:defRPr>
                <a:solidFill>
                  <a:srgbClr val="5792BA"/>
                </a:solidFill>
              </a:defRPr>
            </a:pPr>
            <a:r>
              <a:t>Discovery Phase Findings</a:t>
            </a:r>
          </a:p>
          <a:p>
            <a:pPr>
              <a:lnSpc>
                <a:spcPct val="110000"/>
              </a:lnSpc>
              <a:defRPr>
                <a:solidFill>
                  <a:srgbClr val="5792BA"/>
                </a:solidFill>
              </a:defRPr>
            </a:pPr>
            <a:r>
              <a:t>April 8, 2021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Discovery Phase"/>
          <p:cNvSpPr txBox="1">
            <a:spLocks noGrp="1"/>
          </p:cNvSpPr>
          <p:nvPr>
            <p:ph type="title"/>
          </p:nvPr>
        </p:nvSpPr>
        <p:spPr>
          <a:prstGeom prst="rect">
            <a:avLst/>
          </a:prstGeom>
        </p:spPr>
        <p:txBody>
          <a:bodyPr/>
          <a:lstStyle/>
          <a:p>
            <a:r>
              <a:t>Discovery Phase</a:t>
            </a:r>
          </a:p>
        </p:txBody>
      </p:sp>
      <p:sp>
        <p:nvSpPr>
          <p:cNvPr id="291" name="Edit Document"/>
          <p:cNvSpPr/>
          <p:nvPr/>
        </p:nvSpPr>
        <p:spPr>
          <a:xfrm>
            <a:off x="3594839" y="2219055"/>
            <a:ext cx="1215228" cy="1320411"/>
          </a:xfrm>
          <a:custGeom>
            <a:avLst/>
            <a:gdLst/>
            <a:ahLst/>
            <a:cxnLst>
              <a:cxn ang="0">
                <a:pos x="wd2" y="hd2"/>
              </a:cxn>
              <a:cxn ang="5400000">
                <a:pos x="wd2" y="hd2"/>
              </a:cxn>
              <a:cxn ang="10800000">
                <a:pos x="wd2" y="hd2"/>
              </a:cxn>
              <a:cxn ang="16200000">
                <a:pos x="wd2" y="hd2"/>
              </a:cxn>
            </a:cxnLst>
            <a:rect l="0" t="0" r="r" b="b"/>
            <a:pathLst>
              <a:path w="21535" h="21600" extrusionOk="0">
                <a:moveTo>
                  <a:pt x="178" y="0"/>
                </a:moveTo>
                <a:cubicBezTo>
                  <a:pt x="80" y="0"/>
                  <a:pt x="0" y="72"/>
                  <a:pt x="0" y="162"/>
                </a:cubicBezTo>
                <a:lnTo>
                  <a:pt x="0" y="21438"/>
                </a:lnTo>
                <a:cubicBezTo>
                  <a:pt x="0" y="21528"/>
                  <a:pt x="80" y="21600"/>
                  <a:pt x="178" y="21600"/>
                </a:cubicBezTo>
                <a:lnTo>
                  <a:pt x="17891" y="21600"/>
                </a:lnTo>
                <a:cubicBezTo>
                  <a:pt x="17989" y="21600"/>
                  <a:pt x="18069" y="21528"/>
                  <a:pt x="18069" y="21438"/>
                </a:cubicBezTo>
                <a:lnTo>
                  <a:pt x="18069" y="10414"/>
                </a:lnTo>
                <a:lnTo>
                  <a:pt x="13054" y="15043"/>
                </a:lnTo>
                <a:cubicBezTo>
                  <a:pt x="12867" y="15216"/>
                  <a:pt x="12647" y="15358"/>
                  <a:pt x="12407" y="15463"/>
                </a:cubicBezTo>
                <a:lnTo>
                  <a:pt x="8385" y="17111"/>
                </a:lnTo>
                <a:cubicBezTo>
                  <a:pt x="8235" y="17177"/>
                  <a:pt x="8078" y="17032"/>
                  <a:pt x="8149" y="16892"/>
                </a:cubicBezTo>
                <a:lnTo>
                  <a:pt x="9963" y="13105"/>
                </a:lnTo>
                <a:cubicBezTo>
                  <a:pt x="10077" y="12882"/>
                  <a:pt x="10231" y="12679"/>
                  <a:pt x="10420" y="12504"/>
                </a:cubicBezTo>
                <a:lnTo>
                  <a:pt x="17644" y="5837"/>
                </a:lnTo>
                <a:lnTo>
                  <a:pt x="11926" y="5837"/>
                </a:lnTo>
                <a:cubicBezTo>
                  <a:pt x="11828" y="5837"/>
                  <a:pt x="11748" y="5765"/>
                  <a:pt x="11748" y="5674"/>
                </a:cubicBezTo>
                <a:lnTo>
                  <a:pt x="11748" y="58"/>
                </a:lnTo>
                <a:cubicBezTo>
                  <a:pt x="11748" y="26"/>
                  <a:pt x="11720" y="0"/>
                  <a:pt x="11685" y="0"/>
                </a:cubicBezTo>
                <a:lnTo>
                  <a:pt x="178" y="0"/>
                </a:lnTo>
                <a:close/>
                <a:moveTo>
                  <a:pt x="12563" y="86"/>
                </a:moveTo>
                <a:cubicBezTo>
                  <a:pt x="12541" y="94"/>
                  <a:pt x="12525" y="114"/>
                  <a:pt x="12525" y="140"/>
                </a:cubicBezTo>
                <a:lnTo>
                  <a:pt x="12525" y="4958"/>
                </a:lnTo>
                <a:cubicBezTo>
                  <a:pt x="12525" y="5048"/>
                  <a:pt x="12605" y="5120"/>
                  <a:pt x="12703" y="5120"/>
                </a:cubicBezTo>
                <a:lnTo>
                  <a:pt x="17917" y="5120"/>
                </a:lnTo>
                <a:cubicBezTo>
                  <a:pt x="17974" y="5120"/>
                  <a:pt x="18001" y="5058"/>
                  <a:pt x="17962" y="5021"/>
                </a:cubicBezTo>
                <a:lnTo>
                  <a:pt x="12632" y="99"/>
                </a:lnTo>
                <a:cubicBezTo>
                  <a:pt x="12612" y="81"/>
                  <a:pt x="12585" y="78"/>
                  <a:pt x="12563" y="86"/>
                </a:cubicBezTo>
                <a:close/>
                <a:moveTo>
                  <a:pt x="20172" y="4728"/>
                </a:moveTo>
                <a:cubicBezTo>
                  <a:pt x="20023" y="4734"/>
                  <a:pt x="19872" y="4794"/>
                  <a:pt x="19753" y="4903"/>
                </a:cubicBezTo>
                <a:lnTo>
                  <a:pt x="18916" y="5676"/>
                </a:lnTo>
                <a:cubicBezTo>
                  <a:pt x="18892" y="5699"/>
                  <a:pt x="18892" y="5736"/>
                  <a:pt x="18916" y="5758"/>
                </a:cubicBezTo>
                <a:lnTo>
                  <a:pt x="20419" y="7147"/>
                </a:lnTo>
                <a:cubicBezTo>
                  <a:pt x="20443" y="7170"/>
                  <a:pt x="20483" y="7170"/>
                  <a:pt x="20508" y="7147"/>
                </a:cubicBezTo>
                <a:lnTo>
                  <a:pt x="21345" y="6372"/>
                </a:lnTo>
                <a:cubicBezTo>
                  <a:pt x="21583" y="6154"/>
                  <a:pt x="21600" y="5815"/>
                  <a:pt x="21383" y="5615"/>
                </a:cubicBezTo>
                <a:lnTo>
                  <a:pt x="20576" y="4868"/>
                </a:lnTo>
                <a:cubicBezTo>
                  <a:pt x="20468" y="4768"/>
                  <a:pt x="20321" y="4722"/>
                  <a:pt x="20172" y="4728"/>
                </a:cubicBezTo>
                <a:close/>
                <a:moveTo>
                  <a:pt x="18322" y="6249"/>
                </a:moveTo>
                <a:cubicBezTo>
                  <a:pt x="18306" y="6249"/>
                  <a:pt x="18290" y="6255"/>
                  <a:pt x="18277" y="6266"/>
                </a:cubicBezTo>
                <a:lnTo>
                  <a:pt x="11222" y="12779"/>
                </a:lnTo>
                <a:cubicBezTo>
                  <a:pt x="11198" y="12801"/>
                  <a:pt x="11198" y="12838"/>
                  <a:pt x="11222" y="12861"/>
                </a:cubicBezTo>
                <a:lnTo>
                  <a:pt x="12727" y="14249"/>
                </a:lnTo>
                <a:cubicBezTo>
                  <a:pt x="12751" y="14272"/>
                  <a:pt x="12789" y="14272"/>
                  <a:pt x="12814" y="14249"/>
                </a:cubicBezTo>
                <a:lnTo>
                  <a:pt x="19869" y="7737"/>
                </a:lnTo>
                <a:cubicBezTo>
                  <a:pt x="19893" y="7714"/>
                  <a:pt x="19893" y="7677"/>
                  <a:pt x="19869" y="7655"/>
                </a:cubicBezTo>
                <a:lnTo>
                  <a:pt x="18366" y="6266"/>
                </a:lnTo>
                <a:cubicBezTo>
                  <a:pt x="18354" y="6255"/>
                  <a:pt x="18338" y="6249"/>
                  <a:pt x="18322" y="6249"/>
                </a:cubicBezTo>
                <a:close/>
                <a:moveTo>
                  <a:pt x="10691" y="13419"/>
                </a:moveTo>
                <a:cubicBezTo>
                  <a:pt x="10671" y="13422"/>
                  <a:pt x="10653" y="13432"/>
                  <a:pt x="10644" y="13451"/>
                </a:cubicBezTo>
                <a:lnTo>
                  <a:pt x="9401" y="15879"/>
                </a:lnTo>
                <a:cubicBezTo>
                  <a:pt x="9375" y="15929"/>
                  <a:pt x="9430" y="15979"/>
                  <a:pt x="9483" y="15955"/>
                </a:cubicBezTo>
                <a:lnTo>
                  <a:pt x="12114" y="14808"/>
                </a:lnTo>
                <a:cubicBezTo>
                  <a:pt x="12154" y="14790"/>
                  <a:pt x="12161" y="14741"/>
                  <a:pt x="12130" y="14712"/>
                </a:cubicBezTo>
                <a:lnTo>
                  <a:pt x="10745" y="13434"/>
                </a:lnTo>
                <a:cubicBezTo>
                  <a:pt x="10730" y="13420"/>
                  <a:pt x="10710" y="13416"/>
                  <a:pt x="10691" y="13419"/>
                </a:cubicBezTo>
                <a:close/>
              </a:path>
            </a:pathLst>
          </a:custGeom>
          <a:solidFill>
            <a:srgbClr val="FFFFFF"/>
          </a:solidFill>
          <a:ln w="12700">
            <a:solidFill>
              <a:schemeClr val="accent1"/>
            </a:solidFill>
          </a:ln>
          <a:effectLst>
            <a:outerShdw blurRad="38100" dist="12700" dir="5400000" rotWithShape="0">
              <a:srgbClr val="000000">
                <a:alpha val="63000"/>
              </a:srgbClr>
            </a:outerShdw>
          </a:effectLst>
        </p:spPr>
        <p:txBody>
          <a:bodyPr lIns="45719" rIns="45719" anchor="ctr"/>
          <a:lstStyle/>
          <a:p>
            <a:endParaRPr/>
          </a:p>
        </p:txBody>
      </p:sp>
      <p:sp>
        <p:nvSpPr>
          <p:cNvPr id="292" name="Search"/>
          <p:cNvSpPr/>
          <p:nvPr/>
        </p:nvSpPr>
        <p:spPr>
          <a:xfrm>
            <a:off x="5909114" y="3290332"/>
            <a:ext cx="1675200" cy="1963423"/>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12700">
            <a:solidFill>
              <a:schemeClr val="accent1"/>
            </a:solidFill>
          </a:ln>
          <a:effectLst>
            <a:outerShdw blurRad="38100" dist="12700" dir="5400000" rotWithShape="0">
              <a:srgbClr val="000000">
                <a:alpha val="63000"/>
              </a:srgbClr>
            </a:outerShdw>
          </a:effectLst>
        </p:spPr>
        <p:txBody>
          <a:bodyPr lIns="45719" rIns="45719" anchor="ctr"/>
          <a:lstStyle/>
          <a:p>
            <a:endParaRPr/>
          </a:p>
        </p:txBody>
      </p:sp>
      <p:sp>
        <p:nvSpPr>
          <p:cNvPr id="293" name="Book Stack"/>
          <p:cNvSpPr/>
          <p:nvPr/>
        </p:nvSpPr>
        <p:spPr>
          <a:xfrm>
            <a:off x="7066076" y="1170102"/>
            <a:ext cx="1329271" cy="1204597"/>
          </a:xfrm>
          <a:custGeom>
            <a:avLst/>
            <a:gdLst/>
            <a:ahLst/>
            <a:cxnLst>
              <a:cxn ang="0">
                <a:pos x="wd2" y="hd2"/>
              </a:cxn>
              <a:cxn ang="5400000">
                <a:pos x="wd2" y="hd2"/>
              </a:cxn>
              <a:cxn ang="10800000">
                <a:pos x="wd2" y="hd2"/>
              </a:cxn>
              <a:cxn ang="16200000">
                <a:pos x="wd2" y="hd2"/>
              </a:cxn>
            </a:cxnLst>
            <a:rect l="0" t="0" r="r" b="b"/>
            <a:pathLst>
              <a:path w="21600" h="21600" extrusionOk="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solidFill>
            <a:srgbClr val="FFFFFF"/>
          </a:solidFill>
          <a:ln w="12700">
            <a:solidFill>
              <a:schemeClr val="accent1"/>
            </a:solidFill>
          </a:ln>
          <a:effectLst>
            <a:outerShdw blurRad="38100" dist="12700" dir="5400000" rotWithShape="0">
              <a:srgbClr val="000000">
                <a:alpha val="63000"/>
              </a:srgbClr>
            </a:outerShdw>
          </a:effectLst>
        </p:spPr>
        <p:txBody>
          <a:bodyPr lIns="45719" rIns="45719" anchor="ctr"/>
          <a:lstStyle/>
          <a:p>
            <a:endParaRPr/>
          </a:p>
        </p:txBody>
      </p:sp>
      <p:sp>
        <p:nvSpPr>
          <p:cNvPr id="294" name="Open Book"/>
          <p:cNvSpPr/>
          <p:nvPr/>
        </p:nvSpPr>
        <p:spPr>
          <a:xfrm>
            <a:off x="9260623" y="3825932"/>
            <a:ext cx="1316941" cy="1219302"/>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FFFFFF"/>
          </a:solidFill>
          <a:ln w="12700">
            <a:solidFill>
              <a:schemeClr val="accent1"/>
            </a:solidFill>
          </a:ln>
          <a:effectLst>
            <a:outerShdw blurRad="38100" dist="12700" dir="5400000" rotWithShape="0">
              <a:srgbClr val="000000">
                <a:alpha val="63000"/>
              </a:srgbClr>
            </a:outerShdw>
          </a:effectLst>
        </p:spPr>
        <p:txBody>
          <a:bodyPr lIns="45719" rIns="45719" anchor="ctr"/>
          <a:lstStyle/>
          <a:p>
            <a:endParaRPr/>
          </a:p>
        </p:txBody>
      </p:sp>
      <p:sp>
        <p:nvSpPr>
          <p:cNvPr id="295" name="Survey"/>
          <p:cNvSpPr txBox="1"/>
          <p:nvPr/>
        </p:nvSpPr>
        <p:spPr>
          <a:xfrm>
            <a:off x="3675493" y="3744326"/>
            <a:ext cx="82009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t>Survey</a:t>
            </a:r>
          </a:p>
        </p:txBody>
      </p:sp>
      <p:sp>
        <p:nvSpPr>
          <p:cNvPr id="296" name="Research"/>
          <p:cNvSpPr txBox="1"/>
          <p:nvPr/>
        </p:nvSpPr>
        <p:spPr>
          <a:xfrm>
            <a:off x="7071661" y="2588728"/>
            <a:ext cx="1139427"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Research</a:t>
            </a:r>
          </a:p>
        </p:txBody>
      </p:sp>
      <p:sp>
        <p:nvSpPr>
          <p:cNvPr id="297" name="National Lab"/>
          <p:cNvSpPr txBox="1"/>
          <p:nvPr/>
        </p:nvSpPr>
        <p:spPr>
          <a:xfrm>
            <a:off x="5984399" y="5508455"/>
            <a:ext cx="1524631"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t>National Lab</a:t>
            </a:r>
          </a:p>
        </p:txBody>
      </p:sp>
      <p:sp>
        <p:nvSpPr>
          <p:cNvPr id="298" name="University of Waterloo"/>
          <p:cNvSpPr txBox="1"/>
          <p:nvPr/>
        </p:nvSpPr>
        <p:spPr>
          <a:xfrm>
            <a:off x="8566822" y="3114034"/>
            <a:ext cx="2469726"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rPr dirty="0"/>
              <a:t>University of Waterloo</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ctrTitle"/>
          </p:nvPr>
        </p:nvSpPr>
        <p:spPr>
          <a:xfrm>
            <a:off x="1629103" y="2244830"/>
            <a:ext cx="8933797" cy="2437233"/>
          </a:xfrm>
          <a:prstGeom prst="rect">
            <a:avLst/>
          </a:prstGeom>
        </p:spPr>
        <p:txBody>
          <a:bodyPr/>
          <a:lstStyle>
            <a:lvl1pPr>
              <a:defRPr sz="6100" spc="-99"/>
            </a:lvl1pPr>
          </a:lstStyle>
          <a:p>
            <a:r>
              <a:rPr dirty="0"/>
              <a:t>Discovery results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ctrTitle"/>
          </p:nvPr>
        </p:nvSpPr>
        <p:spPr>
          <a:xfrm>
            <a:off x="1629103" y="2244830"/>
            <a:ext cx="8933797" cy="2437233"/>
          </a:xfrm>
          <a:prstGeom prst="rect">
            <a:avLst/>
          </a:prstGeom>
        </p:spPr>
        <p:txBody>
          <a:bodyPr/>
          <a:lstStyle>
            <a:lvl1pPr>
              <a:defRPr sz="6100" spc="-99"/>
            </a:lvl1pPr>
          </a:lstStyle>
          <a:p>
            <a:r>
              <a:rPr dirty="0"/>
              <a:t>Discovery results</a:t>
            </a:r>
            <a:r>
              <a:rPr lang="en-CA" dirty="0"/>
              <a:t>: Survey</a:t>
            </a:r>
            <a:endParaRPr dirty="0"/>
          </a:p>
        </p:txBody>
      </p:sp>
    </p:spTree>
    <p:extLst>
      <p:ext uri="{BB962C8B-B14F-4D97-AF65-F5344CB8AC3E}">
        <p14:creationId xmlns:p14="http://schemas.microsoft.com/office/powerpoint/2010/main" val="12144391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Content Placeholder 4" descr="Content Placeholder 4"/>
          <p:cNvPicPr>
            <a:picLocks noChangeAspect="1"/>
          </p:cNvPicPr>
          <p:nvPr/>
        </p:nvPicPr>
        <p:blipFill>
          <a:blip r:embed="rId2"/>
          <a:stretch>
            <a:fillRect/>
          </a:stretch>
        </p:blipFill>
        <p:spPr>
          <a:xfrm>
            <a:off x="3456878" y="635619"/>
            <a:ext cx="8180256" cy="558302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Content Placeholder 4" descr="Content Placeholder 4"/>
          <p:cNvPicPr>
            <a:picLocks noChangeAspect="1"/>
          </p:cNvPicPr>
          <p:nvPr/>
        </p:nvPicPr>
        <p:blipFill>
          <a:blip r:embed="rId2"/>
          <a:stretch>
            <a:fillRect/>
          </a:stretch>
        </p:blipFill>
        <p:spPr>
          <a:xfrm>
            <a:off x="3468029" y="519195"/>
            <a:ext cx="8196148" cy="558828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Picture 17" descr="Picture 17"/>
          <p:cNvPicPr>
            <a:picLocks noChangeAspect="1"/>
          </p:cNvPicPr>
          <p:nvPr/>
        </p:nvPicPr>
        <p:blipFill>
          <a:blip r:embed="rId2"/>
          <a:stretch>
            <a:fillRect/>
          </a:stretch>
        </p:blipFill>
        <p:spPr>
          <a:xfrm>
            <a:off x="3211552" y="541716"/>
            <a:ext cx="8469364" cy="577456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Picture 3" descr="Picture 3"/>
          <p:cNvPicPr>
            <a:picLocks noChangeAspect="1"/>
          </p:cNvPicPr>
          <p:nvPr/>
        </p:nvPicPr>
        <p:blipFill>
          <a:blip r:embed="rId2"/>
          <a:stretch>
            <a:fillRect/>
          </a:stretch>
        </p:blipFill>
        <p:spPr>
          <a:xfrm>
            <a:off x="3222701" y="548691"/>
            <a:ext cx="8448908" cy="576061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ctrTitle"/>
          </p:nvPr>
        </p:nvSpPr>
        <p:spPr>
          <a:xfrm>
            <a:off x="1629103" y="2244830"/>
            <a:ext cx="8933797" cy="2437233"/>
          </a:xfrm>
          <a:prstGeom prst="rect">
            <a:avLst/>
          </a:prstGeom>
        </p:spPr>
        <p:txBody>
          <a:bodyPr/>
          <a:lstStyle>
            <a:lvl1pPr>
              <a:defRPr sz="6100" spc="-99"/>
            </a:lvl1pPr>
          </a:lstStyle>
          <a:p>
            <a:r>
              <a:rPr dirty="0"/>
              <a:t>Discovery results</a:t>
            </a:r>
            <a:r>
              <a:rPr lang="en-CA" dirty="0"/>
              <a:t>: National Lab</a:t>
            </a:r>
            <a:endParaRPr dirty="0"/>
          </a:p>
        </p:txBody>
      </p:sp>
    </p:spTree>
    <p:extLst>
      <p:ext uri="{BB962C8B-B14F-4D97-AF65-F5344CB8AC3E}">
        <p14:creationId xmlns:p14="http://schemas.microsoft.com/office/powerpoint/2010/main" val="15572263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Screen Shot 2021-04-07 at 10.20.17 AM.png" descr="Screen Shot 2021-04-07 at 10.20.17 AM.png"/>
          <p:cNvPicPr>
            <a:picLocks noChangeAspect="1"/>
          </p:cNvPicPr>
          <p:nvPr/>
        </p:nvPicPr>
        <p:blipFill>
          <a:blip r:embed="rId2"/>
          <a:stretch>
            <a:fillRect/>
          </a:stretch>
        </p:blipFill>
        <p:spPr>
          <a:xfrm>
            <a:off x="3464171" y="1155488"/>
            <a:ext cx="5438078" cy="3403834"/>
          </a:xfrm>
          <a:prstGeom prst="rect">
            <a:avLst/>
          </a:prstGeom>
          <a:ln w="12700">
            <a:miter lim="400000"/>
          </a:ln>
        </p:spPr>
      </p:pic>
      <p:pic>
        <p:nvPicPr>
          <p:cNvPr id="321" name="Screen Shot 2021-04-07 at 10.22.58 AM.png" descr="Screen Shot 2021-04-07 at 10.22.58 AM.png"/>
          <p:cNvPicPr>
            <a:picLocks noChangeAspect="1"/>
          </p:cNvPicPr>
          <p:nvPr/>
        </p:nvPicPr>
        <p:blipFill>
          <a:blip r:embed="rId3"/>
          <a:stretch>
            <a:fillRect/>
          </a:stretch>
        </p:blipFill>
        <p:spPr>
          <a:xfrm>
            <a:off x="500746" y="4694269"/>
            <a:ext cx="11190508" cy="1659486"/>
          </a:xfrm>
          <a:prstGeom prst="rect">
            <a:avLst/>
          </a:prstGeom>
          <a:ln w="12700">
            <a:miter lim="400000"/>
          </a:ln>
        </p:spPr>
      </p:pic>
      <p:sp>
        <p:nvSpPr>
          <p:cNvPr id="322" name="Mural Board from National Lab, March 2"/>
          <p:cNvSpPr txBox="1"/>
          <p:nvPr/>
        </p:nvSpPr>
        <p:spPr>
          <a:xfrm>
            <a:off x="2485663" y="433800"/>
            <a:ext cx="7983697"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a:lvl1pPr>
          </a:lstStyle>
          <a:p>
            <a:r>
              <a:t>Mural Board from National Lab, March 2</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ctrTitle"/>
          </p:nvPr>
        </p:nvSpPr>
        <p:spPr>
          <a:xfrm>
            <a:off x="1629103" y="2244830"/>
            <a:ext cx="8933797" cy="2437233"/>
          </a:xfrm>
          <a:prstGeom prst="rect">
            <a:avLst/>
          </a:prstGeom>
        </p:spPr>
        <p:txBody>
          <a:bodyPr/>
          <a:lstStyle>
            <a:lvl1pPr>
              <a:defRPr sz="6100" spc="-99"/>
            </a:lvl1pPr>
          </a:lstStyle>
          <a:p>
            <a:r>
              <a:rPr dirty="0"/>
              <a:t>Discovery results</a:t>
            </a:r>
            <a:r>
              <a:rPr lang="en-CA" dirty="0"/>
              <a:t>: University of Waterloo</a:t>
            </a:r>
            <a:endParaRPr dirty="0"/>
          </a:p>
        </p:txBody>
      </p:sp>
    </p:spTree>
    <p:extLst>
      <p:ext uri="{BB962C8B-B14F-4D97-AF65-F5344CB8AC3E}">
        <p14:creationId xmlns:p14="http://schemas.microsoft.com/office/powerpoint/2010/main" val="22627945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prstGeom prst="rect">
            <a:avLst/>
          </a:prstGeom>
        </p:spPr>
        <p:txBody>
          <a:bodyPr/>
          <a:lstStyle>
            <a:lvl1pPr>
              <a:lnSpc>
                <a:spcPct val="107000"/>
              </a:lnSpc>
              <a:defRPr>
                <a:solidFill>
                  <a:srgbClr val="C6210E"/>
                </a:solidFill>
              </a:defRPr>
            </a:lvl1pPr>
          </a:lstStyle>
          <a:p>
            <a:r>
              <a:t>Welcome &amp; Introductions</a:t>
            </a:r>
          </a:p>
        </p:txBody>
      </p:sp>
      <p:sp>
        <p:nvSpPr>
          <p:cNvPr id="144" name="Text Placeholder 11"/>
          <p:cNvSpPr txBox="1">
            <a:spLocks noGrp="1"/>
          </p:cNvSpPr>
          <p:nvPr>
            <p:ph type="body" sz="quarter" idx="1"/>
          </p:nvPr>
        </p:nvSpPr>
        <p:spPr>
          <a:xfrm>
            <a:off x="1069847" y="2074334"/>
            <a:ext cx="4663442" cy="640081"/>
          </a:xfrm>
          <a:prstGeom prst="rect">
            <a:avLst/>
          </a:prstGeom>
        </p:spPr>
        <p:txBody>
          <a:bodyPr/>
          <a:lstStyle/>
          <a:p>
            <a:r>
              <a:t>Agenda</a:t>
            </a:r>
          </a:p>
        </p:txBody>
      </p:sp>
      <p:sp>
        <p:nvSpPr>
          <p:cNvPr id="145" name="Content Placeholder 2"/>
          <p:cNvSpPr txBox="1"/>
          <p:nvPr/>
        </p:nvSpPr>
        <p:spPr>
          <a:xfrm>
            <a:off x="1115567" y="2792471"/>
            <a:ext cx="4572001" cy="3163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82879" indent="-182879">
              <a:lnSpc>
                <a:spcPct val="110000"/>
              </a:lnSpc>
              <a:spcBef>
                <a:spcPts val="900"/>
              </a:spcBef>
              <a:buClr>
                <a:srgbClr val="262626"/>
              </a:buClr>
              <a:buSzPct val="100000"/>
              <a:buFont typeface="Garamond"/>
              <a:buChar char="◦"/>
            </a:pPr>
            <a:r>
              <a:t>Overview of the Solutions Lab</a:t>
            </a:r>
          </a:p>
          <a:p>
            <a:pPr marL="182879" indent="-182879">
              <a:lnSpc>
                <a:spcPct val="110000"/>
              </a:lnSpc>
              <a:spcBef>
                <a:spcPts val="900"/>
              </a:spcBef>
              <a:buClr>
                <a:srgbClr val="262626"/>
              </a:buClr>
              <a:buSzPct val="100000"/>
              <a:buFont typeface="Garamond"/>
              <a:buChar char="◦"/>
            </a:pPr>
            <a:r>
              <a:t>Discovery Phase Results</a:t>
            </a:r>
          </a:p>
          <a:p>
            <a:pPr marL="182879" indent="-182879">
              <a:lnSpc>
                <a:spcPct val="110000"/>
              </a:lnSpc>
              <a:spcBef>
                <a:spcPts val="900"/>
              </a:spcBef>
              <a:buClr>
                <a:srgbClr val="262626"/>
              </a:buClr>
              <a:buSzPct val="100000"/>
              <a:buFont typeface="Garamond"/>
              <a:buChar char="◦"/>
            </a:pPr>
            <a:r>
              <a:t>Discussion of Results</a:t>
            </a:r>
          </a:p>
          <a:p>
            <a:pPr marL="182879" indent="-182879">
              <a:lnSpc>
                <a:spcPct val="110000"/>
              </a:lnSpc>
              <a:spcBef>
                <a:spcPts val="900"/>
              </a:spcBef>
              <a:buClr>
                <a:srgbClr val="262626"/>
              </a:buClr>
              <a:buSzPct val="100000"/>
              <a:buFont typeface="Garamond"/>
              <a:buChar char="◦"/>
            </a:pPr>
            <a:r>
              <a:t>Sample CDP Dashboard</a:t>
            </a:r>
          </a:p>
          <a:p>
            <a:pPr marL="182879" indent="-182879">
              <a:lnSpc>
                <a:spcPct val="110000"/>
              </a:lnSpc>
              <a:spcBef>
                <a:spcPts val="900"/>
              </a:spcBef>
              <a:buClr>
                <a:srgbClr val="262626"/>
              </a:buClr>
              <a:buSzPct val="100000"/>
              <a:buFont typeface="Garamond"/>
              <a:buChar char="◦"/>
            </a:pPr>
            <a:r>
              <a:t>Next Steps</a:t>
            </a:r>
          </a:p>
        </p:txBody>
      </p:sp>
      <p:sp>
        <p:nvSpPr>
          <p:cNvPr id="146" name="Text Placeholder 13"/>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0"/>
              </a:spcBef>
              <a:buClrTx/>
              <a:buSzTx/>
              <a:buFontTx/>
              <a:buNone/>
              <a:defRPr sz="1900" b="1"/>
            </a:lvl1pPr>
          </a:lstStyle>
          <a:p>
            <a:r>
              <a:t>People</a:t>
            </a:r>
          </a:p>
        </p:txBody>
      </p:sp>
      <p:sp>
        <p:nvSpPr>
          <p:cNvPr id="147" name="Content Placeholder 14"/>
          <p:cNvSpPr txBox="1"/>
          <p:nvPr/>
        </p:nvSpPr>
        <p:spPr>
          <a:xfrm>
            <a:off x="6504431" y="2792471"/>
            <a:ext cx="4572001" cy="3164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82879" indent="-182879">
              <a:lnSpc>
                <a:spcPct val="150000"/>
              </a:lnSpc>
              <a:buClr>
                <a:srgbClr val="262626"/>
              </a:buClr>
              <a:buSzPct val="100000"/>
              <a:buFont typeface="Garamond"/>
              <a:buChar char="◦"/>
            </a:pPr>
            <a:r>
              <a:t>Michel Frojmovic, CDP</a:t>
            </a:r>
          </a:p>
          <a:p>
            <a:pPr marL="182879" indent="-182879">
              <a:lnSpc>
                <a:spcPct val="150000"/>
              </a:lnSpc>
              <a:buClr>
                <a:srgbClr val="262626"/>
              </a:buClr>
              <a:buSzPct val="100000"/>
              <a:buFont typeface="Garamond"/>
              <a:buChar char="◦"/>
            </a:pPr>
            <a:r>
              <a:t>David Crenna, Priority Decision Data</a:t>
            </a:r>
          </a:p>
          <a:p>
            <a:pPr marL="182879" indent="-182879">
              <a:lnSpc>
                <a:spcPct val="150000"/>
              </a:lnSpc>
              <a:buClr>
                <a:srgbClr val="262626"/>
              </a:buClr>
              <a:buSzPct val="100000"/>
              <a:buFont typeface="Garamond"/>
              <a:buChar char="◦"/>
            </a:pPr>
            <a:r>
              <a:t>John Purkis, Lansdowne Technologies</a:t>
            </a:r>
          </a:p>
          <a:p>
            <a:pPr marL="182879" indent="-182879">
              <a:lnSpc>
                <a:spcPct val="150000"/>
              </a:lnSpc>
              <a:buClr>
                <a:srgbClr val="262626"/>
              </a:buClr>
              <a:buSzPct val="100000"/>
              <a:buFont typeface="Garamond"/>
              <a:buChar char="◦"/>
            </a:pPr>
            <a:r>
              <a:t>Mike Ditor, CDP</a:t>
            </a:r>
          </a:p>
          <a:p>
            <a:pPr marL="182879" indent="-182879">
              <a:lnSpc>
                <a:spcPct val="150000"/>
              </a:lnSpc>
              <a:buClr>
                <a:srgbClr val="262626"/>
              </a:buClr>
              <a:buSzPct val="100000"/>
              <a:buFont typeface="Garamond"/>
              <a:buChar char="◦"/>
            </a:pPr>
            <a:r>
              <a:t>Mary Clarke, CDP</a:t>
            </a:r>
          </a:p>
        </p:txBody>
      </p:sp>
      <p:sp>
        <p:nvSpPr>
          <p:cNvPr id="148" name="Slide Number Placeholder 3"/>
          <p:cNvSpPr txBox="1">
            <a:spLocks noGrp="1"/>
          </p:cNvSpPr>
          <p:nvPr>
            <p:ph type="sldNum" sz="quarter" idx="4294967295"/>
          </p:nvPr>
        </p:nvSpPr>
        <p:spPr>
          <a:xfrm>
            <a:off x="10964753" y="6182359"/>
            <a:ext cx="160448"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Screen Shot 2021-04-07 at 10.40.56 AM.png" descr="Screen Shot 2021-04-07 at 10.40.56 AM.png"/>
          <p:cNvPicPr>
            <a:picLocks noChangeAspect="1"/>
          </p:cNvPicPr>
          <p:nvPr/>
        </p:nvPicPr>
        <p:blipFill>
          <a:blip r:embed="rId2"/>
          <a:stretch>
            <a:fillRect/>
          </a:stretch>
        </p:blipFill>
        <p:spPr>
          <a:xfrm>
            <a:off x="7676397" y="560913"/>
            <a:ext cx="3953579" cy="5146325"/>
          </a:xfrm>
          <a:prstGeom prst="rect">
            <a:avLst/>
          </a:prstGeom>
          <a:ln w="12700">
            <a:miter lim="400000"/>
          </a:ln>
        </p:spPr>
      </p:pic>
      <p:pic>
        <p:nvPicPr>
          <p:cNvPr id="325" name="Screen Shot 2021-04-07 at 10.41.10 AM.png" descr="Screen Shot 2021-04-07 at 10.41.10 AM.png"/>
          <p:cNvPicPr>
            <a:picLocks noChangeAspect="1"/>
          </p:cNvPicPr>
          <p:nvPr/>
        </p:nvPicPr>
        <p:blipFill>
          <a:blip r:embed="rId3"/>
          <a:stretch>
            <a:fillRect/>
          </a:stretch>
        </p:blipFill>
        <p:spPr>
          <a:xfrm>
            <a:off x="3686459" y="1428777"/>
            <a:ext cx="3750440" cy="4881902"/>
          </a:xfrm>
          <a:prstGeom prst="rect">
            <a:avLst/>
          </a:prstGeom>
          <a:ln w="12700">
            <a:miter lim="400000"/>
          </a:ln>
        </p:spPr>
      </p:pic>
      <p:sp>
        <p:nvSpPr>
          <p:cNvPr id="326" name="University of Waterloo"/>
          <p:cNvSpPr txBox="1"/>
          <p:nvPr/>
        </p:nvSpPr>
        <p:spPr>
          <a:xfrm>
            <a:off x="658034" y="573016"/>
            <a:ext cx="4309627"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a:lvl1pPr>
          </a:lstStyle>
          <a:p>
            <a:r>
              <a:t>University of Waterloo</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ctrTitle"/>
          </p:nvPr>
        </p:nvSpPr>
        <p:spPr>
          <a:xfrm>
            <a:off x="1629103" y="2244830"/>
            <a:ext cx="8933797" cy="2437233"/>
          </a:xfrm>
          <a:prstGeom prst="rect">
            <a:avLst/>
          </a:prstGeom>
        </p:spPr>
        <p:txBody>
          <a:bodyPr/>
          <a:lstStyle>
            <a:lvl1pPr>
              <a:defRPr sz="6100" spc="-99"/>
            </a:lvl1pPr>
          </a:lstStyle>
          <a:p>
            <a:r>
              <a:rPr dirty="0"/>
              <a:t>Discovery results</a:t>
            </a:r>
            <a:r>
              <a:rPr lang="en-CA" dirty="0"/>
              <a:t>: Overall</a:t>
            </a:r>
            <a:endParaRPr dirty="0"/>
          </a:p>
        </p:txBody>
      </p:sp>
    </p:spTree>
    <p:extLst>
      <p:ext uri="{BB962C8B-B14F-4D97-AF65-F5344CB8AC3E}">
        <p14:creationId xmlns:p14="http://schemas.microsoft.com/office/powerpoint/2010/main" val="294361656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itle 1"/>
          <p:cNvSpPr txBox="1">
            <a:spLocks noGrp="1"/>
          </p:cNvSpPr>
          <p:nvPr>
            <p:ph type="ctrTitle"/>
          </p:nvPr>
        </p:nvSpPr>
        <p:spPr>
          <a:xfrm>
            <a:off x="1629103" y="2244830"/>
            <a:ext cx="8933797" cy="2437233"/>
          </a:xfrm>
          <a:prstGeom prst="rect">
            <a:avLst/>
          </a:prstGeom>
        </p:spPr>
        <p:txBody>
          <a:bodyPr/>
          <a:lstStyle/>
          <a:p>
            <a:r>
              <a:t>Discussion of Results</a:t>
            </a:r>
          </a:p>
        </p:txBody>
      </p:sp>
      <p:sp>
        <p:nvSpPr>
          <p:cNvPr id="337" name="Content Placeholder 2"/>
          <p:cNvSpPr txBox="1">
            <a:spLocks noGrp="1"/>
          </p:cNvSpPr>
          <p:nvPr>
            <p:ph type="subTitle" sz="quarter" idx="1"/>
          </p:nvPr>
        </p:nvSpPr>
        <p:spPr>
          <a:prstGeom prst="rect">
            <a:avLst/>
          </a:prstGeom>
        </p:spPr>
        <p:txBody>
          <a:bodyPr/>
          <a:lstStyle/>
          <a:p>
            <a:pPr>
              <a:lnSpc>
                <a:spcPct val="100000"/>
              </a:lnSpc>
              <a:spcBef>
                <a:spcPts val="600"/>
              </a:spcBef>
            </a:pPr>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Questions for the Project Team"/>
          <p:cNvSpPr txBox="1">
            <a:spLocks noGrp="1"/>
          </p:cNvSpPr>
          <p:nvPr>
            <p:ph type="title"/>
          </p:nvPr>
        </p:nvSpPr>
        <p:spPr>
          <a:prstGeom prst="rect">
            <a:avLst/>
          </a:prstGeom>
        </p:spPr>
        <p:txBody>
          <a:bodyPr/>
          <a:lstStyle/>
          <a:p>
            <a:r>
              <a:rPr dirty="0"/>
              <a:t>Questions for the Project Team</a:t>
            </a:r>
          </a:p>
        </p:txBody>
      </p:sp>
      <p:sp>
        <p:nvSpPr>
          <p:cNvPr id="342" name="Who is missing from the conversation? How will they be brought in?…"/>
          <p:cNvSpPr txBox="1">
            <a:spLocks noGrp="1"/>
          </p:cNvSpPr>
          <p:nvPr>
            <p:ph type="body" idx="1"/>
          </p:nvPr>
        </p:nvSpPr>
        <p:spPr>
          <a:prstGeom prst="rect">
            <a:avLst/>
          </a:prstGeom>
        </p:spPr>
        <p:txBody>
          <a:bodyPr>
            <a:normAutofit/>
          </a:bodyPr>
          <a:lstStyle/>
          <a:p>
            <a:pPr>
              <a:lnSpc>
                <a:spcPct val="150000"/>
              </a:lnSpc>
            </a:pPr>
            <a:r>
              <a:rPr lang="en-CA" sz="2400" dirty="0"/>
              <a:t>What are you most excited about from the conversation so far?</a:t>
            </a:r>
          </a:p>
          <a:p>
            <a:pPr>
              <a:lnSpc>
                <a:spcPct val="150000"/>
              </a:lnSpc>
            </a:pPr>
            <a:r>
              <a:rPr lang="en-CA" sz="2400" dirty="0"/>
              <a:t>Who is missing from the conversation? How will they be brought in?</a:t>
            </a:r>
          </a:p>
          <a:p>
            <a:pPr>
              <a:lnSpc>
                <a:spcPct val="150000"/>
              </a:lnSpc>
            </a:pPr>
            <a:r>
              <a:rPr lang="en-CA" sz="2400" dirty="0"/>
              <a:t>What are you looking forward to during the next phase?</a:t>
            </a:r>
          </a:p>
          <a:p>
            <a:pPr>
              <a:lnSpc>
                <a:spcPct val="150000"/>
              </a:lnSpc>
            </a:pPr>
            <a:r>
              <a:rPr lang="en-CA" sz="2400" dirty="0"/>
              <a:t>What does success look like?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42">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4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4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4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build="p" animBg="1"/>
      <p:bldP spid="342" grpI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Questions for Today’s Participants"/>
          <p:cNvSpPr txBox="1">
            <a:spLocks noGrp="1"/>
          </p:cNvSpPr>
          <p:nvPr>
            <p:ph type="title"/>
          </p:nvPr>
        </p:nvSpPr>
        <p:spPr>
          <a:prstGeom prst="rect">
            <a:avLst/>
          </a:prstGeom>
        </p:spPr>
        <p:txBody>
          <a:bodyPr/>
          <a:lstStyle/>
          <a:p>
            <a:r>
              <a:t>Questions for Today’s Participants</a:t>
            </a:r>
          </a:p>
        </p:txBody>
      </p:sp>
      <p:sp>
        <p:nvSpPr>
          <p:cNvPr id="345" name="What housing data question/problem do you want us to solve for you?"/>
          <p:cNvSpPr txBox="1">
            <a:spLocks noGrp="1"/>
          </p:cNvSpPr>
          <p:nvPr>
            <p:ph type="body" idx="1"/>
          </p:nvPr>
        </p:nvSpPr>
        <p:spPr>
          <a:prstGeom prst="rect">
            <a:avLst/>
          </a:prstGeom>
        </p:spPr>
        <p:txBody>
          <a:bodyPr>
            <a:normAutofit/>
          </a:bodyPr>
          <a:lstStyle/>
          <a:p>
            <a:r>
              <a:rPr sz="2000" dirty="0"/>
              <a:t>What housing data question/problem do you want us to solve for you?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Title 1"/>
          <p:cNvSpPr txBox="1">
            <a:spLocks noGrp="1"/>
          </p:cNvSpPr>
          <p:nvPr>
            <p:ph type="ctrTitle"/>
          </p:nvPr>
        </p:nvSpPr>
        <p:spPr>
          <a:xfrm>
            <a:off x="1629103" y="2244830"/>
            <a:ext cx="8933797" cy="2437233"/>
          </a:xfrm>
          <a:prstGeom prst="rect">
            <a:avLst/>
          </a:prstGeom>
        </p:spPr>
        <p:txBody>
          <a:bodyPr/>
          <a:lstStyle/>
          <a:p>
            <a:r>
              <a:t>Sample CDP Dashboard</a:t>
            </a:r>
          </a:p>
        </p:txBody>
      </p:sp>
      <p:sp>
        <p:nvSpPr>
          <p:cNvPr id="348" name="Subtitle 2"/>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itle 5"/>
          <p:cNvSpPr txBox="1">
            <a:spLocks noGrp="1"/>
          </p:cNvSpPr>
          <p:nvPr>
            <p:ph type="title"/>
          </p:nvPr>
        </p:nvSpPr>
        <p:spPr>
          <a:xfrm>
            <a:off x="8477250" y="603503"/>
            <a:ext cx="3144775" cy="1645922"/>
          </a:xfrm>
          <a:prstGeom prst="rect">
            <a:avLst/>
          </a:prstGeom>
        </p:spPr>
        <p:txBody>
          <a:bodyPr/>
          <a:lstStyle/>
          <a:p>
            <a:r>
              <a:t>Sample dashboard</a:t>
            </a:r>
          </a:p>
        </p:txBody>
      </p:sp>
      <p:sp>
        <p:nvSpPr>
          <p:cNvPr id="351" name="Text Placeholder 9"/>
          <p:cNvSpPr txBox="1">
            <a:spLocks noGrp="1"/>
          </p:cNvSpPr>
          <p:nvPr>
            <p:ph type="body" sz="quarter" idx="1"/>
          </p:nvPr>
        </p:nvSpPr>
        <p:spPr>
          <a:xfrm>
            <a:off x="8477250" y="2386584"/>
            <a:ext cx="3144775" cy="3511296"/>
          </a:xfrm>
          <a:prstGeom prst="rect">
            <a:avLst/>
          </a:prstGeom>
        </p:spPr>
        <p:txBody>
          <a:bodyPr/>
          <a:lstStyle/>
          <a:p>
            <a:r>
              <a:t>Community recovery dashboard</a:t>
            </a:r>
          </a:p>
          <a:p>
            <a:endParaRPr/>
          </a:p>
          <a:p>
            <a:r>
              <a:t>What could a Housing Data dashboard include? </a:t>
            </a:r>
          </a:p>
        </p:txBody>
      </p:sp>
      <p:pic>
        <p:nvPicPr>
          <p:cNvPr id="352" name="Picture 10" descr="Picture 10"/>
          <p:cNvPicPr>
            <a:picLocks noChangeAspect="1"/>
          </p:cNvPicPr>
          <p:nvPr/>
        </p:nvPicPr>
        <p:blipFill>
          <a:blip r:embed="rId2"/>
          <a:stretch>
            <a:fillRect/>
          </a:stretch>
        </p:blipFill>
        <p:spPr>
          <a:xfrm>
            <a:off x="328153" y="567387"/>
            <a:ext cx="7510188" cy="5723225"/>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Picture 6" descr="Picture 6"/>
          <p:cNvPicPr>
            <a:picLocks noChangeAspect="1"/>
          </p:cNvPicPr>
          <p:nvPr/>
        </p:nvPicPr>
        <p:blipFill>
          <a:blip r:embed="rId2"/>
          <a:stretch>
            <a:fillRect/>
          </a:stretch>
        </p:blipFill>
        <p:spPr>
          <a:xfrm>
            <a:off x="903958" y="477921"/>
            <a:ext cx="10089944" cy="5902158"/>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Content Placeholder 4" descr="Content Placeholder 4"/>
          <p:cNvPicPr>
            <a:picLocks noChangeAspect="1"/>
          </p:cNvPicPr>
          <p:nvPr/>
        </p:nvPicPr>
        <p:blipFill>
          <a:blip r:embed="rId2"/>
          <a:stretch>
            <a:fillRect/>
          </a:stretch>
        </p:blipFill>
        <p:spPr>
          <a:xfrm>
            <a:off x="652225" y="458188"/>
            <a:ext cx="11042293" cy="5788352"/>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 name="Picture 8" descr="Picture 8"/>
          <p:cNvPicPr>
            <a:picLocks noChangeAspect="1"/>
          </p:cNvPicPr>
          <p:nvPr/>
        </p:nvPicPr>
        <p:blipFill>
          <a:blip r:embed="rId2"/>
          <a:stretch>
            <a:fillRect/>
          </a:stretch>
        </p:blipFill>
        <p:spPr>
          <a:xfrm>
            <a:off x="1199095" y="603376"/>
            <a:ext cx="9793809" cy="576330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a:spLocks noGrp="1"/>
          </p:cNvSpPr>
          <p:nvPr>
            <p:ph type="ctrTitle"/>
          </p:nvPr>
        </p:nvSpPr>
        <p:spPr>
          <a:xfrm>
            <a:off x="1629103" y="2244830"/>
            <a:ext cx="8933797" cy="2437233"/>
          </a:xfrm>
          <a:prstGeom prst="rect">
            <a:avLst/>
          </a:prstGeom>
        </p:spPr>
        <p:txBody>
          <a:bodyPr/>
          <a:lstStyle/>
          <a:p>
            <a:r>
              <a:t>Overview of the CDP Solutions Lab </a:t>
            </a:r>
          </a:p>
        </p:txBody>
      </p:sp>
      <p:sp>
        <p:nvSpPr>
          <p:cNvPr id="153" name="Subtitle 2"/>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Picture 6" descr="Picture 6"/>
          <p:cNvPicPr>
            <a:picLocks noChangeAspect="1"/>
          </p:cNvPicPr>
          <p:nvPr/>
        </p:nvPicPr>
        <p:blipFill>
          <a:blip r:embed="rId2"/>
          <a:stretch>
            <a:fillRect/>
          </a:stretch>
        </p:blipFill>
        <p:spPr>
          <a:xfrm>
            <a:off x="928852" y="512266"/>
            <a:ext cx="9972511" cy="5833468"/>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itle 1"/>
          <p:cNvSpPr txBox="1">
            <a:spLocks noGrp="1"/>
          </p:cNvSpPr>
          <p:nvPr>
            <p:ph type="ctrTitle"/>
          </p:nvPr>
        </p:nvSpPr>
        <p:spPr>
          <a:xfrm>
            <a:off x="1629103" y="2244830"/>
            <a:ext cx="8933797" cy="2437233"/>
          </a:xfrm>
          <a:prstGeom prst="rect">
            <a:avLst/>
          </a:prstGeom>
        </p:spPr>
        <p:txBody>
          <a:bodyPr/>
          <a:lstStyle/>
          <a:p>
            <a:r>
              <a:t>Next steps</a:t>
            </a:r>
          </a:p>
        </p:txBody>
      </p:sp>
      <p:sp>
        <p:nvSpPr>
          <p:cNvPr id="363" name="Content Placeholder 2"/>
          <p:cNvSpPr txBox="1">
            <a:spLocks noGrp="1"/>
          </p:cNvSpPr>
          <p:nvPr>
            <p:ph type="subTitle" sz="quarter" idx="1"/>
          </p:nvPr>
        </p:nvSpPr>
        <p:spPr>
          <a:prstGeom prst="rect">
            <a:avLst/>
          </a:prstGeom>
        </p:spPr>
        <p:txBody>
          <a:bodyPr/>
          <a:lstStyle>
            <a:lvl1pPr>
              <a:lnSpc>
                <a:spcPct val="100000"/>
              </a:lnSpc>
              <a:spcBef>
                <a:spcPts val="600"/>
              </a:spcBef>
              <a:defRPr spc="0"/>
            </a:lvl1pPr>
          </a:lstStyle>
          <a:p>
            <a:r>
              <a:t>Different ways to be involved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itle 1"/>
          <p:cNvSpPr txBox="1">
            <a:spLocks noGrp="1"/>
          </p:cNvSpPr>
          <p:nvPr>
            <p:ph type="title"/>
          </p:nvPr>
        </p:nvSpPr>
        <p:spPr>
          <a:prstGeom prst="rect">
            <a:avLst/>
          </a:prstGeom>
        </p:spPr>
        <p:txBody>
          <a:bodyPr/>
          <a:lstStyle>
            <a:lvl1pPr>
              <a:lnSpc>
                <a:spcPct val="107000"/>
              </a:lnSpc>
              <a:defRPr>
                <a:solidFill>
                  <a:srgbClr val="C6210E"/>
                </a:solidFill>
              </a:defRPr>
            </a:lvl1pPr>
          </a:lstStyle>
          <a:p>
            <a:r>
              <a:t>Next Steps</a:t>
            </a:r>
          </a:p>
        </p:txBody>
      </p:sp>
      <p:grpSp>
        <p:nvGrpSpPr>
          <p:cNvPr id="422" name="Content Placeholder 2"/>
          <p:cNvGrpSpPr/>
          <p:nvPr/>
        </p:nvGrpSpPr>
        <p:grpSpPr>
          <a:xfrm>
            <a:off x="522349" y="1959821"/>
            <a:ext cx="10677526" cy="3867235"/>
            <a:chOff x="0" y="0"/>
            <a:chExt cx="10677525" cy="3867233"/>
          </a:xfrm>
        </p:grpSpPr>
        <p:sp>
          <p:nvSpPr>
            <p:cNvPr id="373" name="2 Mar. 2021"/>
            <p:cNvSpPr txBox="1"/>
            <p:nvPr/>
          </p:nvSpPr>
          <p:spPr>
            <a:xfrm>
              <a:off x="230461" y="2130974"/>
              <a:ext cx="1826859"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889000">
                <a:lnSpc>
                  <a:spcPct val="90000"/>
                </a:lnSpc>
                <a:spcBef>
                  <a:spcPts val="800"/>
                </a:spcBef>
                <a:defRPr sz="2000" b="1"/>
              </a:lvl1pPr>
            </a:lstStyle>
            <a:p>
              <a:r>
                <a:t>2 Mar. 2021</a:t>
              </a:r>
            </a:p>
          </p:txBody>
        </p:sp>
        <p:sp>
          <p:nvSpPr>
            <p:cNvPr id="374" name="Rectangle"/>
            <p:cNvSpPr/>
            <p:nvPr/>
          </p:nvSpPr>
          <p:spPr>
            <a:xfrm>
              <a:off x="0" y="1826936"/>
              <a:ext cx="10677525" cy="213360"/>
            </a:xfrm>
            <a:prstGeom prst="rect">
              <a:avLst/>
            </a:prstGeom>
            <a:solidFill>
              <a:schemeClr val="accent1"/>
            </a:solidFill>
            <a:ln w="19050" cap="flat">
              <a:solidFill>
                <a:srgbClr val="FFFFFF"/>
              </a:solidFill>
              <a:prstDash val="solid"/>
              <a:round/>
            </a:ln>
            <a:effectLst/>
          </p:spPr>
          <p:txBody>
            <a:bodyPr wrap="square" lIns="45719" tIns="45719" rIns="45719" bIns="45719" numCol="1" anchor="t">
              <a:noAutofit/>
            </a:bodyPr>
            <a:lstStyle/>
            <a:p>
              <a:endParaRPr/>
            </a:p>
          </p:txBody>
        </p:sp>
        <p:grpSp>
          <p:nvGrpSpPr>
            <p:cNvPr id="377" name="Group"/>
            <p:cNvGrpSpPr/>
            <p:nvPr/>
          </p:nvGrpSpPr>
          <p:grpSpPr>
            <a:xfrm>
              <a:off x="230552" y="185208"/>
              <a:ext cx="2009545" cy="744094"/>
              <a:chOff x="0" y="0"/>
              <a:chExt cx="2009543" cy="744093"/>
            </a:xfrm>
          </p:grpSpPr>
          <p:sp>
            <p:nvSpPr>
              <p:cNvPr id="375" name="Rectangle"/>
              <p:cNvSpPr/>
              <p:nvPr/>
            </p:nvSpPr>
            <p:spPr>
              <a:xfrm>
                <a:off x="-1" y="-1"/>
                <a:ext cx="2009545" cy="744095"/>
              </a:xfrm>
              <a:prstGeom prst="rect">
                <a:avLst/>
              </a:prstGeom>
              <a:solidFill>
                <a:srgbClr val="D0DBCD">
                  <a:alpha val="90000"/>
                </a:srgbClr>
              </a:solidFill>
              <a:ln w="12700" cap="flat">
                <a:solidFill>
                  <a:srgbClr val="D0DBCD">
                    <a:alpha val="90000"/>
                  </a:srgbClr>
                </a:solidFill>
                <a:prstDash val="solid"/>
                <a:round/>
              </a:ln>
              <a:effectLst/>
            </p:spPr>
            <p:txBody>
              <a:bodyPr wrap="square" lIns="45719" tIns="45719" rIns="45719" bIns="45719" numCol="1" anchor="ctr">
                <a:noAutofit/>
              </a:bodyPr>
              <a:lstStyle/>
              <a:p>
                <a:pPr defTabSz="533400">
                  <a:lnSpc>
                    <a:spcPct val="90000"/>
                  </a:lnSpc>
                  <a:spcBef>
                    <a:spcPts val="700"/>
                  </a:spcBef>
                </a:pPr>
                <a:endParaRPr/>
              </a:p>
            </p:txBody>
          </p:sp>
          <p:sp>
            <p:nvSpPr>
              <p:cNvPr id="376" name="National Insight Generation Workshop"/>
              <p:cNvSpPr txBox="1"/>
              <p:nvPr/>
            </p:nvSpPr>
            <p:spPr>
              <a:xfrm>
                <a:off x="0" y="76771"/>
                <a:ext cx="2009544" cy="590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ctr">
                <a:spAutoFit/>
              </a:bodyPr>
              <a:lstStyle>
                <a:lvl1pPr defTabSz="533400">
                  <a:lnSpc>
                    <a:spcPct val="90000"/>
                  </a:lnSpc>
                  <a:spcBef>
                    <a:spcPts val="500"/>
                  </a:spcBef>
                  <a:defRPr sz="1200"/>
                </a:lvl1pPr>
              </a:lstStyle>
              <a:p>
                <a:r>
                  <a:t>National Insight Generation Workshop</a:t>
                </a:r>
              </a:p>
            </p:txBody>
          </p:sp>
        </p:grpSp>
        <p:sp>
          <p:nvSpPr>
            <p:cNvPr id="378" name="Line"/>
            <p:cNvSpPr/>
            <p:nvPr/>
          </p:nvSpPr>
          <p:spPr>
            <a:xfrm flipH="1">
              <a:off x="1143891" y="920156"/>
              <a:ext cx="1" cy="906781"/>
            </a:xfrm>
            <a:prstGeom prst="line">
              <a:avLst/>
            </a:prstGeom>
            <a:solidFill>
              <a:schemeClr val="accent1"/>
            </a:solidFill>
            <a:ln w="6350" cap="flat">
              <a:solidFill>
                <a:schemeClr val="accent1"/>
              </a:solidFill>
              <a:prstDash val="dash"/>
              <a:round/>
            </a:ln>
            <a:effectLst/>
          </p:spPr>
          <p:txBody>
            <a:bodyPr wrap="square" lIns="45719" tIns="45719" rIns="45719" bIns="45719" numCol="1" anchor="t">
              <a:noAutofit/>
            </a:bodyPr>
            <a:lstStyle/>
            <a:p>
              <a:endParaRPr/>
            </a:p>
          </p:txBody>
        </p:sp>
        <p:sp>
          <p:nvSpPr>
            <p:cNvPr id="379" name="22 Apr. 2021"/>
            <p:cNvSpPr txBox="1"/>
            <p:nvPr/>
          </p:nvSpPr>
          <p:spPr>
            <a:xfrm>
              <a:off x="1570867" y="1431458"/>
              <a:ext cx="1826859"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b">
              <a:spAutoFit/>
            </a:bodyPr>
            <a:lstStyle>
              <a:lvl1pPr algn="ctr" defTabSz="889000">
                <a:lnSpc>
                  <a:spcPct val="90000"/>
                </a:lnSpc>
                <a:spcBef>
                  <a:spcPts val="800"/>
                </a:spcBef>
                <a:defRPr sz="2000" b="1"/>
              </a:lvl1pPr>
            </a:lstStyle>
            <a:p>
              <a:r>
                <a:t>22 Apr. 2021</a:t>
              </a:r>
            </a:p>
          </p:txBody>
        </p:sp>
        <p:grpSp>
          <p:nvGrpSpPr>
            <p:cNvPr id="382" name="Group"/>
            <p:cNvGrpSpPr/>
            <p:nvPr/>
          </p:nvGrpSpPr>
          <p:grpSpPr>
            <a:xfrm>
              <a:off x="1143891" y="2933783"/>
              <a:ext cx="2680812" cy="933451"/>
              <a:chOff x="0" y="0"/>
              <a:chExt cx="2680810" cy="933450"/>
            </a:xfrm>
          </p:grpSpPr>
          <p:sp>
            <p:nvSpPr>
              <p:cNvPr id="380" name="Rectangle"/>
              <p:cNvSpPr/>
              <p:nvPr/>
            </p:nvSpPr>
            <p:spPr>
              <a:xfrm>
                <a:off x="0" y="13293"/>
                <a:ext cx="2680811" cy="906863"/>
              </a:xfrm>
              <a:prstGeom prst="rect">
                <a:avLst/>
              </a:prstGeom>
              <a:solidFill>
                <a:srgbClr val="D0DBCD">
                  <a:alpha val="90000"/>
                </a:srgbClr>
              </a:solidFill>
              <a:ln w="12700" cap="flat">
                <a:solidFill>
                  <a:srgbClr val="D0DBCD">
                    <a:alpha val="90000"/>
                  </a:srgbClr>
                </a:solidFill>
                <a:prstDash val="solid"/>
                <a:round/>
              </a:ln>
              <a:effectLst/>
            </p:spPr>
            <p:txBody>
              <a:bodyPr wrap="square" lIns="45719" tIns="45719" rIns="45719" bIns="45719" numCol="1" anchor="ctr">
                <a:noAutofit/>
              </a:bodyPr>
              <a:lstStyle/>
              <a:p>
                <a:pPr defTabSz="533400">
                  <a:lnSpc>
                    <a:spcPct val="90000"/>
                  </a:lnSpc>
                  <a:spcBef>
                    <a:spcPts val="700"/>
                  </a:spcBef>
                </a:pPr>
                <a:endParaRPr/>
              </a:p>
            </p:txBody>
          </p:sp>
          <p:sp>
            <p:nvSpPr>
              <p:cNvPr id="381" name="National level ideation session followed by microlabs engagement of local stakeholders ideation sessions"/>
              <p:cNvSpPr txBox="1"/>
              <p:nvPr/>
            </p:nvSpPr>
            <p:spPr>
              <a:xfrm>
                <a:off x="0" y="-1"/>
                <a:ext cx="2680811" cy="9334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ctr">
                <a:spAutoFit/>
              </a:bodyPr>
              <a:lstStyle>
                <a:lvl1pPr defTabSz="533400">
                  <a:lnSpc>
                    <a:spcPct val="90000"/>
                  </a:lnSpc>
                  <a:spcBef>
                    <a:spcPts val="500"/>
                  </a:spcBef>
                  <a:defRPr sz="1200"/>
                </a:lvl1pPr>
              </a:lstStyle>
              <a:p>
                <a:r>
                  <a:t>National level ideation session followed by microlabs engagement of local stakeholders ideation sessions</a:t>
                </a:r>
              </a:p>
            </p:txBody>
          </p:sp>
        </p:grpSp>
        <p:sp>
          <p:nvSpPr>
            <p:cNvPr id="383" name="Line"/>
            <p:cNvSpPr/>
            <p:nvPr/>
          </p:nvSpPr>
          <p:spPr>
            <a:xfrm>
              <a:off x="2484297" y="2040296"/>
              <a:ext cx="1" cy="906781"/>
            </a:xfrm>
            <a:prstGeom prst="line">
              <a:avLst/>
            </a:prstGeom>
            <a:solidFill>
              <a:schemeClr val="accent1"/>
            </a:solidFill>
            <a:ln w="6350" cap="flat">
              <a:solidFill>
                <a:schemeClr val="accent1"/>
              </a:solidFill>
              <a:prstDash val="dash"/>
              <a:round/>
            </a:ln>
            <a:effectLst/>
          </p:spPr>
          <p:txBody>
            <a:bodyPr wrap="square" lIns="45719" tIns="45719" rIns="45719" bIns="45719" numCol="1" anchor="t">
              <a:noAutofit/>
            </a:bodyPr>
            <a:lstStyle/>
            <a:p>
              <a:endParaRPr/>
            </a:p>
          </p:txBody>
        </p:sp>
        <p:sp>
          <p:nvSpPr>
            <p:cNvPr id="384" name="Circle"/>
            <p:cNvSpPr/>
            <p:nvPr/>
          </p:nvSpPr>
          <p:spPr>
            <a:xfrm>
              <a:off x="1077216" y="1866941"/>
              <a:ext cx="133351" cy="133351"/>
            </a:xfrm>
            <a:prstGeom prst="ellipse">
              <a:avLst/>
            </a:prstGeom>
            <a:solidFill>
              <a:srgbClr val="FFFFFF">
                <a:alpha val="90000"/>
              </a:srgbClr>
            </a:solidFill>
            <a:ln w="12700" cap="flat">
              <a:noFill/>
              <a:miter lim="400000"/>
            </a:ln>
            <a:effectLst/>
          </p:spPr>
          <p:txBody>
            <a:bodyPr wrap="square" lIns="45719" tIns="45719" rIns="45719" bIns="45719" numCol="1" anchor="t">
              <a:noAutofit/>
            </a:bodyPr>
            <a:lstStyle/>
            <a:p>
              <a:endParaRPr/>
            </a:p>
          </p:txBody>
        </p:sp>
        <p:sp>
          <p:nvSpPr>
            <p:cNvPr id="385" name="Circle"/>
            <p:cNvSpPr/>
            <p:nvPr/>
          </p:nvSpPr>
          <p:spPr>
            <a:xfrm>
              <a:off x="2417622" y="1866941"/>
              <a:ext cx="133351" cy="133351"/>
            </a:xfrm>
            <a:prstGeom prst="ellipse">
              <a:avLst/>
            </a:prstGeom>
            <a:solidFill>
              <a:srgbClr val="FFFFFF">
                <a:alpha val="90000"/>
              </a:srgbClr>
            </a:solidFill>
            <a:ln w="12700" cap="flat">
              <a:noFill/>
              <a:miter lim="400000"/>
            </a:ln>
            <a:effectLst/>
          </p:spPr>
          <p:txBody>
            <a:bodyPr wrap="square" lIns="45719" tIns="45719" rIns="45719" bIns="45719" numCol="1" anchor="t">
              <a:noAutofit/>
            </a:bodyPr>
            <a:lstStyle/>
            <a:p>
              <a:endParaRPr/>
            </a:p>
          </p:txBody>
        </p:sp>
        <p:sp>
          <p:nvSpPr>
            <p:cNvPr id="386" name="15 June 2021"/>
            <p:cNvSpPr txBox="1"/>
            <p:nvPr/>
          </p:nvSpPr>
          <p:spPr>
            <a:xfrm>
              <a:off x="2911274" y="2130974"/>
              <a:ext cx="1826858"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889000">
                <a:lnSpc>
                  <a:spcPct val="90000"/>
                </a:lnSpc>
                <a:spcBef>
                  <a:spcPts val="800"/>
                </a:spcBef>
                <a:defRPr sz="2000" b="1"/>
              </a:lvl1pPr>
            </a:lstStyle>
            <a:p>
              <a:r>
                <a:t>15 June 2021</a:t>
              </a:r>
            </a:p>
          </p:txBody>
        </p:sp>
        <p:grpSp>
          <p:nvGrpSpPr>
            <p:cNvPr id="389" name="Group"/>
            <p:cNvGrpSpPr/>
            <p:nvPr/>
          </p:nvGrpSpPr>
          <p:grpSpPr>
            <a:xfrm>
              <a:off x="2712782" y="-1"/>
              <a:ext cx="2223842" cy="933451"/>
              <a:chOff x="0" y="0"/>
              <a:chExt cx="2223841" cy="933450"/>
            </a:xfrm>
          </p:grpSpPr>
          <p:sp>
            <p:nvSpPr>
              <p:cNvPr id="387" name="Rectangle"/>
              <p:cNvSpPr/>
              <p:nvPr/>
            </p:nvSpPr>
            <p:spPr>
              <a:xfrm>
                <a:off x="0" y="13293"/>
                <a:ext cx="2223842" cy="906863"/>
              </a:xfrm>
              <a:prstGeom prst="rect">
                <a:avLst/>
              </a:prstGeom>
              <a:solidFill>
                <a:srgbClr val="D0DBCD">
                  <a:alpha val="90000"/>
                </a:srgbClr>
              </a:solidFill>
              <a:ln w="12700" cap="flat">
                <a:solidFill>
                  <a:srgbClr val="D0DBCD">
                    <a:alpha val="90000"/>
                  </a:srgbClr>
                </a:solidFill>
                <a:prstDash val="solid"/>
                <a:round/>
              </a:ln>
              <a:effectLst/>
            </p:spPr>
            <p:txBody>
              <a:bodyPr wrap="square" lIns="45719" tIns="45719" rIns="45719" bIns="45719" numCol="1" anchor="ctr">
                <a:noAutofit/>
              </a:bodyPr>
              <a:lstStyle/>
              <a:p>
                <a:pPr defTabSz="533400">
                  <a:lnSpc>
                    <a:spcPct val="90000"/>
                  </a:lnSpc>
                  <a:spcBef>
                    <a:spcPts val="700"/>
                  </a:spcBef>
                </a:pPr>
                <a:endParaRPr/>
              </a:p>
            </p:txBody>
          </p:sp>
          <p:sp>
            <p:nvSpPr>
              <p:cNvPr id="388" name="National session to share ideas from local microlabs &amp; confirm prototyping approach"/>
              <p:cNvSpPr txBox="1"/>
              <p:nvPr/>
            </p:nvSpPr>
            <p:spPr>
              <a:xfrm>
                <a:off x="0" y="-1"/>
                <a:ext cx="2223842" cy="9334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ctr">
                <a:spAutoFit/>
              </a:bodyPr>
              <a:lstStyle>
                <a:lvl1pPr defTabSz="533400">
                  <a:lnSpc>
                    <a:spcPct val="90000"/>
                  </a:lnSpc>
                  <a:spcBef>
                    <a:spcPts val="500"/>
                  </a:spcBef>
                  <a:defRPr sz="1200"/>
                </a:lvl1pPr>
              </a:lstStyle>
              <a:p>
                <a:r>
                  <a:t>National session to share ideas from local microlabs &amp; confirm prototyping approach  </a:t>
                </a:r>
              </a:p>
            </p:txBody>
          </p:sp>
        </p:grpSp>
        <p:sp>
          <p:nvSpPr>
            <p:cNvPr id="390" name="Line"/>
            <p:cNvSpPr/>
            <p:nvPr/>
          </p:nvSpPr>
          <p:spPr>
            <a:xfrm>
              <a:off x="3824701" y="920156"/>
              <a:ext cx="1" cy="906781"/>
            </a:xfrm>
            <a:prstGeom prst="line">
              <a:avLst/>
            </a:prstGeom>
            <a:solidFill>
              <a:schemeClr val="accent1"/>
            </a:solidFill>
            <a:ln w="6350" cap="flat">
              <a:solidFill>
                <a:schemeClr val="accent1"/>
              </a:solidFill>
              <a:prstDash val="dash"/>
              <a:round/>
            </a:ln>
            <a:effectLst/>
          </p:spPr>
          <p:txBody>
            <a:bodyPr wrap="square" lIns="45719" tIns="45719" rIns="45719" bIns="45719" numCol="1" anchor="t">
              <a:noAutofit/>
            </a:bodyPr>
            <a:lstStyle/>
            <a:p>
              <a:endParaRPr/>
            </a:p>
          </p:txBody>
        </p:sp>
        <p:sp>
          <p:nvSpPr>
            <p:cNvPr id="391" name="14 Sep. 2021"/>
            <p:cNvSpPr txBox="1"/>
            <p:nvPr/>
          </p:nvSpPr>
          <p:spPr>
            <a:xfrm>
              <a:off x="4053059" y="1431458"/>
              <a:ext cx="1826859"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b">
              <a:spAutoFit/>
            </a:bodyPr>
            <a:lstStyle>
              <a:lvl1pPr algn="ctr" defTabSz="889000">
                <a:lnSpc>
                  <a:spcPct val="90000"/>
                </a:lnSpc>
                <a:spcBef>
                  <a:spcPts val="800"/>
                </a:spcBef>
                <a:defRPr sz="2000" b="1"/>
              </a:lvl1pPr>
            </a:lstStyle>
            <a:p>
              <a:r>
                <a:t>14 Sep. 2021</a:t>
              </a:r>
            </a:p>
          </p:txBody>
        </p:sp>
        <p:grpSp>
          <p:nvGrpSpPr>
            <p:cNvPr id="394" name="Group"/>
            <p:cNvGrpSpPr/>
            <p:nvPr/>
          </p:nvGrpSpPr>
          <p:grpSpPr>
            <a:xfrm>
              <a:off x="3961717" y="2947077"/>
              <a:ext cx="2009544" cy="744094"/>
              <a:chOff x="0" y="0"/>
              <a:chExt cx="2009543" cy="744093"/>
            </a:xfrm>
          </p:grpSpPr>
          <p:sp>
            <p:nvSpPr>
              <p:cNvPr id="392" name="Rectangle"/>
              <p:cNvSpPr/>
              <p:nvPr/>
            </p:nvSpPr>
            <p:spPr>
              <a:xfrm>
                <a:off x="-1" y="-1"/>
                <a:ext cx="2009545" cy="744095"/>
              </a:xfrm>
              <a:prstGeom prst="rect">
                <a:avLst/>
              </a:prstGeom>
              <a:solidFill>
                <a:srgbClr val="D0DBCD">
                  <a:alpha val="90000"/>
                </a:srgbClr>
              </a:solidFill>
              <a:ln w="12700" cap="flat">
                <a:solidFill>
                  <a:srgbClr val="D0DBCD">
                    <a:alpha val="90000"/>
                  </a:srgbClr>
                </a:solidFill>
                <a:prstDash val="solid"/>
                <a:round/>
              </a:ln>
              <a:effectLst/>
            </p:spPr>
            <p:txBody>
              <a:bodyPr wrap="square" lIns="45719" tIns="45719" rIns="45719" bIns="45719" numCol="1" anchor="ctr">
                <a:noAutofit/>
              </a:bodyPr>
              <a:lstStyle/>
              <a:p>
                <a:pPr defTabSz="533400">
                  <a:lnSpc>
                    <a:spcPct val="90000"/>
                  </a:lnSpc>
                  <a:spcBef>
                    <a:spcPts val="700"/>
                  </a:spcBef>
                </a:pPr>
                <a:endParaRPr/>
              </a:p>
            </p:txBody>
          </p:sp>
          <p:sp>
            <p:nvSpPr>
              <p:cNvPr id="393" name="Prototyping activities workshop"/>
              <p:cNvSpPr txBox="1"/>
              <p:nvPr/>
            </p:nvSpPr>
            <p:spPr>
              <a:xfrm>
                <a:off x="0" y="76771"/>
                <a:ext cx="2009544" cy="590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ctr">
                <a:spAutoFit/>
              </a:bodyPr>
              <a:lstStyle>
                <a:lvl1pPr defTabSz="533400">
                  <a:lnSpc>
                    <a:spcPct val="90000"/>
                  </a:lnSpc>
                  <a:spcBef>
                    <a:spcPts val="500"/>
                  </a:spcBef>
                  <a:defRPr sz="1200"/>
                </a:lvl1pPr>
              </a:lstStyle>
              <a:p>
                <a:r>
                  <a:t>Prototyping activities workshop</a:t>
                </a:r>
              </a:p>
            </p:txBody>
          </p:sp>
        </p:grpSp>
        <p:sp>
          <p:nvSpPr>
            <p:cNvPr id="395" name="Line"/>
            <p:cNvSpPr/>
            <p:nvPr/>
          </p:nvSpPr>
          <p:spPr>
            <a:xfrm>
              <a:off x="4966488" y="2040296"/>
              <a:ext cx="1" cy="906781"/>
            </a:xfrm>
            <a:prstGeom prst="line">
              <a:avLst/>
            </a:prstGeom>
            <a:solidFill>
              <a:schemeClr val="accent1"/>
            </a:solidFill>
            <a:ln w="6350" cap="flat">
              <a:solidFill>
                <a:schemeClr val="accent1"/>
              </a:solidFill>
              <a:prstDash val="dash"/>
              <a:round/>
            </a:ln>
            <a:effectLst/>
          </p:spPr>
          <p:txBody>
            <a:bodyPr wrap="square" lIns="45719" tIns="45719" rIns="45719" bIns="45719" numCol="1" anchor="t">
              <a:noAutofit/>
            </a:bodyPr>
            <a:lstStyle/>
            <a:p>
              <a:endParaRPr/>
            </a:p>
          </p:txBody>
        </p:sp>
        <p:sp>
          <p:nvSpPr>
            <p:cNvPr id="396" name="Circle"/>
            <p:cNvSpPr/>
            <p:nvPr/>
          </p:nvSpPr>
          <p:spPr>
            <a:xfrm>
              <a:off x="3758026" y="1866941"/>
              <a:ext cx="133351" cy="133351"/>
            </a:xfrm>
            <a:prstGeom prst="ellipse">
              <a:avLst/>
            </a:prstGeom>
            <a:solidFill>
              <a:srgbClr val="FFFFFF">
                <a:alpha val="90000"/>
              </a:srgbClr>
            </a:solidFill>
            <a:ln w="12700" cap="flat">
              <a:noFill/>
              <a:miter lim="400000"/>
            </a:ln>
            <a:effectLst/>
          </p:spPr>
          <p:txBody>
            <a:bodyPr wrap="square" lIns="45719" tIns="45719" rIns="45719" bIns="45719" numCol="1" anchor="t">
              <a:noAutofit/>
            </a:bodyPr>
            <a:lstStyle/>
            <a:p>
              <a:endParaRPr/>
            </a:p>
          </p:txBody>
        </p:sp>
        <p:sp>
          <p:nvSpPr>
            <p:cNvPr id="397" name="Circle"/>
            <p:cNvSpPr/>
            <p:nvPr/>
          </p:nvSpPr>
          <p:spPr>
            <a:xfrm>
              <a:off x="4899814" y="1866941"/>
              <a:ext cx="133351" cy="133351"/>
            </a:xfrm>
            <a:prstGeom prst="ellipse">
              <a:avLst/>
            </a:prstGeom>
            <a:solidFill>
              <a:srgbClr val="FFFFFF">
                <a:alpha val="90000"/>
              </a:srgbClr>
            </a:solidFill>
            <a:ln w="12700" cap="flat">
              <a:noFill/>
              <a:miter lim="400000"/>
            </a:ln>
            <a:effectLst/>
          </p:spPr>
          <p:txBody>
            <a:bodyPr wrap="square" lIns="45719" tIns="45719" rIns="45719" bIns="45719" numCol="1" anchor="t">
              <a:noAutofit/>
            </a:bodyPr>
            <a:lstStyle/>
            <a:p>
              <a:endParaRPr/>
            </a:p>
          </p:txBody>
        </p:sp>
        <p:sp>
          <p:nvSpPr>
            <p:cNvPr id="398" name="9 Nov. 2021"/>
            <p:cNvSpPr txBox="1"/>
            <p:nvPr/>
          </p:nvSpPr>
          <p:spPr>
            <a:xfrm>
              <a:off x="5194846" y="2130974"/>
              <a:ext cx="1826858"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889000">
                <a:lnSpc>
                  <a:spcPct val="90000"/>
                </a:lnSpc>
                <a:spcBef>
                  <a:spcPts val="800"/>
                </a:spcBef>
                <a:defRPr sz="2000" b="1"/>
              </a:lvl1pPr>
            </a:lstStyle>
            <a:p>
              <a:r>
                <a:t>9 Nov. 2021</a:t>
              </a:r>
            </a:p>
          </p:txBody>
        </p:sp>
        <p:grpSp>
          <p:nvGrpSpPr>
            <p:cNvPr id="401" name="Group"/>
            <p:cNvGrpSpPr/>
            <p:nvPr/>
          </p:nvGrpSpPr>
          <p:grpSpPr>
            <a:xfrm>
              <a:off x="5103502" y="176063"/>
              <a:ext cx="2009544" cy="744094"/>
              <a:chOff x="0" y="0"/>
              <a:chExt cx="2009543" cy="744093"/>
            </a:xfrm>
          </p:grpSpPr>
          <p:sp>
            <p:nvSpPr>
              <p:cNvPr id="399" name="Rectangle"/>
              <p:cNvSpPr/>
              <p:nvPr/>
            </p:nvSpPr>
            <p:spPr>
              <a:xfrm>
                <a:off x="-1" y="-1"/>
                <a:ext cx="2009545" cy="744095"/>
              </a:xfrm>
              <a:prstGeom prst="rect">
                <a:avLst/>
              </a:prstGeom>
              <a:solidFill>
                <a:srgbClr val="D0DBCD">
                  <a:alpha val="90000"/>
                </a:srgbClr>
              </a:solidFill>
              <a:ln w="12700" cap="flat">
                <a:solidFill>
                  <a:srgbClr val="D0DBCD">
                    <a:alpha val="90000"/>
                  </a:srgbClr>
                </a:solidFill>
                <a:prstDash val="solid"/>
                <a:round/>
              </a:ln>
              <a:effectLst/>
            </p:spPr>
            <p:txBody>
              <a:bodyPr wrap="square" lIns="45719" tIns="45719" rIns="45719" bIns="45719" numCol="1" anchor="ctr">
                <a:noAutofit/>
              </a:bodyPr>
              <a:lstStyle/>
              <a:p>
                <a:pPr defTabSz="533400">
                  <a:lnSpc>
                    <a:spcPct val="90000"/>
                  </a:lnSpc>
                  <a:spcBef>
                    <a:spcPts val="700"/>
                  </a:spcBef>
                </a:pPr>
                <a:endParaRPr/>
              </a:p>
            </p:txBody>
          </p:sp>
          <p:sp>
            <p:nvSpPr>
              <p:cNvPr id="400" name="To Be Confirmed"/>
              <p:cNvSpPr txBox="1"/>
              <p:nvPr/>
            </p:nvSpPr>
            <p:spPr>
              <a:xfrm>
                <a:off x="0" y="162496"/>
                <a:ext cx="2009544" cy="419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ctr">
                <a:spAutoFit/>
              </a:bodyPr>
              <a:lstStyle>
                <a:lvl1pPr defTabSz="533400">
                  <a:lnSpc>
                    <a:spcPct val="90000"/>
                  </a:lnSpc>
                  <a:spcBef>
                    <a:spcPts val="500"/>
                  </a:spcBef>
                  <a:defRPr sz="1200"/>
                </a:lvl1pPr>
              </a:lstStyle>
              <a:p>
                <a:r>
                  <a:t>To Be Confirmed</a:t>
                </a:r>
              </a:p>
            </p:txBody>
          </p:sp>
        </p:grpSp>
        <p:sp>
          <p:nvSpPr>
            <p:cNvPr id="402" name="Line"/>
            <p:cNvSpPr/>
            <p:nvPr/>
          </p:nvSpPr>
          <p:spPr>
            <a:xfrm>
              <a:off x="6108274" y="920156"/>
              <a:ext cx="1" cy="906781"/>
            </a:xfrm>
            <a:prstGeom prst="line">
              <a:avLst/>
            </a:prstGeom>
            <a:solidFill>
              <a:schemeClr val="accent1"/>
            </a:solidFill>
            <a:ln w="6350" cap="flat">
              <a:solidFill>
                <a:schemeClr val="accent1"/>
              </a:solidFill>
              <a:prstDash val="dash"/>
              <a:round/>
            </a:ln>
            <a:effectLst/>
          </p:spPr>
          <p:txBody>
            <a:bodyPr wrap="square" lIns="45719" tIns="45719" rIns="45719" bIns="45719" numCol="1" anchor="t">
              <a:noAutofit/>
            </a:bodyPr>
            <a:lstStyle/>
            <a:p>
              <a:endParaRPr/>
            </a:p>
          </p:txBody>
        </p:sp>
        <p:sp>
          <p:nvSpPr>
            <p:cNvPr id="403" name="7 Dec. 2021"/>
            <p:cNvSpPr txBox="1"/>
            <p:nvPr/>
          </p:nvSpPr>
          <p:spPr>
            <a:xfrm>
              <a:off x="6336631" y="1431458"/>
              <a:ext cx="1826858"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b">
              <a:spAutoFit/>
            </a:bodyPr>
            <a:lstStyle>
              <a:lvl1pPr algn="ctr" defTabSz="889000">
                <a:lnSpc>
                  <a:spcPct val="90000"/>
                </a:lnSpc>
                <a:spcBef>
                  <a:spcPts val="800"/>
                </a:spcBef>
                <a:defRPr sz="2000" b="1"/>
              </a:lvl1pPr>
            </a:lstStyle>
            <a:p>
              <a:r>
                <a:t>7 Dec. 2021</a:t>
              </a:r>
            </a:p>
          </p:txBody>
        </p:sp>
        <p:grpSp>
          <p:nvGrpSpPr>
            <p:cNvPr id="406" name="Group"/>
            <p:cNvGrpSpPr/>
            <p:nvPr/>
          </p:nvGrpSpPr>
          <p:grpSpPr>
            <a:xfrm>
              <a:off x="6245288" y="2947077"/>
              <a:ext cx="2009544" cy="744094"/>
              <a:chOff x="0" y="0"/>
              <a:chExt cx="2009543" cy="744093"/>
            </a:xfrm>
          </p:grpSpPr>
          <p:sp>
            <p:nvSpPr>
              <p:cNvPr id="404" name="Rectangle"/>
              <p:cNvSpPr/>
              <p:nvPr/>
            </p:nvSpPr>
            <p:spPr>
              <a:xfrm>
                <a:off x="-1" y="-1"/>
                <a:ext cx="2009545" cy="744095"/>
              </a:xfrm>
              <a:prstGeom prst="rect">
                <a:avLst/>
              </a:prstGeom>
              <a:solidFill>
                <a:srgbClr val="D0DBCD">
                  <a:alpha val="90000"/>
                </a:srgbClr>
              </a:solidFill>
              <a:ln w="12700" cap="flat">
                <a:solidFill>
                  <a:srgbClr val="D0DBCD">
                    <a:alpha val="90000"/>
                  </a:srgbClr>
                </a:solidFill>
                <a:prstDash val="solid"/>
                <a:round/>
              </a:ln>
              <a:effectLst/>
            </p:spPr>
            <p:txBody>
              <a:bodyPr wrap="square" lIns="45719" tIns="45719" rIns="45719" bIns="45719" numCol="1" anchor="ctr">
                <a:noAutofit/>
              </a:bodyPr>
              <a:lstStyle/>
              <a:p>
                <a:pPr defTabSz="533400">
                  <a:lnSpc>
                    <a:spcPct val="90000"/>
                  </a:lnSpc>
                  <a:spcBef>
                    <a:spcPts val="700"/>
                  </a:spcBef>
                </a:pPr>
                <a:endParaRPr/>
              </a:p>
            </p:txBody>
          </p:sp>
          <p:sp>
            <p:nvSpPr>
              <p:cNvPr id="405" name="To Be Confirmed"/>
              <p:cNvSpPr txBox="1"/>
              <p:nvPr/>
            </p:nvSpPr>
            <p:spPr>
              <a:xfrm>
                <a:off x="0" y="162496"/>
                <a:ext cx="2009544" cy="419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ctr">
                <a:spAutoFit/>
              </a:bodyPr>
              <a:lstStyle>
                <a:lvl1pPr defTabSz="533400">
                  <a:lnSpc>
                    <a:spcPct val="90000"/>
                  </a:lnSpc>
                  <a:spcBef>
                    <a:spcPts val="500"/>
                  </a:spcBef>
                  <a:defRPr sz="1200"/>
                </a:lvl1pPr>
              </a:lstStyle>
              <a:p>
                <a:r>
                  <a:t>To Be Confirmed</a:t>
                </a:r>
              </a:p>
            </p:txBody>
          </p:sp>
        </p:grpSp>
        <p:sp>
          <p:nvSpPr>
            <p:cNvPr id="407" name="Line"/>
            <p:cNvSpPr/>
            <p:nvPr/>
          </p:nvSpPr>
          <p:spPr>
            <a:xfrm>
              <a:off x="7250061" y="2040296"/>
              <a:ext cx="1" cy="906781"/>
            </a:xfrm>
            <a:prstGeom prst="line">
              <a:avLst/>
            </a:prstGeom>
            <a:solidFill>
              <a:schemeClr val="accent1"/>
            </a:solidFill>
            <a:ln w="6350" cap="flat">
              <a:solidFill>
                <a:schemeClr val="accent1"/>
              </a:solidFill>
              <a:prstDash val="dash"/>
              <a:round/>
            </a:ln>
            <a:effectLst/>
          </p:spPr>
          <p:txBody>
            <a:bodyPr wrap="square" lIns="45719" tIns="45719" rIns="45719" bIns="45719" numCol="1" anchor="t">
              <a:noAutofit/>
            </a:bodyPr>
            <a:lstStyle/>
            <a:p>
              <a:endParaRPr/>
            </a:p>
          </p:txBody>
        </p:sp>
        <p:sp>
          <p:nvSpPr>
            <p:cNvPr id="408" name="Circle"/>
            <p:cNvSpPr/>
            <p:nvPr/>
          </p:nvSpPr>
          <p:spPr>
            <a:xfrm>
              <a:off x="6041599" y="1866941"/>
              <a:ext cx="133351" cy="133351"/>
            </a:xfrm>
            <a:prstGeom prst="ellipse">
              <a:avLst/>
            </a:prstGeom>
            <a:solidFill>
              <a:srgbClr val="FFFFFF">
                <a:alpha val="90000"/>
              </a:srgbClr>
            </a:solidFill>
            <a:ln w="12700" cap="flat">
              <a:noFill/>
              <a:miter lim="400000"/>
            </a:ln>
            <a:effectLst/>
          </p:spPr>
          <p:txBody>
            <a:bodyPr wrap="square" lIns="45719" tIns="45719" rIns="45719" bIns="45719" numCol="1" anchor="t">
              <a:noAutofit/>
            </a:bodyPr>
            <a:lstStyle/>
            <a:p>
              <a:endParaRPr/>
            </a:p>
          </p:txBody>
        </p:sp>
        <p:sp>
          <p:nvSpPr>
            <p:cNvPr id="409" name="Circle"/>
            <p:cNvSpPr/>
            <p:nvPr/>
          </p:nvSpPr>
          <p:spPr>
            <a:xfrm>
              <a:off x="7183386" y="1866941"/>
              <a:ext cx="133351" cy="133351"/>
            </a:xfrm>
            <a:prstGeom prst="ellipse">
              <a:avLst/>
            </a:prstGeom>
            <a:solidFill>
              <a:srgbClr val="FFFFFF">
                <a:alpha val="90000"/>
              </a:srgbClr>
            </a:solidFill>
            <a:ln w="12700" cap="flat">
              <a:noFill/>
              <a:miter lim="400000"/>
            </a:ln>
            <a:effectLst/>
          </p:spPr>
          <p:txBody>
            <a:bodyPr wrap="square" lIns="45719" tIns="45719" rIns="45719" bIns="45719" numCol="1" anchor="t">
              <a:noAutofit/>
            </a:bodyPr>
            <a:lstStyle/>
            <a:p>
              <a:endParaRPr/>
            </a:p>
          </p:txBody>
        </p:sp>
        <p:sp>
          <p:nvSpPr>
            <p:cNvPr id="410" name="8 Feb. 2022"/>
            <p:cNvSpPr txBox="1"/>
            <p:nvPr/>
          </p:nvSpPr>
          <p:spPr>
            <a:xfrm>
              <a:off x="7478417" y="2130974"/>
              <a:ext cx="1826859"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defTabSz="889000">
                <a:lnSpc>
                  <a:spcPct val="90000"/>
                </a:lnSpc>
                <a:spcBef>
                  <a:spcPts val="800"/>
                </a:spcBef>
                <a:defRPr sz="2000" b="1"/>
              </a:lvl1pPr>
            </a:lstStyle>
            <a:p>
              <a:r>
                <a:t>8 Feb. 2022</a:t>
              </a:r>
            </a:p>
          </p:txBody>
        </p:sp>
        <p:grpSp>
          <p:nvGrpSpPr>
            <p:cNvPr id="413" name="Group"/>
            <p:cNvGrpSpPr/>
            <p:nvPr/>
          </p:nvGrpSpPr>
          <p:grpSpPr>
            <a:xfrm>
              <a:off x="7387074" y="-1"/>
              <a:ext cx="2009544" cy="933451"/>
              <a:chOff x="0" y="0"/>
              <a:chExt cx="2009543" cy="933450"/>
            </a:xfrm>
          </p:grpSpPr>
          <p:sp>
            <p:nvSpPr>
              <p:cNvPr id="411" name="Rectangle"/>
              <p:cNvSpPr/>
              <p:nvPr/>
            </p:nvSpPr>
            <p:spPr>
              <a:xfrm>
                <a:off x="0" y="13293"/>
                <a:ext cx="2009544" cy="906863"/>
              </a:xfrm>
              <a:prstGeom prst="rect">
                <a:avLst/>
              </a:prstGeom>
              <a:solidFill>
                <a:srgbClr val="D0DBCD">
                  <a:alpha val="90000"/>
                </a:srgbClr>
              </a:solidFill>
              <a:ln w="12700" cap="flat">
                <a:solidFill>
                  <a:srgbClr val="D0DBCD">
                    <a:alpha val="90000"/>
                  </a:srgbClr>
                </a:solidFill>
                <a:prstDash val="solid"/>
                <a:round/>
              </a:ln>
              <a:effectLst/>
            </p:spPr>
            <p:txBody>
              <a:bodyPr wrap="square" lIns="45719" tIns="45719" rIns="45719" bIns="45719" numCol="1" anchor="ctr">
                <a:noAutofit/>
              </a:bodyPr>
              <a:lstStyle/>
              <a:p>
                <a:pPr defTabSz="533400">
                  <a:lnSpc>
                    <a:spcPct val="90000"/>
                  </a:lnSpc>
                  <a:spcBef>
                    <a:spcPts val="700"/>
                  </a:spcBef>
                </a:pPr>
                <a:endParaRPr/>
              </a:p>
            </p:txBody>
          </p:sp>
          <p:sp>
            <p:nvSpPr>
              <p:cNvPr id="412" name="Lessons Learned Roundtable / Road map engagement session"/>
              <p:cNvSpPr txBox="1"/>
              <p:nvPr/>
            </p:nvSpPr>
            <p:spPr>
              <a:xfrm>
                <a:off x="0" y="-1"/>
                <a:ext cx="2009544" cy="9334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ctr">
                <a:spAutoFit/>
              </a:bodyPr>
              <a:lstStyle>
                <a:lvl1pPr defTabSz="533400">
                  <a:lnSpc>
                    <a:spcPct val="90000"/>
                  </a:lnSpc>
                  <a:spcBef>
                    <a:spcPts val="500"/>
                  </a:spcBef>
                  <a:defRPr sz="1200"/>
                </a:lvl1pPr>
              </a:lstStyle>
              <a:p>
                <a:r>
                  <a:t>Lessons Learned Roundtable / Road map engagement session</a:t>
                </a:r>
              </a:p>
            </p:txBody>
          </p:sp>
        </p:grpSp>
        <p:sp>
          <p:nvSpPr>
            <p:cNvPr id="414" name="Line"/>
            <p:cNvSpPr/>
            <p:nvPr/>
          </p:nvSpPr>
          <p:spPr>
            <a:xfrm>
              <a:off x="8391846" y="920156"/>
              <a:ext cx="1" cy="906781"/>
            </a:xfrm>
            <a:prstGeom prst="line">
              <a:avLst/>
            </a:prstGeom>
            <a:solidFill>
              <a:schemeClr val="accent1"/>
            </a:solidFill>
            <a:ln w="6350" cap="flat">
              <a:solidFill>
                <a:schemeClr val="accent1"/>
              </a:solidFill>
              <a:prstDash val="dash"/>
              <a:round/>
            </a:ln>
            <a:effectLst/>
          </p:spPr>
          <p:txBody>
            <a:bodyPr wrap="square" lIns="45719" tIns="45719" rIns="45719" bIns="45719" numCol="1" anchor="t">
              <a:noAutofit/>
            </a:bodyPr>
            <a:lstStyle/>
            <a:p>
              <a:endParaRPr/>
            </a:p>
          </p:txBody>
        </p:sp>
        <p:sp>
          <p:nvSpPr>
            <p:cNvPr id="415" name="8 Mar. 2022"/>
            <p:cNvSpPr txBox="1"/>
            <p:nvPr/>
          </p:nvSpPr>
          <p:spPr>
            <a:xfrm>
              <a:off x="8620204" y="1431458"/>
              <a:ext cx="1826858" cy="304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b">
              <a:spAutoFit/>
            </a:bodyPr>
            <a:lstStyle>
              <a:lvl1pPr algn="ctr" defTabSz="889000">
                <a:lnSpc>
                  <a:spcPct val="90000"/>
                </a:lnSpc>
                <a:spcBef>
                  <a:spcPts val="800"/>
                </a:spcBef>
                <a:defRPr sz="2000" b="1"/>
              </a:lvl1pPr>
            </a:lstStyle>
            <a:p>
              <a:r>
                <a:t>8 Mar. 2022</a:t>
              </a:r>
            </a:p>
          </p:txBody>
        </p:sp>
        <p:grpSp>
          <p:nvGrpSpPr>
            <p:cNvPr id="418" name="Group"/>
            <p:cNvGrpSpPr/>
            <p:nvPr/>
          </p:nvGrpSpPr>
          <p:grpSpPr>
            <a:xfrm>
              <a:off x="8528860" y="2938123"/>
              <a:ext cx="2009544" cy="762001"/>
              <a:chOff x="0" y="0"/>
              <a:chExt cx="2009543" cy="762000"/>
            </a:xfrm>
          </p:grpSpPr>
          <p:sp>
            <p:nvSpPr>
              <p:cNvPr id="416" name="Rectangle"/>
              <p:cNvSpPr/>
              <p:nvPr/>
            </p:nvSpPr>
            <p:spPr>
              <a:xfrm>
                <a:off x="0" y="8953"/>
                <a:ext cx="2009544" cy="744094"/>
              </a:xfrm>
              <a:prstGeom prst="rect">
                <a:avLst/>
              </a:prstGeom>
              <a:solidFill>
                <a:srgbClr val="D0DBCD">
                  <a:alpha val="90000"/>
                </a:srgbClr>
              </a:solidFill>
              <a:ln w="12700" cap="flat">
                <a:solidFill>
                  <a:srgbClr val="D0DBCD">
                    <a:alpha val="90000"/>
                  </a:srgbClr>
                </a:solidFill>
                <a:prstDash val="solid"/>
                <a:round/>
              </a:ln>
              <a:effectLst/>
            </p:spPr>
            <p:txBody>
              <a:bodyPr wrap="square" lIns="45719" tIns="45719" rIns="45719" bIns="45719" numCol="1" anchor="ctr">
                <a:noAutofit/>
              </a:bodyPr>
              <a:lstStyle/>
              <a:p>
                <a:pPr defTabSz="533400">
                  <a:lnSpc>
                    <a:spcPct val="90000"/>
                  </a:lnSpc>
                  <a:spcBef>
                    <a:spcPts val="700"/>
                  </a:spcBef>
                </a:pPr>
                <a:endParaRPr/>
              </a:p>
            </p:txBody>
          </p:sp>
          <p:sp>
            <p:nvSpPr>
              <p:cNvPr id="417" name="Sharing project results and transition to post-project implementation"/>
              <p:cNvSpPr txBox="1"/>
              <p:nvPr/>
            </p:nvSpPr>
            <p:spPr>
              <a:xfrm>
                <a:off x="0" y="-1"/>
                <a:ext cx="2009544" cy="762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numCol="1" anchor="ctr">
                <a:spAutoFit/>
              </a:bodyPr>
              <a:lstStyle>
                <a:lvl1pPr defTabSz="533400">
                  <a:lnSpc>
                    <a:spcPct val="90000"/>
                  </a:lnSpc>
                  <a:spcBef>
                    <a:spcPts val="500"/>
                  </a:spcBef>
                  <a:defRPr sz="1200"/>
                </a:lvl1pPr>
              </a:lstStyle>
              <a:p>
                <a:r>
                  <a:t>Sharing project results and transition to post-project implementation</a:t>
                </a:r>
              </a:p>
            </p:txBody>
          </p:sp>
        </p:grpSp>
        <p:sp>
          <p:nvSpPr>
            <p:cNvPr id="419" name="Line"/>
            <p:cNvSpPr/>
            <p:nvPr/>
          </p:nvSpPr>
          <p:spPr>
            <a:xfrm>
              <a:off x="9533632" y="2040296"/>
              <a:ext cx="1" cy="906781"/>
            </a:xfrm>
            <a:prstGeom prst="line">
              <a:avLst/>
            </a:prstGeom>
            <a:solidFill>
              <a:schemeClr val="accent1"/>
            </a:solidFill>
            <a:ln w="6350" cap="flat">
              <a:solidFill>
                <a:schemeClr val="accent1"/>
              </a:solidFill>
              <a:prstDash val="dash"/>
              <a:round/>
            </a:ln>
            <a:effectLst/>
          </p:spPr>
          <p:txBody>
            <a:bodyPr wrap="square" lIns="45719" tIns="45719" rIns="45719" bIns="45719" numCol="1" anchor="t">
              <a:noAutofit/>
            </a:bodyPr>
            <a:lstStyle/>
            <a:p>
              <a:endParaRPr/>
            </a:p>
          </p:txBody>
        </p:sp>
        <p:sp>
          <p:nvSpPr>
            <p:cNvPr id="420" name="Circle"/>
            <p:cNvSpPr/>
            <p:nvPr/>
          </p:nvSpPr>
          <p:spPr>
            <a:xfrm>
              <a:off x="8325171" y="1866941"/>
              <a:ext cx="133351" cy="133351"/>
            </a:xfrm>
            <a:prstGeom prst="ellipse">
              <a:avLst/>
            </a:prstGeom>
            <a:solidFill>
              <a:srgbClr val="FFFFFF">
                <a:alpha val="90000"/>
              </a:srgbClr>
            </a:solidFill>
            <a:ln w="12700" cap="flat">
              <a:noFill/>
              <a:miter lim="400000"/>
            </a:ln>
            <a:effectLst/>
          </p:spPr>
          <p:txBody>
            <a:bodyPr wrap="square" lIns="45719" tIns="45719" rIns="45719" bIns="45719" numCol="1" anchor="t">
              <a:noAutofit/>
            </a:bodyPr>
            <a:lstStyle/>
            <a:p>
              <a:endParaRPr/>
            </a:p>
          </p:txBody>
        </p:sp>
        <p:sp>
          <p:nvSpPr>
            <p:cNvPr id="421" name="Circle"/>
            <p:cNvSpPr/>
            <p:nvPr/>
          </p:nvSpPr>
          <p:spPr>
            <a:xfrm>
              <a:off x="9466957" y="1866941"/>
              <a:ext cx="133351" cy="133351"/>
            </a:xfrm>
            <a:prstGeom prst="ellipse">
              <a:avLst/>
            </a:prstGeom>
            <a:solidFill>
              <a:srgbClr val="FFFFFF">
                <a:alpha val="90000"/>
              </a:srgbClr>
            </a:solidFill>
            <a:ln w="12700" cap="flat">
              <a:noFill/>
              <a:miter lim="400000"/>
            </a:ln>
            <a:effectLst/>
          </p:spPr>
          <p:txBody>
            <a:bodyPr wrap="square" lIns="45719" tIns="45719" rIns="45719" bIns="45719" numCol="1" anchor="t">
              <a:noAutofit/>
            </a:bodyPr>
            <a:lstStyle/>
            <a:p>
              <a:endParaRPr/>
            </a:p>
          </p:txBody>
        </p:sp>
      </p:grpSp>
      <p:sp>
        <p:nvSpPr>
          <p:cNvPr id="423" name="Oval 2"/>
          <p:cNvSpPr/>
          <p:nvPr/>
        </p:nvSpPr>
        <p:spPr>
          <a:xfrm>
            <a:off x="1554480" y="4379976"/>
            <a:ext cx="2450593" cy="1835431"/>
          </a:xfrm>
          <a:prstGeom prst="ellipse">
            <a:avLst/>
          </a:prstGeom>
          <a:ln w="12700">
            <a:solidFill>
              <a:srgbClr val="FF0000"/>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itle 1"/>
          <p:cNvSpPr txBox="1">
            <a:spLocks noGrp="1"/>
          </p:cNvSpPr>
          <p:nvPr>
            <p:ph type="title"/>
          </p:nvPr>
        </p:nvSpPr>
        <p:spPr>
          <a:prstGeom prst="rect">
            <a:avLst/>
          </a:prstGeom>
        </p:spPr>
        <p:txBody>
          <a:bodyPr/>
          <a:lstStyle/>
          <a:p>
            <a:r>
              <a:rPr dirty="0"/>
              <a:t>Participate in the Solutions Lab</a:t>
            </a:r>
          </a:p>
        </p:txBody>
      </p:sp>
      <p:sp>
        <p:nvSpPr>
          <p:cNvPr id="426" name="Content Placeholder 2"/>
          <p:cNvSpPr txBox="1">
            <a:spLocks noGrp="1"/>
          </p:cNvSpPr>
          <p:nvPr>
            <p:ph type="body" idx="1"/>
          </p:nvPr>
        </p:nvSpPr>
        <p:spPr>
          <a:prstGeom prst="rect">
            <a:avLst/>
          </a:prstGeom>
        </p:spPr>
        <p:txBody>
          <a:bodyPr>
            <a:normAutofit/>
          </a:bodyPr>
          <a:lstStyle/>
          <a:p>
            <a:r>
              <a:rPr sz="2400" dirty="0"/>
              <a:t>National Level Ideation Session, April 22, 2021</a:t>
            </a:r>
          </a:p>
          <a:p>
            <a:r>
              <a:rPr sz="2400" dirty="0"/>
              <a:t>Micro labs</a:t>
            </a:r>
            <a:endParaRPr lang="en-CA" sz="2400" dirty="0"/>
          </a:p>
          <a:p>
            <a:pPr lvl="1"/>
            <a:r>
              <a:rPr lang="en-CA" sz="2400" dirty="0"/>
              <a:t>Quebec</a:t>
            </a:r>
          </a:p>
          <a:p>
            <a:pPr lvl="1"/>
            <a:r>
              <a:rPr lang="en-CA" sz="2400" dirty="0"/>
              <a:t>Halton, ON</a:t>
            </a:r>
          </a:p>
          <a:p>
            <a:pPr lvl="1"/>
            <a:r>
              <a:rPr lang="en-CA" sz="2400" dirty="0"/>
              <a:t>Winnipeg, MB</a:t>
            </a:r>
          </a:p>
          <a:p>
            <a:pPr lvl="1"/>
            <a:r>
              <a:rPr lang="en-CA" sz="2400" dirty="0"/>
              <a:t>Toronto, ON</a:t>
            </a:r>
          </a:p>
          <a:p>
            <a:endParaRPr sz="2400"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Content Placeholder 2"/>
          <p:cNvSpPr txBox="1"/>
          <p:nvPr/>
        </p:nvSpPr>
        <p:spPr>
          <a:xfrm>
            <a:off x="2047065" y="2197286"/>
            <a:ext cx="7795261"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lnSpc>
                <a:spcPct val="90000"/>
              </a:lnSpc>
              <a:spcBef>
                <a:spcPts val="1000"/>
              </a:spcBef>
              <a:defRPr sz="2800">
                <a:solidFill>
                  <a:srgbClr val="3D4337"/>
                </a:solidFill>
              </a:defRPr>
            </a:pPr>
            <a:r>
              <a:t>Visit</a:t>
            </a:r>
            <a:br/>
            <a:r>
              <a:rPr u="sng">
                <a:solidFill>
                  <a:srgbClr val="00B0F0"/>
                </a:solidFill>
                <a:uFill>
                  <a:solidFill>
                    <a:srgbClr val="00B0F0"/>
                  </a:solidFill>
                </a:uFill>
                <a:hlinkClick r:id="rId2"/>
              </a:rPr>
              <a:t>www.communitydata.ca</a:t>
            </a:r>
            <a:r>
              <a:t> </a:t>
            </a:r>
          </a:p>
          <a:p>
            <a:pPr algn="ctr">
              <a:lnSpc>
                <a:spcPct val="90000"/>
              </a:lnSpc>
              <a:spcBef>
                <a:spcPts val="1000"/>
              </a:spcBef>
              <a:defRPr sz="2800">
                <a:solidFill>
                  <a:srgbClr val="3D4337"/>
                </a:solidFill>
              </a:defRPr>
            </a:pPr>
            <a:r>
              <a:t>or</a:t>
            </a:r>
          </a:p>
          <a:p>
            <a:pPr algn="ctr">
              <a:lnSpc>
                <a:spcPct val="90000"/>
              </a:lnSpc>
              <a:spcBef>
                <a:spcPts val="1000"/>
              </a:spcBef>
              <a:defRPr sz="2800">
                <a:solidFill>
                  <a:srgbClr val="3D4337"/>
                </a:solidFill>
              </a:defRPr>
            </a:pPr>
            <a:r>
              <a:t>Send us an email at </a:t>
            </a:r>
            <a:br/>
            <a:r>
              <a:rPr u="sng">
                <a:solidFill>
                  <a:srgbClr val="00B0F0"/>
                </a:solidFill>
                <a:uFill>
                  <a:solidFill>
                    <a:srgbClr val="00B0F0"/>
                  </a:solidFill>
                </a:uFill>
                <a:hlinkClick r:id="rId3"/>
              </a:rPr>
              <a:t>information@communitydata.ca</a:t>
            </a:r>
            <a:br/>
            <a:endParaRPr/>
          </a:p>
        </p:txBody>
      </p:sp>
      <p:pic>
        <p:nvPicPr>
          <p:cNvPr id="429" name="Picture 4" descr="Picture 4"/>
          <p:cNvPicPr>
            <a:picLocks noChangeAspect="1"/>
          </p:cNvPicPr>
          <p:nvPr/>
        </p:nvPicPr>
        <p:blipFill>
          <a:blip r:embed="rId4"/>
          <a:stretch>
            <a:fillRect/>
          </a:stretch>
        </p:blipFill>
        <p:spPr>
          <a:xfrm>
            <a:off x="1877206" y="319490"/>
            <a:ext cx="8010840" cy="1731416"/>
          </a:xfrm>
          <a:prstGeom prst="rect">
            <a:avLst/>
          </a:prstGeom>
          <a:ln w="12700">
            <a:miter lim="400000"/>
          </a:ln>
        </p:spPr>
      </p:pic>
      <p:sp>
        <p:nvSpPr>
          <p:cNvPr id="430" name="Slide Number Placeholder 3"/>
          <p:cNvSpPr txBox="1">
            <a:spLocks noGrp="1"/>
          </p:cNvSpPr>
          <p:nvPr>
            <p:ph type="sldNum" sz="quarter" idx="4294967295"/>
          </p:nvPr>
        </p:nvSpPr>
        <p:spPr>
          <a:xfrm>
            <a:off x="11804891" y="6320069"/>
            <a:ext cx="216755"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pic>
        <p:nvPicPr>
          <p:cNvPr id="431" name="Picture 6" descr="Picture 6"/>
          <p:cNvPicPr>
            <a:picLocks noChangeAspect="1"/>
          </p:cNvPicPr>
          <p:nvPr/>
        </p:nvPicPr>
        <p:blipFill>
          <a:blip r:embed="rId5"/>
          <a:stretch>
            <a:fillRect/>
          </a:stretch>
        </p:blipFill>
        <p:spPr>
          <a:xfrm>
            <a:off x="4301633" y="5487351"/>
            <a:ext cx="3286126" cy="97853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429"/>
                                        </p:tgtEl>
                                        <p:attrNameLst>
                                          <p:attrName>style.visibility</p:attrName>
                                        </p:attrNameLst>
                                      </p:cBhvr>
                                      <p:to>
                                        <p:strVal val="visible"/>
                                      </p:to>
                                    </p:set>
                                    <p:animEffect transition="in" filter="fade">
                                      <p:cBhvr>
                                        <p:cTn id="7" dur="5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iterate>
                                    <p:tmAbs val="0"/>
                                  </p:iterate>
                                  <p:childTnLst>
                                    <p:set>
                                      <p:cBhvr>
                                        <p:cTn id="11" fill="hold"/>
                                        <p:tgtEl>
                                          <p:spTgt spid="428">
                                            <p:bg/>
                                          </p:spTgt>
                                        </p:tgtEl>
                                        <p:attrNameLst>
                                          <p:attrName>style.visibility</p:attrName>
                                        </p:attrNameLst>
                                      </p:cBhvr>
                                      <p:to>
                                        <p:strVal val="visible"/>
                                      </p:to>
                                    </p:set>
                                    <p:animEffect transition="in" filter="wipe(up)">
                                      <p:cBhvr>
                                        <p:cTn id="12" dur="500"/>
                                        <p:tgtEl>
                                          <p:spTgt spid="428">
                                            <p:bg/>
                                          </p:spTgt>
                                        </p:tgtEl>
                                      </p:cBhvr>
                                    </p:animEffect>
                                  </p:childTnLst>
                                </p:cTn>
                              </p:par>
                              <p:par>
                                <p:cTn id="13" presetID="22" presetClass="entr" presetSubtype="1" fill="hold" grpId="2" nodeType="withEffect">
                                  <p:stCondLst>
                                    <p:cond delay="0"/>
                                  </p:stCondLst>
                                  <p:iterate>
                                    <p:tmAbs val="0"/>
                                  </p:iterate>
                                  <p:childTnLst>
                                    <p:set>
                                      <p:cBhvr>
                                        <p:cTn id="14" fill="hold"/>
                                        <p:tgtEl>
                                          <p:spTgt spid="428">
                                            <p:txEl>
                                              <p:pRg st="0" end="0"/>
                                            </p:txEl>
                                          </p:spTgt>
                                        </p:tgtEl>
                                        <p:attrNameLst>
                                          <p:attrName>style.visibility</p:attrName>
                                        </p:attrNameLst>
                                      </p:cBhvr>
                                      <p:to>
                                        <p:strVal val="visible"/>
                                      </p:to>
                                    </p:set>
                                    <p:animEffect transition="in" filter="wipe(up)">
                                      <p:cBhvr>
                                        <p:cTn id="15" dur="500"/>
                                        <p:tgtEl>
                                          <p:spTgt spid="4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2" nodeType="clickEffect">
                                  <p:stCondLst>
                                    <p:cond delay="0"/>
                                  </p:stCondLst>
                                  <p:iterate>
                                    <p:tmAbs val="0"/>
                                  </p:iterate>
                                  <p:childTnLst>
                                    <p:set>
                                      <p:cBhvr>
                                        <p:cTn id="19" fill="hold"/>
                                        <p:tgtEl>
                                          <p:spTgt spid="428">
                                            <p:txEl>
                                              <p:pRg st="1" end="1"/>
                                            </p:txEl>
                                          </p:spTgt>
                                        </p:tgtEl>
                                        <p:attrNameLst>
                                          <p:attrName>style.visibility</p:attrName>
                                        </p:attrNameLst>
                                      </p:cBhvr>
                                      <p:to>
                                        <p:strVal val="visible"/>
                                      </p:to>
                                    </p:set>
                                    <p:animEffect transition="in" filter="wipe(up)">
                                      <p:cBhvr>
                                        <p:cTn id="20" dur="500"/>
                                        <p:tgtEl>
                                          <p:spTgt spid="42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2" nodeType="clickEffect">
                                  <p:stCondLst>
                                    <p:cond delay="0"/>
                                  </p:stCondLst>
                                  <p:iterate>
                                    <p:tmAbs val="0"/>
                                  </p:iterate>
                                  <p:childTnLst>
                                    <p:set>
                                      <p:cBhvr>
                                        <p:cTn id="24" fill="hold"/>
                                        <p:tgtEl>
                                          <p:spTgt spid="428">
                                            <p:txEl>
                                              <p:pRg st="2" end="2"/>
                                            </p:txEl>
                                          </p:spTgt>
                                        </p:tgtEl>
                                        <p:attrNameLst>
                                          <p:attrName>style.visibility</p:attrName>
                                        </p:attrNameLst>
                                      </p:cBhvr>
                                      <p:to>
                                        <p:strVal val="visible"/>
                                      </p:to>
                                    </p:set>
                                    <p:animEffect transition="in" filter="wipe(up)">
                                      <p:cBhvr>
                                        <p:cTn id="25" dur="500"/>
                                        <p:tgtEl>
                                          <p:spTgt spid="4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2" build="p" bldLvl="5" animBg="1" advAuto="0"/>
      <p:bldP spid="429"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p:nvPr/>
        </p:nvSpPr>
        <p:spPr>
          <a:xfrm>
            <a:off x="883919" y="568605"/>
            <a:ext cx="4392988" cy="852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600"/>
              </a:spcBef>
              <a:defRPr sz="4000">
                <a:solidFill>
                  <a:srgbClr val="C6210E"/>
                </a:solidFill>
              </a:defRPr>
            </a:lvl1pPr>
          </a:lstStyle>
          <a:p>
            <a:r>
              <a:t>Problem Space</a:t>
            </a:r>
          </a:p>
        </p:txBody>
      </p:sp>
      <p:sp>
        <p:nvSpPr>
          <p:cNvPr id="156" name="Text Placeholder 2"/>
          <p:cNvSpPr txBox="1">
            <a:spLocks noGrp="1"/>
          </p:cNvSpPr>
          <p:nvPr>
            <p:ph type="body" sz="half" idx="1"/>
          </p:nvPr>
        </p:nvSpPr>
        <p:spPr>
          <a:xfrm>
            <a:off x="773373" y="1680948"/>
            <a:ext cx="4951864" cy="4363846"/>
          </a:xfrm>
          <a:prstGeom prst="rect">
            <a:avLst/>
          </a:prstGeom>
        </p:spPr>
        <p:txBody>
          <a:bodyPr/>
          <a:lstStyle/>
          <a:p>
            <a:pPr marL="0" indent="0" defTabSz="905255">
              <a:spcBef>
                <a:spcPts val="800"/>
              </a:spcBef>
              <a:buSzTx/>
              <a:buNone/>
              <a:defRPr sz="1584" i="1">
                <a:uFill>
                  <a:solidFill>
                    <a:srgbClr val="000000"/>
                  </a:solidFill>
                </a:uFill>
              </a:defRPr>
            </a:pPr>
            <a:r>
              <a:t>“Without strong, accessible data, decision-makers can’t make the best decisions to address housing supply issues. We have lots of housing data, but</a:t>
            </a:r>
          </a:p>
          <a:p>
            <a:pPr marL="540052" lvl="1" indent="-181051" defTabSz="905255">
              <a:lnSpc>
                <a:spcPct val="100000"/>
              </a:lnSpc>
              <a:spcBef>
                <a:spcPts val="400"/>
              </a:spcBef>
              <a:defRPr sz="1584" i="1">
                <a:uFill>
                  <a:solidFill>
                    <a:srgbClr val="000000"/>
                  </a:solidFill>
                </a:uFill>
              </a:defRPr>
            </a:pPr>
            <a:r>
              <a:t>housing data is scattered, outdated, inconsistent, and not openly available</a:t>
            </a:r>
          </a:p>
          <a:p>
            <a:pPr marL="540052" lvl="1" indent="-181051" defTabSz="905255">
              <a:lnSpc>
                <a:spcPct val="100000"/>
              </a:lnSpc>
              <a:spcBef>
                <a:spcPts val="400"/>
              </a:spcBef>
              <a:defRPr sz="1584" i="1">
                <a:uFill>
                  <a:solidFill>
                    <a:srgbClr val="000000"/>
                  </a:solidFill>
                </a:uFill>
              </a:defRPr>
            </a:pPr>
            <a:r>
              <a:t>Housing Data if full of gaps – especially for vulnerable populations</a:t>
            </a:r>
          </a:p>
          <a:p>
            <a:pPr marL="540052" lvl="1" indent="-181051" defTabSz="905255">
              <a:lnSpc>
                <a:spcPct val="100000"/>
              </a:lnSpc>
              <a:spcBef>
                <a:spcPts val="400"/>
              </a:spcBef>
              <a:defRPr sz="1584" i="1">
                <a:uFill>
                  <a:solidFill>
                    <a:srgbClr val="000000"/>
                  </a:solidFill>
                </a:uFill>
              </a:defRPr>
            </a:pPr>
            <a:r>
              <a:t>Data collection limitations, which impacts availability, relevancy, timeliness</a:t>
            </a:r>
          </a:p>
          <a:p>
            <a:pPr marL="540052" lvl="1" indent="-181051" defTabSz="905255">
              <a:lnSpc>
                <a:spcPct val="100000"/>
              </a:lnSpc>
              <a:spcBef>
                <a:spcPts val="400"/>
              </a:spcBef>
              <a:defRPr sz="1584" i="1">
                <a:uFill>
                  <a:solidFill>
                    <a:srgbClr val="000000"/>
                  </a:solidFill>
                </a:uFill>
              </a:defRPr>
            </a:pPr>
            <a:r>
              <a:t>Data sharing limitations – legal, business, other constraints limit sharing</a:t>
            </a:r>
          </a:p>
          <a:p>
            <a:pPr marL="540052" lvl="1" indent="-181051" defTabSz="905255">
              <a:lnSpc>
                <a:spcPct val="100000"/>
              </a:lnSpc>
              <a:spcBef>
                <a:spcPts val="400"/>
              </a:spcBef>
              <a:defRPr sz="1584" i="1">
                <a:uFill>
                  <a:solidFill>
                    <a:srgbClr val="000000"/>
                  </a:solidFill>
                </a:uFill>
              </a:defRPr>
            </a:pPr>
            <a:r>
              <a:t>Data governance challenges – clear governance and standardization is lacking</a:t>
            </a:r>
          </a:p>
          <a:p>
            <a:pPr marL="540052" lvl="1" indent="-181051" defTabSz="905255">
              <a:lnSpc>
                <a:spcPct val="100000"/>
              </a:lnSpc>
              <a:spcBef>
                <a:spcPts val="400"/>
              </a:spcBef>
              <a:defRPr sz="1584" i="1">
                <a:uFill>
                  <a:solidFill>
                    <a:srgbClr val="000000"/>
                  </a:solidFill>
                </a:uFill>
              </a:defRPr>
            </a:pPr>
            <a:r>
              <a:t>And other challenges!</a:t>
            </a:r>
          </a:p>
        </p:txBody>
      </p:sp>
      <p:sp>
        <p:nvSpPr>
          <p:cNvPr id="157" name="Text Placeholder 2"/>
          <p:cNvSpPr txBox="1"/>
          <p:nvPr/>
        </p:nvSpPr>
        <p:spPr>
          <a:xfrm>
            <a:off x="6419224" y="1680948"/>
            <a:ext cx="4704804" cy="4363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nSpc>
                <a:spcPct val="81000"/>
              </a:lnSpc>
              <a:spcBef>
                <a:spcPts val="400"/>
              </a:spcBef>
              <a:defRPr sz="1600" b="1" i="1">
                <a:uFill>
                  <a:solidFill>
                    <a:srgbClr val="000000"/>
                  </a:solidFill>
                </a:uFill>
              </a:defRPr>
            </a:pPr>
            <a:r>
              <a:t>Community Data Lab Problem Statement</a:t>
            </a:r>
          </a:p>
          <a:p>
            <a:pPr indent="-228600">
              <a:lnSpc>
                <a:spcPct val="81000"/>
              </a:lnSpc>
              <a:spcBef>
                <a:spcPts val="400"/>
              </a:spcBef>
              <a:buSzPct val="100000"/>
              <a:buFont typeface="Arial"/>
              <a:buChar char="•"/>
              <a:defRPr sz="1600"/>
            </a:pPr>
            <a:r>
              <a:t>Municipal governments and community-based organizations want to make decisions based on relevant, credible data. </a:t>
            </a:r>
          </a:p>
          <a:p>
            <a:pPr indent="-228600">
              <a:lnSpc>
                <a:spcPct val="81000"/>
              </a:lnSpc>
              <a:spcBef>
                <a:spcPts val="400"/>
              </a:spcBef>
              <a:buSzPct val="100000"/>
              <a:buFont typeface="Arial"/>
              <a:buChar char="•"/>
              <a:defRPr sz="1600"/>
            </a:pPr>
            <a:endParaRPr/>
          </a:p>
          <a:p>
            <a:pPr indent="-228600">
              <a:lnSpc>
                <a:spcPct val="81000"/>
              </a:lnSpc>
              <a:spcBef>
                <a:spcPts val="400"/>
              </a:spcBef>
              <a:buSzPct val="100000"/>
              <a:buFont typeface="Arial"/>
              <a:buChar char="•"/>
              <a:defRPr sz="1600"/>
            </a:pPr>
            <a:r>
              <a:t>Currently, decision-makers may see housing data as the 'black-box' domain of specialists in academia, data management, or policy think tanks. </a:t>
            </a:r>
          </a:p>
          <a:p>
            <a:pPr indent="-228600">
              <a:lnSpc>
                <a:spcPct val="81000"/>
              </a:lnSpc>
              <a:spcBef>
                <a:spcPts val="400"/>
              </a:spcBef>
              <a:buSzPct val="100000"/>
              <a:buFont typeface="Arial"/>
              <a:buChar char="•"/>
              <a:defRPr sz="1600"/>
            </a:pPr>
            <a:endParaRPr/>
          </a:p>
          <a:p>
            <a:pPr indent="-228600">
              <a:lnSpc>
                <a:spcPct val="81000"/>
              </a:lnSpc>
              <a:spcBef>
                <a:spcPts val="400"/>
              </a:spcBef>
              <a:buSzPct val="100000"/>
              <a:buFont typeface="Arial"/>
              <a:buChar char="•"/>
              <a:defRPr sz="1600" b="1"/>
            </a:pPr>
            <a:r>
              <a:t>Unless there is deep and widespread real-time accessibility of a diverse range of outcomes-focused housing data, indicators, and decision guidance, risks of systemic failure will persist. That is the core decision-making problem to be addressed by this project.  </a:t>
            </a:r>
          </a:p>
        </p:txBody>
      </p:sp>
      <p:sp>
        <p:nvSpPr>
          <p:cNvPr id="158" name="Title 1"/>
          <p:cNvSpPr txBox="1"/>
          <p:nvPr/>
        </p:nvSpPr>
        <p:spPr>
          <a:xfrm>
            <a:off x="6289571" y="568605"/>
            <a:ext cx="5129005" cy="993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spcBef>
                <a:spcPts val="600"/>
              </a:spcBef>
              <a:defRPr sz="4000">
                <a:solidFill>
                  <a:srgbClr val="C6210E"/>
                </a:solidFill>
              </a:defRPr>
            </a:lvl1pPr>
          </a:lstStyle>
          <a:p>
            <a:r>
              <a:t>Problem Statement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Footer Placeholder 2"/>
          <p:cNvSpPr txBox="1"/>
          <p:nvPr/>
        </p:nvSpPr>
        <p:spPr>
          <a:xfrm>
            <a:off x="1112519" y="6182359"/>
            <a:ext cx="5725161"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800">
                <a:solidFill>
                  <a:srgbClr val="262626"/>
                </a:solidFill>
              </a:defRPr>
            </a:lvl1pPr>
          </a:lstStyle>
          <a:p>
            <a:r>
              <a:t>CDP Insight Generation Workshop</a:t>
            </a:r>
          </a:p>
        </p:txBody>
      </p:sp>
      <p:pic>
        <p:nvPicPr>
          <p:cNvPr id="329" name="Picture 1" descr="Picture 1"/>
          <p:cNvPicPr>
            <a:picLocks noChangeAspect="1"/>
          </p:cNvPicPr>
          <p:nvPr/>
        </p:nvPicPr>
        <p:blipFill>
          <a:blip r:embed="rId2"/>
          <a:stretch>
            <a:fillRect/>
          </a:stretch>
        </p:blipFill>
        <p:spPr>
          <a:xfrm>
            <a:off x="389105" y="369651"/>
            <a:ext cx="11468912" cy="6079788"/>
          </a:xfrm>
          <a:prstGeom prst="rect">
            <a:avLst/>
          </a:prstGeom>
          <a:ln w="15875">
            <a:solidFill>
              <a:srgbClr val="4472C4"/>
            </a:solidFill>
          </a:ln>
        </p:spPr>
      </p:pic>
      <p:sp>
        <p:nvSpPr>
          <p:cNvPr id="330" name="Slide Number Placeholder 3"/>
          <p:cNvSpPr txBox="1">
            <a:spLocks noGrp="1"/>
          </p:cNvSpPr>
          <p:nvPr>
            <p:ph type="sldNum" sz="quarter" idx="4294967295"/>
          </p:nvPr>
        </p:nvSpPr>
        <p:spPr>
          <a:xfrm>
            <a:off x="10908446" y="6182359"/>
            <a:ext cx="216755"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4"/>
          <p:cNvSpPr txBox="1">
            <a:spLocks noGrp="1"/>
          </p:cNvSpPr>
          <p:nvPr>
            <p:ph type="title"/>
          </p:nvPr>
        </p:nvSpPr>
        <p:spPr>
          <a:xfrm>
            <a:off x="834012" y="1115567"/>
            <a:ext cx="3487618" cy="4626866"/>
          </a:xfrm>
          <a:prstGeom prst="rect">
            <a:avLst/>
          </a:prstGeom>
        </p:spPr>
        <p:txBody>
          <a:bodyPr/>
          <a:lstStyle>
            <a:lvl1pPr>
              <a:defRPr sz="3600">
                <a:solidFill>
                  <a:srgbClr val="C6210E"/>
                </a:solidFill>
              </a:defRPr>
            </a:lvl1pPr>
          </a:lstStyle>
          <a:p>
            <a:r>
              <a:t>Solutions Lab Team</a:t>
            </a:r>
          </a:p>
        </p:txBody>
      </p:sp>
      <p:sp>
        <p:nvSpPr>
          <p:cNvPr id="161" name="Content Placeholder 2"/>
          <p:cNvSpPr txBox="1"/>
          <p:nvPr/>
        </p:nvSpPr>
        <p:spPr>
          <a:xfrm>
            <a:off x="5151118" y="1115567"/>
            <a:ext cx="6153913" cy="4626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marL="342900" indent="-342900" defTabSz="457200">
              <a:lnSpc>
                <a:spcPct val="90000"/>
              </a:lnSpc>
              <a:spcBef>
                <a:spcPts val="600"/>
              </a:spcBef>
              <a:buClr>
                <a:srgbClr val="505046"/>
              </a:buClr>
              <a:buSzPct val="70000"/>
              <a:buChar char="⧫"/>
              <a:tabLst>
                <a:tab pos="2730500" algn="l"/>
              </a:tabLst>
              <a:defRPr sz="2000" b="1">
                <a:ln w="9525" cap="flat">
                  <a:solidFill>
                    <a:srgbClr val="FFFFFF">
                      <a:alpha val="10000"/>
                    </a:srgbClr>
                  </a:solidFill>
                  <a:prstDash val="solid"/>
                  <a:round/>
                </a:ln>
                <a:solidFill>
                  <a:srgbClr val="505046"/>
                </a:solidFill>
                <a:effectLst>
                  <a:outerShdw blurRad="12700" dist="25400" dir="14640000" rotWithShape="0">
                    <a:srgbClr val="FFFFFF">
                      <a:alpha val="30000"/>
                    </a:srgbClr>
                  </a:outerShdw>
                </a:effectLst>
              </a:defRPr>
            </a:pPr>
            <a:r>
              <a:t>Canadian Community Economic Development Network/CDP Team: </a:t>
            </a:r>
            <a:r>
              <a:rPr b="0"/>
              <a:t>Project leader, integration of Solutions Lab activities into CDP workplan including data acquisition, data visualisation and access, data advocacy</a:t>
            </a:r>
            <a:endParaRPr sz="2300"/>
          </a:p>
          <a:p>
            <a:pPr marL="342900" indent="-342900" defTabSz="457200">
              <a:lnSpc>
                <a:spcPct val="90000"/>
              </a:lnSpc>
              <a:spcBef>
                <a:spcPts val="600"/>
              </a:spcBef>
              <a:buClr>
                <a:srgbClr val="505046"/>
              </a:buClr>
              <a:buSzPct val="70000"/>
              <a:buChar char="⧫"/>
              <a:tabLst>
                <a:tab pos="2730500" algn="l"/>
              </a:tabLst>
              <a:defRPr sz="2000" b="1">
                <a:ln w="9525" cap="flat">
                  <a:solidFill>
                    <a:srgbClr val="FFFFFF">
                      <a:alpha val="10000"/>
                    </a:srgbClr>
                  </a:solidFill>
                  <a:prstDash val="solid"/>
                  <a:round/>
                </a:ln>
                <a:solidFill>
                  <a:srgbClr val="505046"/>
                </a:solidFill>
                <a:effectLst>
                  <a:outerShdw blurRad="12700" dist="25400" dir="14640000" rotWithShape="0">
                    <a:srgbClr val="FFFFFF">
                      <a:alpha val="30000"/>
                    </a:srgbClr>
                  </a:outerShdw>
                </a:effectLst>
              </a:defRPr>
            </a:pPr>
            <a:r>
              <a:t>Priority Decision Data Inc.:</a:t>
            </a:r>
            <a:r>
              <a:rPr b="0"/>
              <a:t> Input to indicator framework, output development and evaluation in collaboration with Community Partners.</a:t>
            </a:r>
            <a:endParaRPr sz="2300"/>
          </a:p>
          <a:p>
            <a:pPr marL="342900" indent="-342900" defTabSz="457200">
              <a:lnSpc>
                <a:spcPct val="90000"/>
              </a:lnSpc>
              <a:spcBef>
                <a:spcPts val="600"/>
              </a:spcBef>
              <a:buClr>
                <a:srgbClr val="505046"/>
              </a:buClr>
              <a:buSzPct val="70000"/>
              <a:buChar char="⧫"/>
              <a:tabLst>
                <a:tab pos="2730500" algn="l"/>
              </a:tabLst>
              <a:defRPr sz="2000" b="1">
                <a:ln w="9525" cap="flat">
                  <a:solidFill>
                    <a:srgbClr val="FFFFFF">
                      <a:alpha val="10000"/>
                    </a:srgbClr>
                  </a:solidFill>
                  <a:prstDash val="solid"/>
                  <a:round/>
                </a:ln>
                <a:solidFill>
                  <a:srgbClr val="505046"/>
                </a:solidFill>
                <a:effectLst>
                  <a:outerShdw blurRad="12700" dist="25400" dir="14640000" rotWithShape="0">
                    <a:srgbClr val="FFFFFF">
                      <a:alpha val="30000"/>
                    </a:srgbClr>
                  </a:outerShdw>
                </a:effectLst>
              </a:defRPr>
            </a:pPr>
            <a:r>
              <a:t>Lansdowne Technologies Inc.: </a:t>
            </a:r>
            <a:r>
              <a:rPr b="0"/>
              <a:t>Solutions Lab Consultant</a:t>
            </a:r>
            <a:endParaRPr sz="2300"/>
          </a:p>
          <a:p>
            <a:pPr marL="342900" indent="-342900" defTabSz="457200">
              <a:lnSpc>
                <a:spcPct val="90000"/>
              </a:lnSpc>
              <a:spcBef>
                <a:spcPts val="600"/>
              </a:spcBef>
              <a:buClr>
                <a:srgbClr val="505046"/>
              </a:buClr>
              <a:buSzPct val="70000"/>
              <a:buChar char="⧫"/>
              <a:tabLst>
                <a:tab pos="2730500" algn="l"/>
              </a:tabLst>
              <a:defRPr sz="2000" b="1">
                <a:ln w="9525" cap="flat">
                  <a:solidFill>
                    <a:srgbClr val="FFFFFF">
                      <a:alpha val="10000"/>
                    </a:srgbClr>
                  </a:solidFill>
                  <a:prstDash val="solid"/>
                  <a:round/>
                </a:ln>
                <a:solidFill>
                  <a:srgbClr val="505046"/>
                </a:solidFill>
                <a:effectLst>
                  <a:outerShdw blurRad="12700" dist="25400" dir="14640000" rotWithShape="0">
                    <a:srgbClr val="FFFFFF">
                      <a:alpha val="30000"/>
                    </a:srgbClr>
                  </a:outerShdw>
                </a:effectLst>
              </a:defRPr>
            </a:pPr>
            <a:r>
              <a:t>Community Economic Development Corporation (CDEC) de Québec:</a:t>
            </a:r>
            <a:r>
              <a:rPr b="0"/>
              <a:t> CCEDNet member facilitating Quebec participation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12"/>
          <p:cNvSpPr/>
          <p:nvPr/>
        </p:nvSpPr>
        <p:spPr>
          <a:xfrm>
            <a:off x="3848196" y="2337954"/>
            <a:ext cx="4172730" cy="4056938"/>
          </a:xfrm>
          <a:prstGeom prst="ellipse">
            <a:avLst/>
          </a:prstGeom>
          <a:solidFill>
            <a:srgbClr val="D8D8D8"/>
          </a:solidFill>
          <a:ln w="12700">
            <a:solidFill>
              <a:srgbClr val="FFFFFF"/>
            </a:solidFill>
          </a:ln>
        </p:spPr>
        <p:txBody>
          <a:bodyPr lIns="45719" rIns="45719" anchor="ctr"/>
          <a:lstStyle/>
          <a:p>
            <a:pPr algn="ctr">
              <a:defRPr sz="1600">
                <a:solidFill>
                  <a:srgbClr val="F5F6F4"/>
                </a:solidFill>
              </a:defRPr>
            </a:pPr>
            <a:endParaRPr/>
          </a:p>
        </p:txBody>
      </p:sp>
      <p:sp>
        <p:nvSpPr>
          <p:cNvPr id="164" name="Shape 113"/>
          <p:cNvSpPr/>
          <p:nvPr/>
        </p:nvSpPr>
        <p:spPr>
          <a:xfrm>
            <a:off x="3956513" y="2408919"/>
            <a:ext cx="3956094" cy="3902729"/>
          </a:xfrm>
          <a:prstGeom prst="ellipse">
            <a:avLst/>
          </a:prstGeom>
          <a:solidFill>
            <a:schemeClr val="accent3"/>
          </a:solidFill>
          <a:ln w="12700">
            <a:solidFill>
              <a:srgbClr val="FFFFFF"/>
            </a:solidFill>
          </a:ln>
        </p:spPr>
        <p:txBody>
          <a:bodyPr lIns="45719" rIns="45719" anchor="ctr"/>
          <a:lstStyle/>
          <a:p>
            <a:pPr algn="ctr">
              <a:defRPr sz="1600">
                <a:solidFill>
                  <a:srgbClr val="F5F6F4"/>
                </a:solidFill>
              </a:defRPr>
            </a:pPr>
            <a:endParaRPr/>
          </a:p>
        </p:txBody>
      </p:sp>
      <p:sp>
        <p:nvSpPr>
          <p:cNvPr id="165" name="Shape 115"/>
          <p:cNvSpPr txBox="1"/>
          <p:nvPr/>
        </p:nvSpPr>
        <p:spPr>
          <a:xfrm>
            <a:off x="921115" y="4943866"/>
            <a:ext cx="2955395" cy="142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970" tIns="52970" rIns="52970" bIns="52970">
            <a:spAutoFit/>
          </a:bodyPr>
          <a:lstStyle>
            <a:lvl1pPr marL="198721" indent="-198721">
              <a:buClr>
                <a:srgbClr val="000000"/>
              </a:buClr>
              <a:buSzPct val="100000"/>
              <a:buFont typeface="Arial"/>
              <a:buChar char="•"/>
              <a:defRPr sz="1100"/>
            </a:lvl1pPr>
          </a:lstStyle>
          <a:p>
            <a:r>
              <a:t>Accountable for innovation lab design, decision-making, project management, stakeholder collaboration and engagement design, communications, evaluation, fund development, budget oversight, and design and implementation of the Lab activities.</a:t>
            </a:r>
          </a:p>
        </p:txBody>
      </p:sp>
      <p:sp>
        <p:nvSpPr>
          <p:cNvPr id="166" name="Shape 116"/>
          <p:cNvSpPr txBox="1">
            <a:spLocks noGrp="1"/>
          </p:cNvSpPr>
          <p:nvPr>
            <p:ph type="title"/>
          </p:nvPr>
        </p:nvSpPr>
        <p:spPr>
          <a:xfrm>
            <a:off x="1287169" y="469550"/>
            <a:ext cx="9538855" cy="673549"/>
          </a:xfrm>
          <a:prstGeom prst="rect">
            <a:avLst/>
          </a:prstGeom>
        </p:spPr>
        <p:txBody>
          <a:bodyPr lIns="47551" tIns="47551" rIns="47551" bIns="47551" anchor="t"/>
          <a:lstStyle>
            <a:lvl1pPr>
              <a:defRPr sz="2800">
                <a:solidFill>
                  <a:srgbClr val="C6210E"/>
                </a:solidFill>
              </a:defRPr>
            </a:lvl1pPr>
          </a:lstStyle>
          <a:p>
            <a:r>
              <a:t>Community Data Lab – Governance Structure</a:t>
            </a:r>
          </a:p>
        </p:txBody>
      </p:sp>
      <p:sp>
        <p:nvSpPr>
          <p:cNvPr id="167" name="Shape 117"/>
          <p:cNvSpPr txBox="1">
            <a:spLocks noGrp="1"/>
          </p:cNvSpPr>
          <p:nvPr>
            <p:ph type="body" sz="quarter" idx="1"/>
          </p:nvPr>
        </p:nvSpPr>
        <p:spPr>
          <a:xfrm>
            <a:off x="1373914" y="1154353"/>
            <a:ext cx="9538855" cy="719759"/>
          </a:xfrm>
          <a:prstGeom prst="rect">
            <a:avLst/>
          </a:prstGeom>
        </p:spPr>
        <p:txBody>
          <a:bodyPr lIns="105969" tIns="105969" rIns="105969" bIns="105969">
            <a:normAutofit lnSpcReduction="10000"/>
          </a:bodyPr>
          <a:lstStyle>
            <a:lvl1pPr marL="0" indent="0" defTabSz="905255">
              <a:spcBef>
                <a:spcPts val="800"/>
              </a:spcBef>
              <a:buSzTx/>
              <a:buNone/>
              <a:defRPr sz="1584"/>
            </a:lvl1pPr>
          </a:lstStyle>
          <a:p>
            <a:r>
              <a:t>A clearly defined governance model and appropriate leadership has been established to support activities and to sustain momentum over time.</a:t>
            </a:r>
          </a:p>
        </p:txBody>
      </p:sp>
      <p:sp>
        <p:nvSpPr>
          <p:cNvPr id="168" name="Shape 118"/>
          <p:cNvSpPr/>
          <p:nvPr/>
        </p:nvSpPr>
        <p:spPr>
          <a:xfrm flipH="1" flipV="1">
            <a:off x="1549685" y="2280005"/>
            <a:ext cx="1944491" cy="11476"/>
          </a:xfrm>
          <a:prstGeom prst="line">
            <a:avLst/>
          </a:prstGeom>
          <a:ln w="6350">
            <a:solidFill>
              <a:srgbClr val="000000"/>
            </a:solidFill>
          </a:ln>
        </p:spPr>
        <p:txBody>
          <a:bodyPr lIns="45719" rIns="45719"/>
          <a:lstStyle/>
          <a:p>
            <a:endParaRPr/>
          </a:p>
        </p:txBody>
      </p:sp>
      <p:sp>
        <p:nvSpPr>
          <p:cNvPr id="169" name="Shape 121"/>
          <p:cNvSpPr/>
          <p:nvPr/>
        </p:nvSpPr>
        <p:spPr>
          <a:xfrm>
            <a:off x="8433954" y="4998613"/>
            <a:ext cx="2120441" cy="1"/>
          </a:xfrm>
          <a:prstGeom prst="line">
            <a:avLst/>
          </a:prstGeom>
          <a:ln w="6350">
            <a:solidFill>
              <a:srgbClr val="000000"/>
            </a:solidFill>
          </a:ln>
        </p:spPr>
        <p:txBody>
          <a:bodyPr lIns="45719" rIns="45719"/>
          <a:lstStyle/>
          <a:p>
            <a:endParaRPr/>
          </a:p>
        </p:txBody>
      </p:sp>
      <p:sp>
        <p:nvSpPr>
          <p:cNvPr id="170" name="Shape 127"/>
          <p:cNvSpPr txBox="1"/>
          <p:nvPr/>
        </p:nvSpPr>
        <p:spPr>
          <a:xfrm>
            <a:off x="1122848" y="4623954"/>
            <a:ext cx="1281567" cy="309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970" tIns="52970" rIns="52970" bIns="52970">
            <a:spAutoFit/>
          </a:bodyPr>
          <a:lstStyle>
            <a:lvl1pPr>
              <a:defRPr sz="1300" b="1"/>
            </a:lvl1pPr>
          </a:lstStyle>
          <a:p>
            <a:r>
              <a:t>Project Team</a:t>
            </a:r>
          </a:p>
        </p:txBody>
      </p:sp>
      <p:sp>
        <p:nvSpPr>
          <p:cNvPr id="171" name="Shape 128"/>
          <p:cNvSpPr txBox="1"/>
          <p:nvPr/>
        </p:nvSpPr>
        <p:spPr>
          <a:xfrm>
            <a:off x="7312089" y="1968631"/>
            <a:ext cx="3277229" cy="51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970" tIns="52970" rIns="52970" bIns="52970">
            <a:spAutoFit/>
          </a:bodyPr>
          <a:lstStyle>
            <a:lvl1pPr>
              <a:defRPr sz="1300" b="1"/>
            </a:lvl1pPr>
          </a:lstStyle>
          <a:p>
            <a:r>
              <a:t>Local Delivery Teams (Community Partner – Micro Labs)</a:t>
            </a:r>
          </a:p>
        </p:txBody>
      </p:sp>
      <p:sp>
        <p:nvSpPr>
          <p:cNvPr id="172" name="Shape 129"/>
          <p:cNvSpPr txBox="1"/>
          <p:nvPr/>
        </p:nvSpPr>
        <p:spPr>
          <a:xfrm>
            <a:off x="8321315" y="4623954"/>
            <a:ext cx="2824507" cy="309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970" tIns="52970" rIns="52970" bIns="52970">
            <a:spAutoFit/>
          </a:bodyPr>
          <a:lstStyle>
            <a:lvl1pPr>
              <a:defRPr sz="1300" b="1"/>
            </a:lvl1pPr>
          </a:lstStyle>
          <a:p>
            <a:r>
              <a:t>Working Group (National)</a:t>
            </a:r>
          </a:p>
        </p:txBody>
      </p:sp>
      <p:sp>
        <p:nvSpPr>
          <p:cNvPr id="173" name="Shape 130"/>
          <p:cNvSpPr txBox="1"/>
          <p:nvPr/>
        </p:nvSpPr>
        <p:spPr>
          <a:xfrm>
            <a:off x="8282234" y="5168455"/>
            <a:ext cx="3001989" cy="1261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970" tIns="52970" rIns="52970" bIns="52970">
            <a:spAutoFit/>
          </a:bodyPr>
          <a:lstStyle>
            <a:lvl1pPr marL="198721" indent="-198721">
              <a:buClr>
                <a:srgbClr val="000000"/>
              </a:buClr>
              <a:buSzPct val="100000"/>
              <a:buFont typeface="Arial"/>
              <a:buChar char="•"/>
              <a:defRPr sz="1100"/>
            </a:lvl1pPr>
          </a:lstStyle>
          <a:p>
            <a:r>
              <a:t>Taking the form of a CDP Working Group, accountable for providing strategic lab guidance, reviewing overall progress and recommendations, facilitating issue management, and providing insights on recommendations. </a:t>
            </a:r>
          </a:p>
        </p:txBody>
      </p:sp>
      <p:sp>
        <p:nvSpPr>
          <p:cNvPr id="174" name="Shape 131"/>
          <p:cNvSpPr txBox="1"/>
          <p:nvPr/>
        </p:nvSpPr>
        <p:spPr>
          <a:xfrm>
            <a:off x="8513918" y="2543910"/>
            <a:ext cx="2779018" cy="142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970" tIns="52970" rIns="52970" bIns="52970">
            <a:spAutoFit/>
          </a:bodyPr>
          <a:lstStyle/>
          <a:p>
            <a:pPr marL="198721" indent="-198721">
              <a:buClr>
                <a:srgbClr val="000000"/>
              </a:buClr>
              <a:buSzPct val="100000"/>
              <a:buFont typeface="Arial"/>
              <a:buChar char="•"/>
              <a:defRPr sz="1100"/>
            </a:pPr>
            <a:r>
              <a:t>Accountable for local engagement activities to generate ideas and insights</a:t>
            </a:r>
            <a:endParaRPr sz="1200"/>
          </a:p>
          <a:p>
            <a:pPr marL="198727" indent="-198727">
              <a:buClr>
                <a:srgbClr val="000000"/>
              </a:buClr>
              <a:buSzPct val="100000"/>
              <a:buFont typeface="Arial"/>
              <a:buChar char="•"/>
              <a:defRPr sz="1100"/>
            </a:pPr>
            <a:r>
              <a:t>Participate in National engagement activities</a:t>
            </a:r>
          </a:p>
          <a:p>
            <a:pPr marL="198727" indent="-198727">
              <a:buClr>
                <a:srgbClr val="000000"/>
              </a:buClr>
              <a:buSzPct val="100000"/>
              <a:buFont typeface="Arial"/>
              <a:buChar char="•"/>
              <a:defRPr sz="1100"/>
            </a:pPr>
            <a:r>
              <a:t>Participants may also provide technical subject matter expertise for the Lab.</a:t>
            </a:r>
          </a:p>
        </p:txBody>
      </p:sp>
      <p:grpSp>
        <p:nvGrpSpPr>
          <p:cNvPr id="177" name="Group 20"/>
          <p:cNvGrpSpPr/>
          <p:nvPr/>
        </p:nvGrpSpPr>
        <p:grpSpPr>
          <a:xfrm>
            <a:off x="5136832" y="4716190"/>
            <a:ext cx="1595457" cy="1595457"/>
            <a:chOff x="0" y="0"/>
            <a:chExt cx="1595456" cy="1595456"/>
          </a:xfrm>
        </p:grpSpPr>
        <p:sp>
          <p:nvSpPr>
            <p:cNvPr id="175" name="Shape 135"/>
            <p:cNvSpPr/>
            <p:nvPr/>
          </p:nvSpPr>
          <p:spPr>
            <a:xfrm>
              <a:off x="-1" y="-1"/>
              <a:ext cx="1595458" cy="1595458"/>
            </a:xfrm>
            <a:prstGeom prst="ellipse">
              <a:avLst/>
            </a:prstGeom>
            <a:solidFill>
              <a:schemeClr val="accent1"/>
            </a:solidFill>
            <a:ln w="12700" cap="flat">
              <a:solidFill>
                <a:srgbClr val="FFFFFF"/>
              </a:solidFill>
              <a:prstDash val="solid"/>
              <a:round/>
            </a:ln>
            <a:effectLst/>
          </p:spPr>
          <p:txBody>
            <a:bodyPr wrap="square" lIns="45719" tIns="45719" rIns="45719" bIns="45719" numCol="1" anchor="ctr">
              <a:noAutofit/>
            </a:bodyPr>
            <a:lstStyle/>
            <a:p>
              <a:pPr algn="ctr">
                <a:defRPr sz="1600">
                  <a:solidFill>
                    <a:srgbClr val="F5F6F4"/>
                  </a:solidFill>
                </a:defRPr>
              </a:pPr>
              <a:endParaRPr/>
            </a:p>
          </p:txBody>
        </p:sp>
        <p:sp>
          <p:nvSpPr>
            <p:cNvPr id="176" name="Shape 136"/>
            <p:cNvSpPr/>
            <p:nvPr/>
          </p:nvSpPr>
          <p:spPr>
            <a:xfrm>
              <a:off x="645863" y="190960"/>
              <a:ext cx="392728" cy="392730"/>
            </a:xfrm>
            <a:custGeom>
              <a:avLst/>
              <a:gdLst/>
              <a:ahLst/>
              <a:cxnLst>
                <a:cxn ang="0">
                  <a:pos x="wd2" y="hd2"/>
                </a:cxn>
                <a:cxn ang="5400000">
                  <a:pos x="wd2" y="hd2"/>
                </a:cxn>
                <a:cxn ang="10800000">
                  <a:pos x="wd2" y="hd2"/>
                </a:cxn>
                <a:cxn ang="16200000">
                  <a:pos x="wd2" y="hd2"/>
                </a:cxn>
              </a:cxnLst>
              <a:rect l="0" t="0" r="r" b="b"/>
              <a:pathLst>
                <a:path w="21600" h="21600" extrusionOk="0">
                  <a:moveTo>
                    <a:pt x="9162" y="0"/>
                  </a:moveTo>
                  <a:lnTo>
                    <a:pt x="8188" y="0"/>
                  </a:lnTo>
                  <a:lnTo>
                    <a:pt x="8056" y="49"/>
                  </a:lnTo>
                  <a:lnTo>
                    <a:pt x="7923" y="148"/>
                  </a:lnTo>
                  <a:lnTo>
                    <a:pt x="7790" y="295"/>
                  </a:lnTo>
                  <a:lnTo>
                    <a:pt x="7790" y="5019"/>
                  </a:lnTo>
                  <a:lnTo>
                    <a:pt x="3939" y="5019"/>
                  </a:lnTo>
                  <a:lnTo>
                    <a:pt x="3674" y="5068"/>
                  </a:lnTo>
                  <a:lnTo>
                    <a:pt x="3054" y="5265"/>
                  </a:lnTo>
                  <a:lnTo>
                    <a:pt x="2788" y="5461"/>
                  </a:lnTo>
                  <a:lnTo>
                    <a:pt x="221" y="7380"/>
                  </a:lnTo>
                  <a:lnTo>
                    <a:pt x="133" y="7479"/>
                  </a:lnTo>
                  <a:lnTo>
                    <a:pt x="44" y="7577"/>
                  </a:lnTo>
                  <a:lnTo>
                    <a:pt x="0" y="7676"/>
                  </a:lnTo>
                  <a:lnTo>
                    <a:pt x="0" y="7922"/>
                  </a:lnTo>
                  <a:lnTo>
                    <a:pt x="44" y="8020"/>
                  </a:lnTo>
                  <a:lnTo>
                    <a:pt x="221" y="8217"/>
                  </a:lnTo>
                  <a:lnTo>
                    <a:pt x="2788" y="10185"/>
                  </a:lnTo>
                  <a:lnTo>
                    <a:pt x="3054" y="10333"/>
                  </a:lnTo>
                  <a:lnTo>
                    <a:pt x="3364" y="10431"/>
                  </a:lnTo>
                  <a:lnTo>
                    <a:pt x="3674" y="10529"/>
                  </a:lnTo>
                  <a:lnTo>
                    <a:pt x="3939" y="10578"/>
                  </a:lnTo>
                  <a:lnTo>
                    <a:pt x="7790" y="10578"/>
                  </a:lnTo>
                  <a:lnTo>
                    <a:pt x="7790" y="21305"/>
                  </a:lnTo>
                  <a:lnTo>
                    <a:pt x="7923" y="21452"/>
                  </a:lnTo>
                  <a:lnTo>
                    <a:pt x="8056" y="21551"/>
                  </a:lnTo>
                  <a:lnTo>
                    <a:pt x="8188" y="21600"/>
                  </a:lnTo>
                  <a:lnTo>
                    <a:pt x="9162" y="21600"/>
                  </a:lnTo>
                  <a:lnTo>
                    <a:pt x="9339" y="21551"/>
                  </a:lnTo>
                  <a:lnTo>
                    <a:pt x="9472" y="21452"/>
                  </a:lnTo>
                  <a:lnTo>
                    <a:pt x="9561" y="21305"/>
                  </a:lnTo>
                  <a:lnTo>
                    <a:pt x="9605" y="21108"/>
                  </a:lnTo>
                  <a:lnTo>
                    <a:pt x="9605" y="492"/>
                  </a:lnTo>
                  <a:lnTo>
                    <a:pt x="9561" y="295"/>
                  </a:lnTo>
                  <a:lnTo>
                    <a:pt x="9472" y="148"/>
                  </a:lnTo>
                  <a:lnTo>
                    <a:pt x="9339" y="49"/>
                  </a:lnTo>
                  <a:lnTo>
                    <a:pt x="9162" y="0"/>
                  </a:lnTo>
                  <a:close/>
                  <a:moveTo>
                    <a:pt x="21379" y="5019"/>
                  </a:moveTo>
                  <a:lnTo>
                    <a:pt x="18811" y="3050"/>
                  </a:lnTo>
                  <a:lnTo>
                    <a:pt x="18546" y="2903"/>
                  </a:lnTo>
                  <a:lnTo>
                    <a:pt x="18236" y="2755"/>
                  </a:lnTo>
                  <a:lnTo>
                    <a:pt x="17926" y="2657"/>
                  </a:lnTo>
                  <a:lnTo>
                    <a:pt x="10269" y="2657"/>
                  </a:lnTo>
                  <a:lnTo>
                    <a:pt x="11110" y="8167"/>
                  </a:lnTo>
                  <a:lnTo>
                    <a:pt x="17661" y="8167"/>
                  </a:lnTo>
                  <a:lnTo>
                    <a:pt x="17926" y="8118"/>
                  </a:lnTo>
                  <a:lnTo>
                    <a:pt x="18236" y="8069"/>
                  </a:lnTo>
                  <a:lnTo>
                    <a:pt x="18546" y="7922"/>
                  </a:lnTo>
                  <a:lnTo>
                    <a:pt x="18811" y="7774"/>
                  </a:lnTo>
                  <a:lnTo>
                    <a:pt x="21379" y="5806"/>
                  </a:lnTo>
                  <a:lnTo>
                    <a:pt x="21556" y="5609"/>
                  </a:lnTo>
                  <a:lnTo>
                    <a:pt x="21600" y="5511"/>
                  </a:lnTo>
                  <a:lnTo>
                    <a:pt x="21600" y="5314"/>
                  </a:lnTo>
                  <a:lnTo>
                    <a:pt x="21556" y="5166"/>
                  </a:lnTo>
                  <a:lnTo>
                    <a:pt x="21467" y="5068"/>
                  </a:lnTo>
                  <a:lnTo>
                    <a:pt x="21379" y="5019"/>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sp>
        <p:nvSpPr>
          <p:cNvPr id="178" name="Shape 139"/>
          <p:cNvSpPr/>
          <p:nvPr/>
        </p:nvSpPr>
        <p:spPr>
          <a:xfrm>
            <a:off x="5505015" y="5375454"/>
            <a:ext cx="859093" cy="859093"/>
          </a:xfrm>
          <a:prstGeom prst="ellipse">
            <a:avLst/>
          </a:prstGeom>
          <a:solidFill>
            <a:schemeClr val="accent4"/>
          </a:solidFill>
          <a:ln w="12700">
            <a:solidFill>
              <a:srgbClr val="FFFFFF"/>
            </a:solidFill>
          </a:ln>
        </p:spPr>
        <p:txBody>
          <a:bodyPr lIns="45719" rIns="45719" anchor="ctr"/>
          <a:lstStyle/>
          <a:p>
            <a:pPr algn="ctr">
              <a:defRPr sz="1600">
                <a:solidFill>
                  <a:srgbClr val="F5F6F4"/>
                </a:solidFill>
              </a:defRPr>
            </a:pPr>
            <a:endParaRPr/>
          </a:p>
        </p:txBody>
      </p:sp>
      <p:sp>
        <p:nvSpPr>
          <p:cNvPr id="179" name="Shape 142"/>
          <p:cNvSpPr txBox="1">
            <a:spLocks noGrp="1"/>
          </p:cNvSpPr>
          <p:nvPr>
            <p:ph type="sldNum" sz="quarter" idx="4294967295"/>
          </p:nvPr>
        </p:nvSpPr>
        <p:spPr>
          <a:xfrm>
            <a:off x="10855393" y="6328000"/>
            <a:ext cx="337254" cy="4659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5969" tIns="105969" rIns="105969" bIns="105969" anchor="ctr"/>
          <a:lstStyle>
            <a:lvl1pPr>
              <a:defRPr sz="1600"/>
            </a:lvl1pPr>
          </a:lstStyle>
          <a:p>
            <a:fld id="{86CB4B4D-7CA3-9044-876B-883B54F8677D}" type="slidenum">
              <a:t>7</a:t>
            </a:fld>
            <a:endParaRPr/>
          </a:p>
        </p:txBody>
      </p:sp>
      <p:sp>
        <p:nvSpPr>
          <p:cNvPr id="180" name="Shape 143"/>
          <p:cNvSpPr/>
          <p:nvPr/>
        </p:nvSpPr>
        <p:spPr>
          <a:xfrm flipV="1">
            <a:off x="6266031" y="2438024"/>
            <a:ext cx="2330093" cy="182798"/>
          </a:xfrm>
          <a:prstGeom prst="line">
            <a:avLst/>
          </a:prstGeom>
          <a:ln w="6350">
            <a:solidFill>
              <a:srgbClr val="000000"/>
            </a:solidFill>
          </a:ln>
        </p:spPr>
        <p:txBody>
          <a:bodyPr lIns="45719" rIns="45719"/>
          <a:lstStyle/>
          <a:p>
            <a:endParaRPr/>
          </a:p>
        </p:txBody>
      </p:sp>
      <p:sp>
        <p:nvSpPr>
          <p:cNvPr id="181" name="Shape 144"/>
          <p:cNvSpPr/>
          <p:nvPr/>
        </p:nvSpPr>
        <p:spPr>
          <a:xfrm flipV="1">
            <a:off x="3010028" y="4746206"/>
            <a:ext cx="459555" cy="11345"/>
          </a:xfrm>
          <a:prstGeom prst="line">
            <a:avLst/>
          </a:prstGeom>
          <a:ln w="6350">
            <a:solidFill>
              <a:srgbClr val="000000"/>
            </a:solidFill>
          </a:ln>
        </p:spPr>
        <p:txBody>
          <a:bodyPr lIns="45719" rIns="45719"/>
          <a:lstStyle/>
          <a:p>
            <a:endParaRPr/>
          </a:p>
        </p:txBody>
      </p:sp>
      <p:sp>
        <p:nvSpPr>
          <p:cNvPr id="182" name="Shape 145"/>
          <p:cNvSpPr/>
          <p:nvPr/>
        </p:nvSpPr>
        <p:spPr>
          <a:xfrm flipV="1">
            <a:off x="6435571" y="5002550"/>
            <a:ext cx="1995009" cy="234086"/>
          </a:xfrm>
          <a:prstGeom prst="line">
            <a:avLst/>
          </a:prstGeom>
          <a:ln w="6350">
            <a:solidFill>
              <a:srgbClr val="000000"/>
            </a:solidFill>
          </a:ln>
        </p:spPr>
        <p:txBody>
          <a:bodyPr lIns="45719" rIns="45719"/>
          <a:lstStyle/>
          <a:p>
            <a:endParaRPr/>
          </a:p>
        </p:txBody>
      </p:sp>
      <p:grpSp>
        <p:nvGrpSpPr>
          <p:cNvPr id="185" name="Group 16"/>
          <p:cNvGrpSpPr/>
          <p:nvPr/>
        </p:nvGrpSpPr>
        <p:grpSpPr>
          <a:xfrm>
            <a:off x="2669495" y="4623954"/>
            <a:ext cx="294545" cy="294545"/>
            <a:chOff x="0" y="0"/>
            <a:chExt cx="294544" cy="294544"/>
          </a:xfrm>
        </p:grpSpPr>
        <p:sp>
          <p:nvSpPr>
            <p:cNvPr id="183" name="Shape 125"/>
            <p:cNvSpPr/>
            <p:nvPr/>
          </p:nvSpPr>
          <p:spPr>
            <a:xfrm>
              <a:off x="0" y="0"/>
              <a:ext cx="294545" cy="294545"/>
            </a:xfrm>
            <a:prstGeom prst="ellipse">
              <a:avLst/>
            </a:prstGeom>
            <a:solidFill>
              <a:schemeClr val="accent4"/>
            </a:solidFill>
            <a:ln w="12700" cap="flat">
              <a:solidFill>
                <a:schemeClr val="accent1"/>
              </a:solidFill>
              <a:prstDash val="solid"/>
              <a:round/>
            </a:ln>
            <a:effectLst/>
          </p:spPr>
          <p:txBody>
            <a:bodyPr wrap="square" lIns="45719" tIns="45719" rIns="45719" bIns="45719" numCol="1" anchor="ctr">
              <a:noAutofit/>
            </a:bodyPr>
            <a:lstStyle/>
            <a:p>
              <a:pPr algn="ctr">
                <a:defRPr sz="1600">
                  <a:solidFill>
                    <a:srgbClr val="F5F6F4"/>
                  </a:solidFill>
                </a:defRPr>
              </a:pPr>
              <a:endParaRPr/>
            </a:p>
          </p:txBody>
        </p:sp>
        <p:sp>
          <p:nvSpPr>
            <p:cNvPr id="184" name="Shape 141"/>
            <p:cNvSpPr/>
            <p:nvPr/>
          </p:nvSpPr>
          <p:spPr>
            <a:xfrm>
              <a:off x="30759" y="14557"/>
              <a:ext cx="235637" cy="235637"/>
            </a:xfrm>
            <a:custGeom>
              <a:avLst/>
              <a:gdLst/>
              <a:ahLst/>
              <a:cxnLst>
                <a:cxn ang="0">
                  <a:pos x="wd2" y="hd2"/>
                </a:cxn>
                <a:cxn ang="5400000">
                  <a:pos x="wd2" y="hd2"/>
                </a:cxn>
                <a:cxn ang="10800000">
                  <a:pos x="wd2" y="hd2"/>
                </a:cxn>
                <a:cxn ang="16200000">
                  <a:pos x="wd2" y="hd2"/>
                </a:cxn>
              </a:cxnLst>
              <a:rect l="0" t="0" r="r" b="b"/>
              <a:pathLst>
                <a:path w="21600" h="21600" extrusionOk="0">
                  <a:moveTo>
                    <a:pt x="13057" y="4043"/>
                  </a:moveTo>
                  <a:lnTo>
                    <a:pt x="13367" y="3715"/>
                  </a:lnTo>
                  <a:lnTo>
                    <a:pt x="13588" y="3315"/>
                  </a:lnTo>
                  <a:lnTo>
                    <a:pt x="13721" y="2877"/>
                  </a:lnTo>
                  <a:lnTo>
                    <a:pt x="13766" y="2440"/>
                  </a:lnTo>
                  <a:lnTo>
                    <a:pt x="13766" y="2185"/>
                  </a:lnTo>
                  <a:lnTo>
                    <a:pt x="13721" y="1930"/>
                  </a:lnTo>
                  <a:lnTo>
                    <a:pt x="13633" y="1712"/>
                  </a:lnTo>
                  <a:lnTo>
                    <a:pt x="13544" y="1493"/>
                  </a:lnTo>
                  <a:lnTo>
                    <a:pt x="13411" y="1275"/>
                  </a:lnTo>
                  <a:lnTo>
                    <a:pt x="13279" y="1056"/>
                  </a:lnTo>
                  <a:lnTo>
                    <a:pt x="13101" y="874"/>
                  </a:lnTo>
                  <a:lnTo>
                    <a:pt x="12925" y="692"/>
                  </a:lnTo>
                  <a:lnTo>
                    <a:pt x="12703" y="546"/>
                  </a:lnTo>
                  <a:lnTo>
                    <a:pt x="12482" y="400"/>
                  </a:lnTo>
                  <a:lnTo>
                    <a:pt x="12216" y="291"/>
                  </a:lnTo>
                  <a:lnTo>
                    <a:pt x="11995" y="182"/>
                  </a:lnTo>
                  <a:lnTo>
                    <a:pt x="11685" y="109"/>
                  </a:lnTo>
                  <a:lnTo>
                    <a:pt x="11420" y="36"/>
                  </a:lnTo>
                  <a:lnTo>
                    <a:pt x="11110" y="0"/>
                  </a:lnTo>
                  <a:lnTo>
                    <a:pt x="10534" y="0"/>
                  </a:lnTo>
                  <a:lnTo>
                    <a:pt x="10225" y="36"/>
                  </a:lnTo>
                  <a:lnTo>
                    <a:pt x="9959" y="109"/>
                  </a:lnTo>
                  <a:lnTo>
                    <a:pt x="9649" y="182"/>
                  </a:lnTo>
                  <a:lnTo>
                    <a:pt x="9428" y="291"/>
                  </a:lnTo>
                  <a:lnTo>
                    <a:pt x="9162" y="400"/>
                  </a:lnTo>
                  <a:lnTo>
                    <a:pt x="8941" y="546"/>
                  </a:lnTo>
                  <a:lnTo>
                    <a:pt x="8720" y="692"/>
                  </a:lnTo>
                  <a:lnTo>
                    <a:pt x="8543" y="874"/>
                  </a:lnTo>
                  <a:lnTo>
                    <a:pt x="8366" y="1056"/>
                  </a:lnTo>
                  <a:lnTo>
                    <a:pt x="8233" y="1275"/>
                  </a:lnTo>
                  <a:lnTo>
                    <a:pt x="8100" y="1493"/>
                  </a:lnTo>
                  <a:lnTo>
                    <a:pt x="7967" y="1712"/>
                  </a:lnTo>
                  <a:lnTo>
                    <a:pt x="7923" y="1930"/>
                  </a:lnTo>
                  <a:lnTo>
                    <a:pt x="7879" y="2185"/>
                  </a:lnTo>
                  <a:lnTo>
                    <a:pt x="7834" y="2440"/>
                  </a:lnTo>
                  <a:lnTo>
                    <a:pt x="7923" y="2877"/>
                  </a:lnTo>
                  <a:lnTo>
                    <a:pt x="8056" y="3315"/>
                  </a:lnTo>
                  <a:lnTo>
                    <a:pt x="8277" y="3679"/>
                  </a:lnTo>
                  <a:lnTo>
                    <a:pt x="8587" y="4043"/>
                  </a:lnTo>
                  <a:lnTo>
                    <a:pt x="7701" y="4225"/>
                  </a:lnTo>
                  <a:lnTo>
                    <a:pt x="6816" y="4480"/>
                  </a:lnTo>
                  <a:lnTo>
                    <a:pt x="5975" y="4772"/>
                  </a:lnTo>
                  <a:lnTo>
                    <a:pt x="5179" y="5136"/>
                  </a:lnTo>
                  <a:lnTo>
                    <a:pt x="4426" y="5573"/>
                  </a:lnTo>
                  <a:lnTo>
                    <a:pt x="3718" y="6010"/>
                  </a:lnTo>
                  <a:lnTo>
                    <a:pt x="3054" y="6520"/>
                  </a:lnTo>
                  <a:lnTo>
                    <a:pt x="2434" y="7103"/>
                  </a:lnTo>
                  <a:lnTo>
                    <a:pt x="1903" y="7686"/>
                  </a:lnTo>
                  <a:lnTo>
                    <a:pt x="1416" y="8305"/>
                  </a:lnTo>
                  <a:lnTo>
                    <a:pt x="1018" y="8997"/>
                  </a:lnTo>
                  <a:lnTo>
                    <a:pt x="664" y="9689"/>
                  </a:lnTo>
                  <a:lnTo>
                    <a:pt x="354" y="10417"/>
                  </a:lnTo>
                  <a:lnTo>
                    <a:pt x="177" y="11146"/>
                  </a:lnTo>
                  <a:lnTo>
                    <a:pt x="44" y="11947"/>
                  </a:lnTo>
                  <a:lnTo>
                    <a:pt x="0" y="12749"/>
                  </a:lnTo>
                  <a:lnTo>
                    <a:pt x="0" y="13186"/>
                  </a:lnTo>
                  <a:lnTo>
                    <a:pt x="44" y="13623"/>
                  </a:lnTo>
                  <a:lnTo>
                    <a:pt x="133" y="14096"/>
                  </a:lnTo>
                  <a:lnTo>
                    <a:pt x="221" y="14533"/>
                  </a:lnTo>
                  <a:lnTo>
                    <a:pt x="354" y="14934"/>
                  </a:lnTo>
                  <a:lnTo>
                    <a:pt x="487" y="15371"/>
                  </a:lnTo>
                  <a:lnTo>
                    <a:pt x="841" y="16173"/>
                  </a:lnTo>
                  <a:lnTo>
                    <a:pt x="1284" y="16974"/>
                  </a:lnTo>
                  <a:lnTo>
                    <a:pt x="1859" y="17702"/>
                  </a:lnTo>
                  <a:lnTo>
                    <a:pt x="2479" y="18395"/>
                  </a:lnTo>
                  <a:lnTo>
                    <a:pt x="3143" y="19014"/>
                  </a:lnTo>
                  <a:lnTo>
                    <a:pt x="3939" y="19597"/>
                  </a:lnTo>
                  <a:lnTo>
                    <a:pt x="4780" y="20107"/>
                  </a:lnTo>
                  <a:lnTo>
                    <a:pt x="5665" y="20544"/>
                  </a:lnTo>
                  <a:lnTo>
                    <a:pt x="6595" y="20908"/>
                  </a:lnTo>
                  <a:lnTo>
                    <a:pt x="7569" y="21199"/>
                  </a:lnTo>
                  <a:lnTo>
                    <a:pt x="8100" y="21345"/>
                  </a:lnTo>
                  <a:lnTo>
                    <a:pt x="8631" y="21418"/>
                  </a:lnTo>
                  <a:lnTo>
                    <a:pt x="9162" y="21527"/>
                  </a:lnTo>
                  <a:lnTo>
                    <a:pt x="9693" y="21563"/>
                  </a:lnTo>
                  <a:lnTo>
                    <a:pt x="10225" y="21600"/>
                  </a:lnTo>
                  <a:lnTo>
                    <a:pt x="11331" y="21600"/>
                  </a:lnTo>
                  <a:lnTo>
                    <a:pt x="11906" y="21563"/>
                  </a:lnTo>
                  <a:lnTo>
                    <a:pt x="12438" y="21527"/>
                  </a:lnTo>
                  <a:lnTo>
                    <a:pt x="12969" y="21418"/>
                  </a:lnTo>
                  <a:lnTo>
                    <a:pt x="13500" y="21345"/>
                  </a:lnTo>
                  <a:lnTo>
                    <a:pt x="13987" y="21199"/>
                  </a:lnTo>
                  <a:lnTo>
                    <a:pt x="15005" y="20908"/>
                  </a:lnTo>
                  <a:lnTo>
                    <a:pt x="15934" y="20544"/>
                  </a:lnTo>
                  <a:lnTo>
                    <a:pt x="16820" y="20107"/>
                  </a:lnTo>
                  <a:lnTo>
                    <a:pt x="17661" y="19597"/>
                  </a:lnTo>
                  <a:lnTo>
                    <a:pt x="18413" y="19014"/>
                  </a:lnTo>
                  <a:lnTo>
                    <a:pt x="19121" y="18395"/>
                  </a:lnTo>
                  <a:lnTo>
                    <a:pt x="19741" y="17702"/>
                  </a:lnTo>
                  <a:lnTo>
                    <a:pt x="20272" y="16974"/>
                  </a:lnTo>
                  <a:lnTo>
                    <a:pt x="20759" y="16173"/>
                  </a:lnTo>
                  <a:lnTo>
                    <a:pt x="21113" y="15371"/>
                  </a:lnTo>
                  <a:lnTo>
                    <a:pt x="21246" y="14934"/>
                  </a:lnTo>
                  <a:lnTo>
                    <a:pt x="21379" y="14533"/>
                  </a:lnTo>
                  <a:lnTo>
                    <a:pt x="21467" y="14096"/>
                  </a:lnTo>
                  <a:lnTo>
                    <a:pt x="21511" y="13623"/>
                  </a:lnTo>
                  <a:lnTo>
                    <a:pt x="21600" y="12749"/>
                  </a:lnTo>
                  <a:lnTo>
                    <a:pt x="21556" y="11947"/>
                  </a:lnTo>
                  <a:lnTo>
                    <a:pt x="21423" y="11182"/>
                  </a:lnTo>
                  <a:lnTo>
                    <a:pt x="21201" y="10417"/>
                  </a:lnTo>
                  <a:lnTo>
                    <a:pt x="20936" y="9689"/>
                  </a:lnTo>
                  <a:lnTo>
                    <a:pt x="20582" y="8997"/>
                  </a:lnTo>
                  <a:lnTo>
                    <a:pt x="20184" y="8341"/>
                  </a:lnTo>
                  <a:lnTo>
                    <a:pt x="19697" y="7686"/>
                  </a:lnTo>
                  <a:lnTo>
                    <a:pt x="19166" y="7103"/>
                  </a:lnTo>
                  <a:lnTo>
                    <a:pt x="18546" y="6556"/>
                  </a:lnTo>
                  <a:lnTo>
                    <a:pt x="17882" y="6046"/>
                  </a:lnTo>
                  <a:lnTo>
                    <a:pt x="17174" y="5573"/>
                  </a:lnTo>
                  <a:lnTo>
                    <a:pt x="16421" y="5172"/>
                  </a:lnTo>
                  <a:lnTo>
                    <a:pt x="15625" y="4808"/>
                  </a:lnTo>
                  <a:lnTo>
                    <a:pt x="14828" y="4480"/>
                  </a:lnTo>
                  <a:lnTo>
                    <a:pt x="13943" y="4225"/>
                  </a:lnTo>
                  <a:lnTo>
                    <a:pt x="13057" y="4043"/>
                  </a:lnTo>
                  <a:close/>
                  <a:moveTo>
                    <a:pt x="10800" y="1165"/>
                  </a:moveTo>
                  <a:lnTo>
                    <a:pt x="11110" y="1202"/>
                  </a:lnTo>
                  <a:lnTo>
                    <a:pt x="11420" y="1275"/>
                  </a:lnTo>
                  <a:lnTo>
                    <a:pt x="11685" y="1384"/>
                  </a:lnTo>
                  <a:lnTo>
                    <a:pt x="11906" y="1530"/>
                  </a:lnTo>
                  <a:lnTo>
                    <a:pt x="12084" y="1712"/>
                  </a:lnTo>
                  <a:lnTo>
                    <a:pt x="12261" y="1930"/>
                  </a:lnTo>
                  <a:lnTo>
                    <a:pt x="12349" y="2185"/>
                  </a:lnTo>
                  <a:lnTo>
                    <a:pt x="12349" y="2695"/>
                  </a:lnTo>
                  <a:lnTo>
                    <a:pt x="12261" y="2914"/>
                  </a:lnTo>
                  <a:lnTo>
                    <a:pt x="12084" y="3133"/>
                  </a:lnTo>
                  <a:lnTo>
                    <a:pt x="11906" y="3351"/>
                  </a:lnTo>
                  <a:lnTo>
                    <a:pt x="11685" y="3497"/>
                  </a:lnTo>
                  <a:lnTo>
                    <a:pt x="11420" y="3606"/>
                  </a:lnTo>
                  <a:lnTo>
                    <a:pt x="11110" y="3679"/>
                  </a:lnTo>
                  <a:lnTo>
                    <a:pt x="10800" y="3715"/>
                  </a:lnTo>
                  <a:lnTo>
                    <a:pt x="10490" y="3679"/>
                  </a:lnTo>
                  <a:lnTo>
                    <a:pt x="10225" y="3606"/>
                  </a:lnTo>
                  <a:lnTo>
                    <a:pt x="9959" y="3497"/>
                  </a:lnTo>
                  <a:lnTo>
                    <a:pt x="9738" y="3351"/>
                  </a:lnTo>
                  <a:lnTo>
                    <a:pt x="9516" y="3133"/>
                  </a:lnTo>
                  <a:lnTo>
                    <a:pt x="9384" y="2914"/>
                  </a:lnTo>
                  <a:lnTo>
                    <a:pt x="9295" y="2695"/>
                  </a:lnTo>
                  <a:lnTo>
                    <a:pt x="9295" y="2185"/>
                  </a:lnTo>
                  <a:lnTo>
                    <a:pt x="9384" y="1930"/>
                  </a:lnTo>
                  <a:lnTo>
                    <a:pt x="9516" y="1712"/>
                  </a:lnTo>
                  <a:lnTo>
                    <a:pt x="9738" y="1530"/>
                  </a:lnTo>
                  <a:lnTo>
                    <a:pt x="9959" y="1384"/>
                  </a:lnTo>
                  <a:lnTo>
                    <a:pt x="10225" y="1275"/>
                  </a:lnTo>
                  <a:lnTo>
                    <a:pt x="10490" y="1202"/>
                  </a:lnTo>
                  <a:lnTo>
                    <a:pt x="10800" y="1165"/>
                  </a:lnTo>
                  <a:close/>
                  <a:moveTo>
                    <a:pt x="10800" y="20034"/>
                  </a:moveTo>
                  <a:lnTo>
                    <a:pt x="9870" y="19997"/>
                  </a:lnTo>
                  <a:lnTo>
                    <a:pt x="8985" y="19888"/>
                  </a:lnTo>
                  <a:lnTo>
                    <a:pt x="8144" y="19706"/>
                  </a:lnTo>
                  <a:lnTo>
                    <a:pt x="7347" y="19487"/>
                  </a:lnTo>
                  <a:lnTo>
                    <a:pt x="6551" y="19159"/>
                  </a:lnTo>
                  <a:lnTo>
                    <a:pt x="5843" y="18795"/>
                  </a:lnTo>
                  <a:lnTo>
                    <a:pt x="5134" y="18395"/>
                  </a:lnTo>
                  <a:lnTo>
                    <a:pt x="4515" y="17921"/>
                  </a:lnTo>
                  <a:lnTo>
                    <a:pt x="3939" y="17375"/>
                  </a:lnTo>
                  <a:lnTo>
                    <a:pt x="3408" y="16828"/>
                  </a:lnTo>
                  <a:lnTo>
                    <a:pt x="2965" y="16209"/>
                  </a:lnTo>
                  <a:lnTo>
                    <a:pt x="2611" y="15590"/>
                  </a:lnTo>
                  <a:lnTo>
                    <a:pt x="2301" y="14898"/>
                  </a:lnTo>
                  <a:lnTo>
                    <a:pt x="2080" y="14206"/>
                  </a:lnTo>
                  <a:lnTo>
                    <a:pt x="1947" y="13477"/>
                  </a:lnTo>
                  <a:lnTo>
                    <a:pt x="1903" y="12749"/>
                  </a:lnTo>
                  <a:lnTo>
                    <a:pt x="1947" y="11984"/>
                  </a:lnTo>
                  <a:lnTo>
                    <a:pt x="2080" y="11255"/>
                  </a:lnTo>
                  <a:lnTo>
                    <a:pt x="2301" y="10563"/>
                  </a:lnTo>
                  <a:lnTo>
                    <a:pt x="2611" y="9871"/>
                  </a:lnTo>
                  <a:lnTo>
                    <a:pt x="2965" y="9252"/>
                  </a:lnTo>
                  <a:lnTo>
                    <a:pt x="3408" y="8633"/>
                  </a:lnTo>
                  <a:lnTo>
                    <a:pt x="3939" y="8086"/>
                  </a:lnTo>
                  <a:lnTo>
                    <a:pt x="4515" y="7540"/>
                  </a:lnTo>
                  <a:lnTo>
                    <a:pt x="5134" y="7066"/>
                  </a:lnTo>
                  <a:lnTo>
                    <a:pt x="5843" y="6666"/>
                  </a:lnTo>
                  <a:lnTo>
                    <a:pt x="6551" y="6301"/>
                  </a:lnTo>
                  <a:lnTo>
                    <a:pt x="7347" y="5974"/>
                  </a:lnTo>
                  <a:lnTo>
                    <a:pt x="8144" y="5755"/>
                  </a:lnTo>
                  <a:lnTo>
                    <a:pt x="8985" y="5573"/>
                  </a:lnTo>
                  <a:lnTo>
                    <a:pt x="9870" y="5464"/>
                  </a:lnTo>
                  <a:lnTo>
                    <a:pt x="10800" y="5427"/>
                  </a:lnTo>
                  <a:lnTo>
                    <a:pt x="11685" y="5464"/>
                  </a:lnTo>
                  <a:lnTo>
                    <a:pt x="12570" y="5573"/>
                  </a:lnTo>
                  <a:lnTo>
                    <a:pt x="13456" y="5755"/>
                  </a:lnTo>
                  <a:lnTo>
                    <a:pt x="14252" y="5974"/>
                  </a:lnTo>
                  <a:lnTo>
                    <a:pt x="15049" y="6301"/>
                  </a:lnTo>
                  <a:lnTo>
                    <a:pt x="15757" y="6666"/>
                  </a:lnTo>
                  <a:lnTo>
                    <a:pt x="16466" y="7066"/>
                  </a:lnTo>
                  <a:lnTo>
                    <a:pt x="17085" y="7540"/>
                  </a:lnTo>
                  <a:lnTo>
                    <a:pt x="17661" y="8086"/>
                  </a:lnTo>
                  <a:lnTo>
                    <a:pt x="18192" y="8633"/>
                  </a:lnTo>
                  <a:lnTo>
                    <a:pt x="18634" y="9252"/>
                  </a:lnTo>
                  <a:lnTo>
                    <a:pt x="18988" y="9871"/>
                  </a:lnTo>
                  <a:lnTo>
                    <a:pt x="19298" y="10563"/>
                  </a:lnTo>
                  <a:lnTo>
                    <a:pt x="19520" y="11255"/>
                  </a:lnTo>
                  <a:lnTo>
                    <a:pt x="19652" y="11984"/>
                  </a:lnTo>
                  <a:lnTo>
                    <a:pt x="19697" y="12749"/>
                  </a:lnTo>
                  <a:lnTo>
                    <a:pt x="19652" y="13477"/>
                  </a:lnTo>
                  <a:lnTo>
                    <a:pt x="19520" y="14206"/>
                  </a:lnTo>
                  <a:lnTo>
                    <a:pt x="19298" y="14898"/>
                  </a:lnTo>
                  <a:lnTo>
                    <a:pt x="18988" y="15590"/>
                  </a:lnTo>
                  <a:lnTo>
                    <a:pt x="18634" y="16209"/>
                  </a:lnTo>
                  <a:lnTo>
                    <a:pt x="18192" y="16828"/>
                  </a:lnTo>
                  <a:lnTo>
                    <a:pt x="17661" y="17375"/>
                  </a:lnTo>
                  <a:lnTo>
                    <a:pt x="17085" y="17921"/>
                  </a:lnTo>
                  <a:lnTo>
                    <a:pt x="16466" y="18395"/>
                  </a:lnTo>
                  <a:lnTo>
                    <a:pt x="15757" y="18795"/>
                  </a:lnTo>
                  <a:lnTo>
                    <a:pt x="15049" y="19159"/>
                  </a:lnTo>
                  <a:lnTo>
                    <a:pt x="14252" y="19487"/>
                  </a:lnTo>
                  <a:lnTo>
                    <a:pt x="13456" y="19706"/>
                  </a:lnTo>
                  <a:lnTo>
                    <a:pt x="12570" y="19888"/>
                  </a:lnTo>
                  <a:lnTo>
                    <a:pt x="11685" y="19997"/>
                  </a:lnTo>
                  <a:lnTo>
                    <a:pt x="10800" y="20034"/>
                  </a:lnTo>
                  <a:close/>
                  <a:moveTo>
                    <a:pt x="18059" y="11838"/>
                  </a:moveTo>
                  <a:lnTo>
                    <a:pt x="17926" y="11364"/>
                  </a:lnTo>
                  <a:lnTo>
                    <a:pt x="17793" y="10891"/>
                  </a:lnTo>
                  <a:lnTo>
                    <a:pt x="17572" y="10417"/>
                  </a:lnTo>
                  <a:lnTo>
                    <a:pt x="17351" y="9980"/>
                  </a:lnTo>
                  <a:lnTo>
                    <a:pt x="17041" y="9580"/>
                  </a:lnTo>
                  <a:lnTo>
                    <a:pt x="16731" y="9179"/>
                  </a:lnTo>
                  <a:lnTo>
                    <a:pt x="16377" y="8815"/>
                  </a:lnTo>
                  <a:lnTo>
                    <a:pt x="15979" y="8450"/>
                  </a:lnTo>
                  <a:lnTo>
                    <a:pt x="15536" y="8123"/>
                  </a:lnTo>
                  <a:lnTo>
                    <a:pt x="15093" y="7831"/>
                  </a:lnTo>
                  <a:lnTo>
                    <a:pt x="14606" y="7576"/>
                  </a:lnTo>
                  <a:lnTo>
                    <a:pt x="14075" y="7321"/>
                  </a:lnTo>
                  <a:lnTo>
                    <a:pt x="13544" y="7139"/>
                  </a:lnTo>
                  <a:lnTo>
                    <a:pt x="13013" y="6957"/>
                  </a:lnTo>
                  <a:lnTo>
                    <a:pt x="12438" y="6848"/>
                  </a:lnTo>
                  <a:lnTo>
                    <a:pt x="11818" y="6738"/>
                  </a:lnTo>
                  <a:lnTo>
                    <a:pt x="10756" y="7758"/>
                  </a:lnTo>
                  <a:lnTo>
                    <a:pt x="9738" y="6738"/>
                  </a:lnTo>
                  <a:lnTo>
                    <a:pt x="9118" y="6848"/>
                  </a:lnTo>
                  <a:lnTo>
                    <a:pt x="8543" y="6957"/>
                  </a:lnTo>
                  <a:lnTo>
                    <a:pt x="7967" y="7139"/>
                  </a:lnTo>
                  <a:lnTo>
                    <a:pt x="7436" y="7321"/>
                  </a:lnTo>
                  <a:lnTo>
                    <a:pt x="6905" y="7576"/>
                  </a:lnTo>
                  <a:lnTo>
                    <a:pt x="6418" y="7831"/>
                  </a:lnTo>
                  <a:lnTo>
                    <a:pt x="5975" y="8159"/>
                  </a:lnTo>
                  <a:lnTo>
                    <a:pt x="5533" y="8487"/>
                  </a:lnTo>
                  <a:lnTo>
                    <a:pt x="5134" y="8815"/>
                  </a:lnTo>
                  <a:lnTo>
                    <a:pt x="4780" y="9215"/>
                  </a:lnTo>
                  <a:lnTo>
                    <a:pt x="4470" y="9616"/>
                  </a:lnTo>
                  <a:lnTo>
                    <a:pt x="4161" y="10053"/>
                  </a:lnTo>
                  <a:lnTo>
                    <a:pt x="3939" y="10490"/>
                  </a:lnTo>
                  <a:lnTo>
                    <a:pt x="3718" y="10964"/>
                  </a:lnTo>
                  <a:lnTo>
                    <a:pt x="3585" y="11437"/>
                  </a:lnTo>
                  <a:lnTo>
                    <a:pt x="3497" y="11947"/>
                  </a:lnTo>
                  <a:lnTo>
                    <a:pt x="3452" y="11947"/>
                  </a:lnTo>
                  <a:lnTo>
                    <a:pt x="4780" y="12858"/>
                  </a:lnTo>
                  <a:lnTo>
                    <a:pt x="3497" y="13696"/>
                  </a:lnTo>
                  <a:lnTo>
                    <a:pt x="3629" y="14206"/>
                  </a:lnTo>
                  <a:lnTo>
                    <a:pt x="3806" y="14643"/>
                  </a:lnTo>
                  <a:lnTo>
                    <a:pt x="3984" y="15116"/>
                  </a:lnTo>
                  <a:lnTo>
                    <a:pt x="4249" y="15517"/>
                  </a:lnTo>
                  <a:lnTo>
                    <a:pt x="4559" y="15954"/>
                  </a:lnTo>
                  <a:lnTo>
                    <a:pt x="4869" y="16318"/>
                  </a:lnTo>
                  <a:lnTo>
                    <a:pt x="5223" y="16719"/>
                  </a:lnTo>
                  <a:lnTo>
                    <a:pt x="5621" y="17047"/>
                  </a:lnTo>
                  <a:lnTo>
                    <a:pt x="6020" y="17375"/>
                  </a:lnTo>
                  <a:lnTo>
                    <a:pt x="6506" y="17666"/>
                  </a:lnTo>
                  <a:lnTo>
                    <a:pt x="6949" y="17921"/>
                  </a:lnTo>
                  <a:lnTo>
                    <a:pt x="7480" y="18140"/>
                  </a:lnTo>
                  <a:lnTo>
                    <a:pt x="8543" y="18504"/>
                  </a:lnTo>
                  <a:lnTo>
                    <a:pt x="9118" y="18613"/>
                  </a:lnTo>
                  <a:lnTo>
                    <a:pt x="9693" y="18722"/>
                  </a:lnTo>
                  <a:lnTo>
                    <a:pt x="10756" y="17666"/>
                  </a:lnTo>
                  <a:lnTo>
                    <a:pt x="11862" y="18722"/>
                  </a:lnTo>
                  <a:lnTo>
                    <a:pt x="13013" y="18504"/>
                  </a:lnTo>
                  <a:lnTo>
                    <a:pt x="13588" y="18322"/>
                  </a:lnTo>
                  <a:lnTo>
                    <a:pt x="14120" y="18140"/>
                  </a:lnTo>
                  <a:lnTo>
                    <a:pt x="14606" y="17885"/>
                  </a:lnTo>
                  <a:lnTo>
                    <a:pt x="15093" y="17630"/>
                  </a:lnTo>
                  <a:lnTo>
                    <a:pt x="15536" y="17338"/>
                  </a:lnTo>
                  <a:lnTo>
                    <a:pt x="15979" y="17010"/>
                  </a:lnTo>
                  <a:lnTo>
                    <a:pt x="16377" y="16646"/>
                  </a:lnTo>
                  <a:lnTo>
                    <a:pt x="16731" y="16282"/>
                  </a:lnTo>
                  <a:lnTo>
                    <a:pt x="17041" y="15881"/>
                  </a:lnTo>
                  <a:lnTo>
                    <a:pt x="17351" y="15481"/>
                  </a:lnTo>
                  <a:lnTo>
                    <a:pt x="17572" y="15044"/>
                  </a:lnTo>
                  <a:lnTo>
                    <a:pt x="17793" y="14570"/>
                  </a:lnTo>
                  <a:lnTo>
                    <a:pt x="17926" y="14096"/>
                  </a:lnTo>
                  <a:lnTo>
                    <a:pt x="18059" y="13623"/>
                  </a:lnTo>
                  <a:lnTo>
                    <a:pt x="16775" y="12749"/>
                  </a:lnTo>
                  <a:lnTo>
                    <a:pt x="18059" y="11838"/>
                  </a:lnTo>
                  <a:close/>
                  <a:moveTo>
                    <a:pt x="13146" y="12894"/>
                  </a:moveTo>
                  <a:lnTo>
                    <a:pt x="13057" y="13259"/>
                  </a:lnTo>
                  <a:lnTo>
                    <a:pt x="12925" y="13586"/>
                  </a:lnTo>
                  <a:lnTo>
                    <a:pt x="12703" y="13878"/>
                  </a:lnTo>
                  <a:lnTo>
                    <a:pt x="12438" y="14133"/>
                  </a:lnTo>
                  <a:lnTo>
                    <a:pt x="12128" y="14351"/>
                  </a:lnTo>
                  <a:lnTo>
                    <a:pt x="11774" y="14497"/>
                  </a:lnTo>
                  <a:lnTo>
                    <a:pt x="11375" y="14606"/>
                  </a:lnTo>
                  <a:lnTo>
                    <a:pt x="10977" y="14679"/>
                  </a:lnTo>
                  <a:lnTo>
                    <a:pt x="6816" y="15954"/>
                  </a:lnTo>
                  <a:lnTo>
                    <a:pt x="8410" y="12530"/>
                  </a:lnTo>
                  <a:lnTo>
                    <a:pt x="8498" y="12202"/>
                  </a:lnTo>
                  <a:lnTo>
                    <a:pt x="8631" y="11911"/>
                  </a:lnTo>
                  <a:lnTo>
                    <a:pt x="8808" y="11620"/>
                  </a:lnTo>
                  <a:lnTo>
                    <a:pt x="9074" y="11364"/>
                  </a:lnTo>
                  <a:lnTo>
                    <a:pt x="9384" y="11146"/>
                  </a:lnTo>
                  <a:lnTo>
                    <a:pt x="9693" y="11000"/>
                  </a:lnTo>
                  <a:lnTo>
                    <a:pt x="10092" y="10855"/>
                  </a:lnTo>
                  <a:lnTo>
                    <a:pt x="10490" y="10782"/>
                  </a:lnTo>
                  <a:lnTo>
                    <a:pt x="14739" y="9470"/>
                  </a:lnTo>
                  <a:lnTo>
                    <a:pt x="13146" y="12894"/>
                  </a:lnTo>
                  <a:close/>
                  <a:moveTo>
                    <a:pt x="10136" y="12749"/>
                  </a:moveTo>
                  <a:lnTo>
                    <a:pt x="10180" y="12931"/>
                  </a:lnTo>
                  <a:lnTo>
                    <a:pt x="10313" y="13076"/>
                  </a:lnTo>
                  <a:lnTo>
                    <a:pt x="10534" y="13186"/>
                  </a:lnTo>
                  <a:lnTo>
                    <a:pt x="10756" y="13222"/>
                  </a:lnTo>
                  <a:lnTo>
                    <a:pt x="11021" y="13186"/>
                  </a:lnTo>
                  <a:lnTo>
                    <a:pt x="11198" y="13076"/>
                  </a:lnTo>
                  <a:lnTo>
                    <a:pt x="11331" y="12931"/>
                  </a:lnTo>
                  <a:lnTo>
                    <a:pt x="11375" y="12749"/>
                  </a:lnTo>
                  <a:lnTo>
                    <a:pt x="11331" y="12530"/>
                  </a:lnTo>
                  <a:lnTo>
                    <a:pt x="11198" y="12384"/>
                  </a:lnTo>
                  <a:lnTo>
                    <a:pt x="11021" y="12275"/>
                  </a:lnTo>
                  <a:lnTo>
                    <a:pt x="10756" y="12239"/>
                  </a:lnTo>
                  <a:lnTo>
                    <a:pt x="10534" y="12275"/>
                  </a:lnTo>
                  <a:lnTo>
                    <a:pt x="10313" y="12384"/>
                  </a:lnTo>
                  <a:lnTo>
                    <a:pt x="10180" y="12530"/>
                  </a:lnTo>
                  <a:lnTo>
                    <a:pt x="10136" y="12749"/>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sp>
        <p:nvSpPr>
          <p:cNvPr id="186" name="Shape 143"/>
          <p:cNvSpPr/>
          <p:nvPr/>
        </p:nvSpPr>
        <p:spPr>
          <a:xfrm flipV="1">
            <a:off x="7426352" y="2438023"/>
            <a:ext cx="1148342" cy="1173514"/>
          </a:xfrm>
          <a:prstGeom prst="line">
            <a:avLst/>
          </a:prstGeom>
          <a:ln w="6350">
            <a:solidFill>
              <a:srgbClr val="000000"/>
            </a:solidFill>
          </a:ln>
        </p:spPr>
        <p:txBody>
          <a:bodyPr lIns="45719" rIns="45719"/>
          <a:lstStyle/>
          <a:p>
            <a:endParaRPr/>
          </a:p>
        </p:txBody>
      </p:sp>
      <p:sp>
        <p:nvSpPr>
          <p:cNvPr id="187" name="Shape 124"/>
          <p:cNvSpPr/>
          <p:nvPr/>
        </p:nvSpPr>
        <p:spPr>
          <a:xfrm>
            <a:off x="3473158" y="4741749"/>
            <a:ext cx="2363070" cy="1076890"/>
          </a:xfrm>
          <a:prstGeom prst="line">
            <a:avLst/>
          </a:prstGeom>
          <a:ln w="6350">
            <a:solidFill>
              <a:srgbClr val="000000"/>
            </a:solidFill>
          </a:ln>
        </p:spPr>
        <p:txBody>
          <a:bodyPr lIns="45719" rIns="45719"/>
          <a:lstStyle/>
          <a:p>
            <a:endParaRPr/>
          </a:p>
        </p:txBody>
      </p:sp>
      <p:sp>
        <p:nvSpPr>
          <p:cNvPr id="188" name="Shape 121"/>
          <p:cNvSpPr/>
          <p:nvPr/>
        </p:nvSpPr>
        <p:spPr>
          <a:xfrm>
            <a:off x="8559259" y="2439067"/>
            <a:ext cx="2120441" cy="1"/>
          </a:xfrm>
          <a:prstGeom prst="line">
            <a:avLst/>
          </a:prstGeom>
          <a:ln w="6350">
            <a:solidFill>
              <a:srgbClr val="000000"/>
            </a:solidFill>
          </a:ln>
        </p:spPr>
        <p:txBody>
          <a:bodyPr lIns="45719" rIns="45719"/>
          <a:lstStyle/>
          <a:p>
            <a:endParaRPr/>
          </a:p>
        </p:txBody>
      </p:sp>
      <p:sp>
        <p:nvSpPr>
          <p:cNvPr id="189" name="Shape 129"/>
          <p:cNvSpPr txBox="1"/>
          <p:nvPr/>
        </p:nvSpPr>
        <p:spPr>
          <a:xfrm>
            <a:off x="1521708" y="1922317"/>
            <a:ext cx="1872920" cy="309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970" tIns="52970" rIns="52970" bIns="52970">
            <a:spAutoFit/>
          </a:bodyPr>
          <a:lstStyle>
            <a:lvl1pPr>
              <a:defRPr sz="1300" b="1"/>
            </a:lvl1pPr>
          </a:lstStyle>
          <a:p>
            <a:r>
              <a:t>Stakeholders</a:t>
            </a:r>
          </a:p>
        </p:txBody>
      </p:sp>
      <p:sp>
        <p:nvSpPr>
          <p:cNvPr id="190" name="Shape 130"/>
          <p:cNvSpPr txBox="1"/>
          <p:nvPr/>
        </p:nvSpPr>
        <p:spPr>
          <a:xfrm>
            <a:off x="901706" y="2244104"/>
            <a:ext cx="3001990" cy="225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2970" tIns="52970" rIns="52970" bIns="52970">
            <a:spAutoFit/>
          </a:bodyPr>
          <a:lstStyle/>
          <a:p>
            <a:pPr marL="198727" indent="-198727">
              <a:buClr>
                <a:srgbClr val="000000"/>
              </a:buClr>
              <a:buSzPct val="100000"/>
              <a:buFont typeface="Arial"/>
              <a:buChar char="•"/>
              <a:defRPr sz="1100"/>
            </a:pPr>
            <a:r>
              <a:t>Organizations and people who are part of the system. They would use data to make more informed decisions or are people with lived experience who are impacted by decision making.</a:t>
            </a:r>
          </a:p>
          <a:p>
            <a:pPr marL="198727" indent="-198727">
              <a:buClr>
                <a:srgbClr val="000000"/>
              </a:buClr>
              <a:buSzPct val="100000"/>
              <a:buFont typeface="Arial"/>
              <a:buChar char="•"/>
              <a:defRPr sz="1100"/>
            </a:pPr>
            <a:r>
              <a:t>Stakeholders provide input in different ways throughout the lab  (respond to surveys, participate in local sessions, participate in national sessions, review documents and provide input, etc.)</a:t>
            </a:r>
          </a:p>
          <a:p>
            <a:pPr marL="198727" indent="-198727">
              <a:buClr>
                <a:srgbClr val="000000"/>
              </a:buClr>
              <a:buSzPct val="100000"/>
              <a:buFont typeface="Arial"/>
              <a:buChar char="•"/>
              <a:defRPr sz="1100"/>
            </a:pPr>
            <a:r>
              <a:t>Some of the stakeholders will be local and or national data lab participants. </a:t>
            </a:r>
          </a:p>
        </p:txBody>
      </p:sp>
      <p:sp>
        <p:nvSpPr>
          <p:cNvPr id="191" name="Shape 145"/>
          <p:cNvSpPr/>
          <p:nvPr/>
        </p:nvSpPr>
        <p:spPr>
          <a:xfrm>
            <a:off x="3467010" y="2272487"/>
            <a:ext cx="1556564" cy="502438"/>
          </a:xfrm>
          <a:prstGeom prst="line">
            <a:avLst/>
          </a:prstGeom>
          <a:ln w="6350">
            <a:solidFill>
              <a:srgbClr val="000000"/>
            </a:solidFill>
          </a:ln>
        </p:spPr>
        <p:txBody>
          <a:bodyPr lIns="45719" rIns="45719"/>
          <a:lstStyle/>
          <a:p>
            <a:endParaRPr/>
          </a:p>
        </p:txBody>
      </p:sp>
      <p:sp>
        <p:nvSpPr>
          <p:cNvPr id="192" name="Shape 119"/>
          <p:cNvSpPr/>
          <p:nvPr/>
        </p:nvSpPr>
        <p:spPr>
          <a:xfrm>
            <a:off x="1215338" y="1924941"/>
            <a:ext cx="294547" cy="294547"/>
          </a:xfrm>
          <a:prstGeom prst="ellipse">
            <a:avLst/>
          </a:prstGeom>
          <a:solidFill>
            <a:schemeClr val="accent3"/>
          </a:solidFill>
          <a:ln w="12700">
            <a:solidFill>
              <a:schemeClr val="accent1"/>
            </a:solidFill>
          </a:ln>
        </p:spPr>
        <p:txBody>
          <a:bodyPr lIns="45719" rIns="45719" anchor="ctr"/>
          <a:lstStyle/>
          <a:p>
            <a:pPr algn="ctr">
              <a:defRPr sz="1600">
                <a:solidFill>
                  <a:srgbClr val="F5F6F4"/>
                </a:solidFill>
              </a:defRPr>
            </a:pPr>
            <a:endParaRPr/>
          </a:p>
        </p:txBody>
      </p:sp>
      <p:sp>
        <p:nvSpPr>
          <p:cNvPr id="193" name="Shape 141"/>
          <p:cNvSpPr/>
          <p:nvPr/>
        </p:nvSpPr>
        <p:spPr>
          <a:xfrm>
            <a:off x="5734636" y="5582241"/>
            <a:ext cx="392728" cy="392728"/>
          </a:xfrm>
          <a:custGeom>
            <a:avLst/>
            <a:gdLst/>
            <a:ahLst/>
            <a:cxnLst>
              <a:cxn ang="0">
                <a:pos x="wd2" y="hd2"/>
              </a:cxn>
              <a:cxn ang="5400000">
                <a:pos x="wd2" y="hd2"/>
              </a:cxn>
              <a:cxn ang="10800000">
                <a:pos x="wd2" y="hd2"/>
              </a:cxn>
              <a:cxn ang="16200000">
                <a:pos x="wd2" y="hd2"/>
              </a:cxn>
            </a:cxnLst>
            <a:rect l="0" t="0" r="r" b="b"/>
            <a:pathLst>
              <a:path w="21600" h="21600" extrusionOk="0">
                <a:moveTo>
                  <a:pt x="13057" y="4043"/>
                </a:moveTo>
                <a:lnTo>
                  <a:pt x="13367" y="3715"/>
                </a:lnTo>
                <a:lnTo>
                  <a:pt x="13588" y="3315"/>
                </a:lnTo>
                <a:lnTo>
                  <a:pt x="13721" y="2877"/>
                </a:lnTo>
                <a:lnTo>
                  <a:pt x="13766" y="2440"/>
                </a:lnTo>
                <a:lnTo>
                  <a:pt x="13766" y="2185"/>
                </a:lnTo>
                <a:lnTo>
                  <a:pt x="13721" y="1930"/>
                </a:lnTo>
                <a:lnTo>
                  <a:pt x="13633" y="1712"/>
                </a:lnTo>
                <a:lnTo>
                  <a:pt x="13544" y="1493"/>
                </a:lnTo>
                <a:lnTo>
                  <a:pt x="13411" y="1275"/>
                </a:lnTo>
                <a:lnTo>
                  <a:pt x="13279" y="1056"/>
                </a:lnTo>
                <a:lnTo>
                  <a:pt x="13101" y="874"/>
                </a:lnTo>
                <a:lnTo>
                  <a:pt x="12925" y="692"/>
                </a:lnTo>
                <a:lnTo>
                  <a:pt x="12703" y="546"/>
                </a:lnTo>
                <a:lnTo>
                  <a:pt x="12482" y="401"/>
                </a:lnTo>
                <a:lnTo>
                  <a:pt x="12216" y="291"/>
                </a:lnTo>
                <a:lnTo>
                  <a:pt x="11995" y="182"/>
                </a:lnTo>
                <a:lnTo>
                  <a:pt x="11685" y="109"/>
                </a:lnTo>
                <a:lnTo>
                  <a:pt x="11420" y="36"/>
                </a:lnTo>
                <a:lnTo>
                  <a:pt x="11110" y="0"/>
                </a:lnTo>
                <a:lnTo>
                  <a:pt x="10534" y="0"/>
                </a:lnTo>
                <a:lnTo>
                  <a:pt x="10225" y="36"/>
                </a:lnTo>
                <a:lnTo>
                  <a:pt x="9959" y="109"/>
                </a:lnTo>
                <a:lnTo>
                  <a:pt x="9649" y="182"/>
                </a:lnTo>
                <a:lnTo>
                  <a:pt x="9428" y="291"/>
                </a:lnTo>
                <a:lnTo>
                  <a:pt x="9162" y="401"/>
                </a:lnTo>
                <a:lnTo>
                  <a:pt x="8941" y="546"/>
                </a:lnTo>
                <a:lnTo>
                  <a:pt x="8720" y="692"/>
                </a:lnTo>
                <a:lnTo>
                  <a:pt x="8543" y="874"/>
                </a:lnTo>
                <a:lnTo>
                  <a:pt x="8365" y="1056"/>
                </a:lnTo>
                <a:lnTo>
                  <a:pt x="8233" y="1275"/>
                </a:lnTo>
                <a:lnTo>
                  <a:pt x="8100" y="1493"/>
                </a:lnTo>
                <a:lnTo>
                  <a:pt x="7967" y="1712"/>
                </a:lnTo>
                <a:lnTo>
                  <a:pt x="7923" y="1930"/>
                </a:lnTo>
                <a:lnTo>
                  <a:pt x="7879" y="2185"/>
                </a:lnTo>
                <a:lnTo>
                  <a:pt x="7834" y="2440"/>
                </a:lnTo>
                <a:lnTo>
                  <a:pt x="7923" y="2877"/>
                </a:lnTo>
                <a:lnTo>
                  <a:pt x="8056" y="3315"/>
                </a:lnTo>
                <a:lnTo>
                  <a:pt x="8277" y="3679"/>
                </a:lnTo>
                <a:lnTo>
                  <a:pt x="8587" y="4043"/>
                </a:lnTo>
                <a:lnTo>
                  <a:pt x="7701" y="4225"/>
                </a:lnTo>
                <a:lnTo>
                  <a:pt x="6816" y="4480"/>
                </a:lnTo>
                <a:lnTo>
                  <a:pt x="5975" y="4772"/>
                </a:lnTo>
                <a:lnTo>
                  <a:pt x="5179" y="5136"/>
                </a:lnTo>
                <a:lnTo>
                  <a:pt x="4426" y="5573"/>
                </a:lnTo>
                <a:lnTo>
                  <a:pt x="3718" y="6010"/>
                </a:lnTo>
                <a:lnTo>
                  <a:pt x="3054" y="6520"/>
                </a:lnTo>
                <a:lnTo>
                  <a:pt x="2434" y="7103"/>
                </a:lnTo>
                <a:lnTo>
                  <a:pt x="1903" y="7686"/>
                </a:lnTo>
                <a:lnTo>
                  <a:pt x="1416" y="8305"/>
                </a:lnTo>
                <a:lnTo>
                  <a:pt x="1018" y="8997"/>
                </a:lnTo>
                <a:lnTo>
                  <a:pt x="664" y="9689"/>
                </a:lnTo>
                <a:lnTo>
                  <a:pt x="354" y="10417"/>
                </a:lnTo>
                <a:lnTo>
                  <a:pt x="177" y="11146"/>
                </a:lnTo>
                <a:lnTo>
                  <a:pt x="44" y="11947"/>
                </a:lnTo>
                <a:lnTo>
                  <a:pt x="0" y="12749"/>
                </a:lnTo>
                <a:lnTo>
                  <a:pt x="0" y="13186"/>
                </a:lnTo>
                <a:lnTo>
                  <a:pt x="44" y="13623"/>
                </a:lnTo>
                <a:lnTo>
                  <a:pt x="133" y="14096"/>
                </a:lnTo>
                <a:lnTo>
                  <a:pt x="221" y="14533"/>
                </a:lnTo>
                <a:lnTo>
                  <a:pt x="354" y="14934"/>
                </a:lnTo>
                <a:lnTo>
                  <a:pt x="487" y="15371"/>
                </a:lnTo>
                <a:lnTo>
                  <a:pt x="841" y="16173"/>
                </a:lnTo>
                <a:lnTo>
                  <a:pt x="1284" y="16974"/>
                </a:lnTo>
                <a:lnTo>
                  <a:pt x="1859" y="17702"/>
                </a:lnTo>
                <a:lnTo>
                  <a:pt x="2479" y="18395"/>
                </a:lnTo>
                <a:lnTo>
                  <a:pt x="3143" y="19014"/>
                </a:lnTo>
                <a:lnTo>
                  <a:pt x="3939" y="19597"/>
                </a:lnTo>
                <a:lnTo>
                  <a:pt x="4780" y="20107"/>
                </a:lnTo>
                <a:lnTo>
                  <a:pt x="5666" y="20544"/>
                </a:lnTo>
                <a:lnTo>
                  <a:pt x="6595" y="20908"/>
                </a:lnTo>
                <a:lnTo>
                  <a:pt x="7569" y="21199"/>
                </a:lnTo>
                <a:lnTo>
                  <a:pt x="8100" y="21345"/>
                </a:lnTo>
                <a:lnTo>
                  <a:pt x="8631" y="21418"/>
                </a:lnTo>
                <a:lnTo>
                  <a:pt x="9162" y="21527"/>
                </a:lnTo>
                <a:lnTo>
                  <a:pt x="9693" y="21563"/>
                </a:lnTo>
                <a:lnTo>
                  <a:pt x="10225" y="21600"/>
                </a:lnTo>
                <a:lnTo>
                  <a:pt x="11331" y="21600"/>
                </a:lnTo>
                <a:lnTo>
                  <a:pt x="11906" y="21563"/>
                </a:lnTo>
                <a:lnTo>
                  <a:pt x="12438" y="21527"/>
                </a:lnTo>
                <a:lnTo>
                  <a:pt x="12969" y="21418"/>
                </a:lnTo>
                <a:lnTo>
                  <a:pt x="13500" y="21345"/>
                </a:lnTo>
                <a:lnTo>
                  <a:pt x="13987" y="21199"/>
                </a:lnTo>
                <a:lnTo>
                  <a:pt x="15005" y="20908"/>
                </a:lnTo>
                <a:lnTo>
                  <a:pt x="15934" y="20544"/>
                </a:lnTo>
                <a:lnTo>
                  <a:pt x="16820" y="20107"/>
                </a:lnTo>
                <a:lnTo>
                  <a:pt x="17661" y="19597"/>
                </a:lnTo>
                <a:lnTo>
                  <a:pt x="18413" y="19014"/>
                </a:lnTo>
                <a:lnTo>
                  <a:pt x="19121" y="18395"/>
                </a:lnTo>
                <a:lnTo>
                  <a:pt x="19741" y="17702"/>
                </a:lnTo>
                <a:lnTo>
                  <a:pt x="20272" y="16974"/>
                </a:lnTo>
                <a:lnTo>
                  <a:pt x="20759" y="16173"/>
                </a:lnTo>
                <a:lnTo>
                  <a:pt x="21113" y="15371"/>
                </a:lnTo>
                <a:lnTo>
                  <a:pt x="21246" y="14934"/>
                </a:lnTo>
                <a:lnTo>
                  <a:pt x="21379" y="14533"/>
                </a:lnTo>
                <a:lnTo>
                  <a:pt x="21467" y="14096"/>
                </a:lnTo>
                <a:lnTo>
                  <a:pt x="21511" y="13623"/>
                </a:lnTo>
                <a:lnTo>
                  <a:pt x="21600" y="12749"/>
                </a:lnTo>
                <a:lnTo>
                  <a:pt x="21556" y="11947"/>
                </a:lnTo>
                <a:lnTo>
                  <a:pt x="21423" y="11182"/>
                </a:lnTo>
                <a:lnTo>
                  <a:pt x="21201" y="10417"/>
                </a:lnTo>
                <a:lnTo>
                  <a:pt x="20936" y="9689"/>
                </a:lnTo>
                <a:lnTo>
                  <a:pt x="20582" y="8997"/>
                </a:lnTo>
                <a:lnTo>
                  <a:pt x="20184" y="8341"/>
                </a:lnTo>
                <a:lnTo>
                  <a:pt x="19697" y="7686"/>
                </a:lnTo>
                <a:lnTo>
                  <a:pt x="19166" y="7103"/>
                </a:lnTo>
                <a:lnTo>
                  <a:pt x="18546" y="6556"/>
                </a:lnTo>
                <a:lnTo>
                  <a:pt x="17882" y="6046"/>
                </a:lnTo>
                <a:lnTo>
                  <a:pt x="17174" y="5573"/>
                </a:lnTo>
                <a:lnTo>
                  <a:pt x="16421" y="5172"/>
                </a:lnTo>
                <a:lnTo>
                  <a:pt x="15625" y="4808"/>
                </a:lnTo>
                <a:lnTo>
                  <a:pt x="14828" y="4480"/>
                </a:lnTo>
                <a:lnTo>
                  <a:pt x="13943" y="4225"/>
                </a:lnTo>
                <a:lnTo>
                  <a:pt x="13057" y="4043"/>
                </a:lnTo>
                <a:close/>
                <a:moveTo>
                  <a:pt x="10800" y="1166"/>
                </a:moveTo>
                <a:lnTo>
                  <a:pt x="11110" y="1202"/>
                </a:lnTo>
                <a:lnTo>
                  <a:pt x="11420" y="1275"/>
                </a:lnTo>
                <a:lnTo>
                  <a:pt x="11685" y="1384"/>
                </a:lnTo>
                <a:lnTo>
                  <a:pt x="11906" y="1530"/>
                </a:lnTo>
                <a:lnTo>
                  <a:pt x="12084" y="1712"/>
                </a:lnTo>
                <a:lnTo>
                  <a:pt x="12261" y="1930"/>
                </a:lnTo>
                <a:lnTo>
                  <a:pt x="12349" y="2185"/>
                </a:lnTo>
                <a:lnTo>
                  <a:pt x="12349" y="2695"/>
                </a:lnTo>
                <a:lnTo>
                  <a:pt x="12261" y="2914"/>
                </a:lnTo>
                <a:lnTo>
                  <a:pt x="12084" y="3133"/>
                </a:lnTo>
                <a:lnTo>
                  <a:pt x="11906" y="3351"/>
                </a:lnTo>
                <a:lnTo>
                  <a:pt x="11685" y="3497"/>
                </a:lnTo>
                <a:lnTo>
                  <a:pt x="11420" y="3606"/>
                </a:lnTo>
                <a:lnTo>
                  <a:pt x="11110" y="3679"/>
                </a:lnTo>
                <a:lnTo>
                  <a:pt x="10800" y="3715"/>
                </a:lnTo>
                <a:lnTo>
                  <a:pt x="10490" y="3679"/>
                </a:lnTo>
                <a:lnTo>
                  <a:pt x="10225" y="3606"/>
                </a:lnTo>
                <a:lnTo>
                  <a:pt x="9959" y="3497"/>
                </a:lnTo>
                <a:lnTo>
                  <a:pt x="9738" y="3351"/>
                </a:lnTo>
                <a:lnTo>
                  <a:pt x="9516" y="3133"/>
                </a:lnTo>
                <a:lnTo>
                  <a:pt x="9384" y="2914"/>
                </a:lnTo>
                <a:lnTo>
                  <a:pt x="9295" y="2695"/>
                </a:lnTo>
                <a:lnTo>
                  <a:pt x="9295" y="2185"/>
                </a:lnTo>
                <a:lnTo>
                  <a:pt x="9384" y="1930"/>
                </a:lnTo>
                <a:lnTo>
                  <a:pt x="9516" y="1712"/>
                </a:lnTo>
                <a:lnTo>
                  <a:pt x="9738" y="1530"/>
                </a:lnTo>
                <a:lnTo>
                  <a:pt x="9959" y="1384"/>
                </a:lnTo>
                <a:lnTo>
                  <a:pt x="10225" y="1275"/>
                </a:lnTo>
                <a:lnTo>
                  <a:pt x="10490" y="1202"/>
                </a:lnTo>
                <a:lnTo>
                  <a:pt x="10800" y="1166"/>
                </a:lnTo>
                <a:close/>
                <a:moveTo>
                  <a:pt x="10800" y="20034"/>
                </a:moveTo>
                <a:lnTo>
                  <a:pt x="9870" y="19997"/>
                </a:lnTo>
                <a:lnTo>
                  <a:pt x="8985" y="19888"/>
                </a:lnTo>
                <a:lnTo>
                  <a:pt x="8144" y="19706"/>
                </a:lnTo>
                <a:lnTo>
                  <a:pt x="7347" y="19487"/>
                </a:lnTo>
                <a:lnTo>
                  <a:pt x="6551" y="19159"/>
                </a:lnTo>
                <a:lnTo>
                  <a:pt x="5843" y="18795"/>
                </a:lnTo>
                <a:lnTo>
                  <a:pt x="5134" y="18395"/>
                </a:lnTo>
                <a:lnTo>
                  <a:pt x="4515" y="17921"/>
                </a:lnTo>
                <a:lnTo>
                  <a:pt x="3939" y="17375"/>
                </a:lnTo>
                <a:lnTo>
                  <a:pt x="3408" y="16828"/>
                </a:lnTo>
                <a:lnTo>
                  <a:pt x="2965" y="16209"/>
                </a:lnTo>
                <a:lnTo>
                  <a:pt x="2611" y="15590"/>
                </a:lnTo>
                <a:lnTo>
                  <a:pt x="2301" y="14898"/>
                </a:lnTo>
                <a:lnTo>
                  <a:pt x="2080" y="14206"/>
                </a:lnTo>
                <a:lnTo>
                  <a:pt x="1947" y="13477"/>
                </a:lnTo>
                <a:lnTo>
                  <a:pt x="1903" y="12749"/>
                </a:lnTo>
                <a:lnTo>
                  <a:pt x="1947" y="11984"/>
                </a:lnTo>
                <a:lnTo>
                  <a:pt x="2080" y="11255"/>
                </a:lnTo>
                <a:lnTo>
                  <a:pt x="2301" y="10563"/>
                </a:lnTo>
                <a:lnTo>
                  <a:pt x="2611" y="9871"/>
                </a:lnTo>
                <a:lnTo>
                  <a:pt x="2965" y="9252"/>
                </a:lnTo>
                <a:lnTo>
                  <a:pt x="3408" y="8633"/>
                </a:lnTo>
                <a:lnTo>
                  <a:pt x="3939" y="8086"/>
                </a:lnTo>
                <a:lnTo>
                  <a:pt x="4515" y="7540"/>
                </a:lnTo>
                <a:lnTo>
                  <a:pt x="5134" y="7066"/>
                </a:lnTo>
                <a:lnTo>
                  <a:pt x="5843" y="6666"/>
                </a:lnTo>
                <a:lnTo>
                  <a:pt x="6551" y="6301"/>
                </a:lnTo>
                <a:lnTo>
                  <a:pt x="7347" y="5974"/>
                </a:lnTo>
                <a:lnTo>
                  <a:pt x="8144" y="5755"/>
                </a:lnTo>
                <a:lnTo>
                  <a:pt x="8985" y="5573"/>
                </a:lnTo>
                <a:lnTo>
                  <a:pt x="9870" y="5464"/>
                </a:lnTo>
                <a:lnTo>
                  <a:pt x="10800" y="5427"/>
                </a:lnTo>
                <a:lnTo>
                  <a:pt x="11685" y="5464"/>
                </a:lnTo>
                <a:lnTo>
                  <a:pt x="12570" y="5573"/>
                </a:lnTo>
                <a:lnTo>
                  <a:pt x="13456" y="5755"/>
                </a:lnTo>
                <a:lnTo>
                  <a:pt x="14252" y="5974"/>
                </a:lnTo>
                <a:lnTo>
                  <a:pt x="15049" y="6301"/>
                </a:lnTo>
                <a:lnTo>
                  <a:pt x="15757" y="6666"/>
                </a:lnTo>
                <a:lnTo>
                  <a:pt x="16466" y="7066"/>
                </a:lnTo>
                <a:lnTo>
                  <a:pt x="17085" y="7540"/>
                </a:lnTo>
                <a:lnTo>
                  <a:pt x="17661" y="8086"/>
                </a:lnTo>
                <a:lnTo>
                  <a:pt x="18192" y="8633"/>
                </a:lnTo>
                <a:lnTo>
                  <a:pt x="18634" y="9252"/>
                </a:lnTo>
                <a:lnTo>
                  <a:pt x="18988" y="9871"/>
                </a:lnTo>
                <a:lnTo>
                  <a:pt x="19298" y="10563"/>
                </a:lnTo>
                <a:lnTo>
                  <a:pt x="19520" y="11255"/>
                </a:lnTo>
                <a:lnTo>
                  <a:pt x="19652" y="11984"/>
                </a:lnTo>
                <a:lnTo>
                  <a:pt x="19697" y="12749"/>
                </a:lnTo>
                <a:lnTo>
                  <a:pt x="19652" y="13477"/>
                </a:lnTo>
                <a:lnTo>
                  <a:pt x="19520" y="14206"/>
                </a:lnTo>
                <a:lnTo>
                  <a:pt x="19298" y="14898"/>
                </a:lnTo>
                <a:lnTo>
                  <a:pt x="18988" y="15590"/>
                </a:lnTo>
                <a:lnTo>
                  <a:pt x="18634" y="16209"/>
                </a:lnTo>
                <a:lnTo>
                  <a:pt x="18192" y="16828"/>
                </a:lnTo>
                <a:lnTo>
                  <a:pt x="17661" y="17375"/>
                </a:lnTo>
                <a:lnTo>
                  <a:pt x="17085" y="17921"/>
                </a:lnTo>
                <a:lnTo>
                  <a:pt x="16466" y="18395"/>
                </a:lnTo>
                <a:lnTo>
                  <a:pt x="15757" y="18795"/>
                </a:lnTo>
                <a:lnTo>
                  <a:pt x="15049" y="19159"/>
                </a:lnTo>
                <a:lnTo>
                  <a:pt x="14252" y="19487"/>
                </a:lnTo>
                <a:lnTo>
                  <a:pt x="13456" y="19706"/>
                </a:lnTo>
                <a:lnTo>
                  <a:pt x="12570" y="19888"/>
                </a:lnTo>
                <a:lnTo>
                  <a:pt x="11685" y="19997"/>
                </a:lnTo>
                <a:lnTo>
                  <a:pt x="10800" y="20034"/>
                </a:lnTo>
                <a:close/>
                <a:moveTo>
                  <a:pt x="18059" y="11838"/>
                </a:moveTo>
                <a:lnTo>
                  <a:pt x="17926" y="11364"/>
                </a:lnTo>
                <a:lnTo>
                  <a:pt x="17793" y="10891"/>
                </a:lnTo>
                <a:lnTo>
                  <a:pt x="17572" y="10417"/>
                </a:lnTo>
                <a:lnTo>
                  <a:pt x="17351" y="9980"/>
                </a:lnTo>
                <a:lnTo>
                  <a:pt x="17041" y="9580"/>
                </a:lnTo>
                <a:lnTo>
                  <a:pt x="16731" y="9179"/>
                </a:lnTo>
                <a:lnTo>
                  <a:pt x="16377" y="8815"/>
                </a:lnTo>
                <a:lnTo>
                  <a:pt x="15979" y="8450"/>
                </a:lnTo>
                <a:lnTo>
                  <a:pt x="15536" y="8123"/>
                </a:lnTo>
                <a:lnTo>
                  <a:pt x="15093" y="7831"/>
                </a:lnTo>
                <a:lnTo>
                  <a:pt x="14606" y="7576"/>
                </a:lnTo>
                <a:lnTo>
                  <a:pt x="14075" y="7321"/>
                </a:lnTo>
                <a:lnTo>
                  <a:pt x="13544" y="7139"/>
                </a:lnTo>
                <a:lnTo>
                  <a:pt x="13013" y="6957"/>
                </a:lnTo>
                <a:lnTo>
                  <a:pt x="12438" y="6848"/>
                </a:lnTo>
                <a:lnTo>
                  <a:pt x="11818" y="6738"/>
                </a:lnTo>
                <a:lnTo>
                  <a:pt x="10756" y="7758"/>
                </a:lnTo>
                <a:lnTo>
                  <a:pt x="9738" y="6738"/>
                </a:lnTo>
                <a:lnTo>
                  <a:pt x="9118" y="6848"/>
                </a:lnTo>
                <a:lnTo>
                  <a:pt x="8543" y="6957"/>
                </a:lnTo>
                <a:lnTo>
                  <a:pt x="7967" y="7139"/>
                </a:lnTo>
                <a:lnTo>
                  <a:pt x="7436" y="7321"/>
                </a:lnTo>
                <a:lnTo>
                  <a:pt x="6905" y="7576"/>
                </a:lnTo>
                <a:lnTo>
                  <a:pt x="6418" y="7831"/>
                </a:lnTo>
                <a:lnTo>
                  <a:pt x="5975" y="8159"/>
                </a:lnTo>
                <a:lnTo>
                  <a:pt x="5533" y="8487"/>
                </a:lnTo>
                <a:lnTo>
                  <a:pt x="5134" y="8815"/>
                </a:lnTo>
                <a:lnTo>
                  <a:pt x="4780" y="9215"/>
                </a:lnTo>
                <a:lnTo>
                  <a:pt x="4470" y="9616"/>
                </a:lnTo>
                <a:lnTo>
                  <a:pt x="4161" y="10053"/>
                </a:lnTo>
                <a:lnTo>
                  <a:pt x="3939" y="10490"/>
                </a:lnTo>
                <a:lnTo>
                  <a:pt x="3718" y="10964"/>
                </a:lnTo>
                <a:lnTo>
                  <a:pt x="3585" y="11437"/>
                </a:lnTo>
                <a:lnTo>
                  <a:pt x="3497" y="11947"/>
                </a:lnTo>
                <a:lnTo>
                  <a:pt x="3452" y="11947"/>
                </a:lnTo>
                <a:lnTo>
                  <a:pt x="4780" y="12858"/>
                </a:lnTo>
                <a:lnTo>
                  <a:pt x="3497" y="13696"/>
                </a:lnTo>
                <a:lnTo>
                  <a:pt x="3629" y="14206"/>
                </a:lnTo>
                <a:lnTo>
                  <a:pt x="3806" y="14643"/>
                </a:lnTo>
                <a:lnTo>
                  <a:pt x="3984" y="15116"/>
                </a:lnTo>
                <a:lnTo>
                  <a:pt x="4249" y="15517"/>
                </a:lnTo>
                <a:lnTo>
                  <a:pt x="4559" y="15954"/>
                </a:lnTo>
                <a:lnTo>
                  <a:pt x="4869" y="16318"/>
                </a:lnTo>
                <a:lnTo>
                  <a:pt x="5223" y="16719"/>
                </a:lnTo>
                <a:lnTo>
                  <a:pt x="5621" y="17047"/>
                </a:lnTo>
                <a:lnTo>
                  <a:pt x="6020" y="17375"/>
                </a:lnTo>
                <a:lnTo>
                  <a:pt x="6506" y="17666"/>
                </a:lnTo>
                <a:lnTo>
                  <a:pt x="6949" y="17921"/>
                </a:lnTo>
                <a:lnTo>
                  <a:pt x="7480" y="18139"/>
                </a:lnTo>
                <a:lnTo>
                  <a:pt x="8543" y="18504"/>
                </a:lnTo>
                <a:lnTo>
                  <a:pt x="9118" y="18613"/>
                </a:lnTo>
                <a:lnTo>
                  <a:pt x="9693" y="18722"/>
                </a:lnTo>
                <a:lnTo>
                  <a:pt x="10756" y="17666"/>
                </a:lnTo>
                <a:lnTo>
                  <a:pt x="11862" y="18722"/>
                </a:lnTo>
                <a:lnTo>
                  <a:pt x="13013" y="18504"/>
                </a:lnTo>
                <a:lnTo>
                  <a:pt x="13588" y="18322"/>
                </a:lnTo>
                <a:lnTo>
                  <a:pt x="14120" y="18139"/>
                </a:lnTo>
                <a:lnTo>
                  <a:pt x="14606" y="17885"/>
                </a:lnTo>
                <a:lnTo>
                  <a:pt x="15093" y="17630"/>
                </a:lnTo>
                <a:lnTo>
                  <a:pt x="15536" y="17338"/>
                </a:lnTo>
                <a:lnTo>
                  <a:pt x="15979" y="17010"/>
                </a:lnTo>
                <a:lnTo>
                  <a:pt x="16377" y="16646"/>
                </a:lnTo>
                <a:lnTo>
                  <a:pt x="16731" y="16282"/>
                </a:lnTo>
                <a:lnTo>
                  <a:pt x="17041" y="15881"/>
                </a:lnTo>
                <a:lnTo>
                  <a:pt x="17351" y="15481"/>
                </a:lnTo>
                <a:lnTo>
                  <a:pt x="17572" y="15044"/>
                </a:lnTo>
                <a:lnTo>
                  <a:pt x="17793" y="14570"/>
                </a:lnTo>
                <a:lnTo>
                  <a:pt x="17926" y="14096"/>
                </a:lnTo>
                <a:lnTo>
                  <a:pt x="18059" y="13623"/>
                </a:lnTo>
                <a:lnTo>
                  <a:pt x="16775" y="12749"/>
                </a:lnTo>
                <a:lnTo>
                  <a:pt x="18059" y="11838"/>
                </a:lnTo>
                <a:close/>
                <a:moveTo>
                  <a:pt x="13146" y="12894"/>
                </a:moveTo>
                <a:lnTo>
                  <a:pt x="13057" y="13259"/>
                </a:lnTo>
                <a:lnTo>
                  <a:pt x="12925" y="13586"/>
                </a:lnTo>
                <a:lnTo>
                  <a:pt x="12703" y="13878"/>
                </a:lnTo>
                <a:lnTo>
                  <a:pt x="12438" y="14133"/>
                </a:lnTo>
                <a:lnTo>
                  <a:pt x="12128" y="14351"/>
                </a:lnTo>
                <a:lnTo>
                  <a:pt x="11774" y="14497"/>
                </a:lnTo>
                <a:lnTo>
                  <a:pt x="11375" y="14606"/>
                </a:lnTo>
                <a:lnTo>
                  <a:pt x="10977" y="14679"/>
                </a:lnTo>
                <a:lnTo>
                  <a:pt x="6816" y="15954"/>
                </a:lnTo>
                <a:lnTo>
                  <a:pt x="8410" y="12530"/>
                </a:lnTo>
                <a:lnTo>
                  <a:pt x="8498" y="12202"/>
                </a:lnTo>
                <a:lnTo>
                  <a:pt x="8631" y="11911"/>
                </a:lnTo>
                <a:lnTo>
                  <a:pt x="8808" y="11620"/>
                </a:lnTo>
                <a:lnTo>
                  <a:pt x="9074" y="11364"/>
                </a:lnTo>
                <a:lnTo>
                  <a:pt x="9384" y="11146"/>
                </a:lnTo>
                <a:lnTo>
                  <a:pt x="9693" y="11000"/>
                </a:lnTo>
                <a:lnTo>
                  <a:pt x="10092" y="10855"/>
                </a:lnTo>
                <a:lnTo>
                  <a:pt x="10490" y="10782"/>
                </a:lnTo>
                <a:lnTo>
                  <a:pt x="14739" y="9470"/>
                </a:lnTo>
                <a:lnTo>
                  <a:pt x="13146" y="12894"/>
                </a:lnTo>
                <a:close/>
                <a:moveTo>
                  <a:pt x="10136" y="12749"/>
                </a:moveTo>
                <a:lnTo>
                  <a:pt x="10180" y="12931"/>
                </a:lnTo>
                <a:lnTo>
                  <a:pt x="10313" y="13076"/>
                </a:lnTo>
                <a:lnTo>
                  <a:pt x="10534" y="13186"/>
                </a:lnTo>
                <a:lnTo>
                  <a:pt x="10756" y="13222"/>
                </a:lnTo>
                <a:lnTo>
                  <a:pt x="11021" y="13186"/>
                </a:lnTo>
                <a:lnTo>
                  <a:pt x="11198" y="13076"/>
                </a:lnTo>
                <a:lnTo>
                  <a:pt x="11331" y="12931"/>
                </a:lnTo>
                <a:lnTo>
                  <a:pt x="11375" y="12749"/>
                </a:lnTo>
                <a:lnTo>
                  <a:pt x="11331" y="12530"/>
                </a:lnTo>
                <a:lnTo>
                  <a:pt x="11198" y="12384"/>
                </a:lnTo>
                <a:lnTo>
                  <a:pt x="11021" y="12275"/>
                </a:lnTo>
                <a:lnTo>
                  <a:pt x="10756" y="12239"/>
                </a:lnTo>
                <a:lnTo>
                  <a:pt x="10534" y="12275"/>
                </a:lnTo>
                <a:lnTo>
                  <a:pt x="10313" y="12384"/>
                </a:lnTo>
                <a:lnTo>
                  <a:pt x="10180" y="12530"/>
                </a:lnTo>
                <a:lnTo>
                  <a:pt x="10136" y="12749"/>
                </a:lnTo>
                <a:close/>
              </a:path>
            </a:pathLst>
          </a:custGeom>
          <a:solidFill>
            <a:srgbClr val="FFFFFF"/>
          </a:solidFill>
          <a:ln w="12700">
            <a:miter lim="400000"/>
          </a:ln>
        </p:spPr>
        <p:txBody>
          <a:bodyPr lIns="45719" rIns="45719"/>
          <a:lstStyle/>
          <a:p>
            <a:pPr>
              <a:defRPr sz="1600"/>
            </a:pPr>
            <a:endParaRPr/>
          </a:p>
        </p:txBody>
      </p:sp>
      <p:grpSp>
        <p:nvGrpSpPr>
          <p:cNvPr id="196" name="Group 15"/>
          <p:cNvGrpSpPr/>
          <p:nvPr/>
        </p:nvGrpSpPr>
        <p:grpSpPr>
          <a:xfrm>
            <a:off x="4693153" y="2922035"/>
            <a:ext cx="613637" cy="613637"/>
            <a:chOff x="0" y="0"/>
            <a:chExt cx="613635" cy="613635"/>
          </a:xfrm>
        </p:grpSpPr>
        <p:sp>
          <p:nvSpPr>
            <p:cNvPr id="194" name="Oval 14"/>
            <p:cNvSpPr/>
            <p:nvPr/>
          </p:nvSpPr>
          <p:spPr>
            <a:xfrm>
              <a:off x="0" y="0"/>
              <a:ext cx="613636" cy="613636"/>
            </a:xfrm>
            <a:prstGeom prst="ellipse">
              <a:avLst/>
            </a:prstGeom>
            <a:solidFill>
              <a:schemeClr val="accent6"/>
            </a:solidFill>
            <a:ln w="12700" cap="flat">
              <a:solidFill>
                <a:srgbClr val="3F692E"/>
              </a:solidFill>
              <a:prstDash val="solid"/>
              <a:round/>
            </a:ln>
            <a:effectLst/>
          </p:spPr>
          <p:txBody>
            <a:bodyPr wrap="square" lIns="45719" tIns="45719" rIns="45719" bIns="45719" numCol="1" anchor="ctr">
              <a:noAutofit/>
            </a:bodyPr>
            <a:lstStyle/>
            <a:p>
              <a:pPr algn="ctr">
                <a:defRPr sz="1200">
                  <a:solidFill>
                    <a:srgbClr val="FFFFFF"/>
                  </a:solidFill>
                </a:defRPr>
              </a:pPr>
              <a:endParaRPr/>
            </a:p>
          </p:txBody>
        </p:sp>
        <p:sp>
          <p:nvSpPr>
            <p:cNvPr id="195" name="Shape 114"/>
            <p:cNvSpPr/>
            <p:nvPr/>
          </p:nvSpPr>
          <p:spPr>
            <a:xfrm>
              <a:off x="59749" y="126327"/>
              <a:ext cx="490910" cy="368183"/>
            </a:xfrm>
            <a:custGeom>
              <a:avLst/>
              <a:gdLst/>
              <a:ahLst/>
              <a:cxnLst>
                <a:cxn ang="0">
                  <a:pos x="wd2" y="hd2"/>
                </a:cxn>
                <a:cxn ang="5400000">
                  <a:pos x="wd2" y="hd2"/>
                </a:cxn>
                <a:cxn ang="10800000">
                  <a:pos x="wd2" y="hd2"/>
                </a:cxn>
                <a:cxn ang="16200000">
                  <a:pos x="wd2" y="hd2"/>
                </a:cxn>
              </a:cxnLst>
              <a:rect l="0" t="0" r="r" b="b"/>
              <a:pathLst>
                <a:path w="21600" h="21600" extrusionOk="0">
                  <a:moveTo>
                    <a:pt x="7982" y="3430"/>
                  </a:moveTo>
                  <a:lnTo>
                    <a:pt x="8297" y="3393"/>
                  </a:lnTo>
                  <a:lnTo>
                    <a:pt x="8612" y="3317"/>
                  </a:lnTo>
                  <a:lnTo>
                    <a:pt x="8892" y="3129"/>
                  </a:lnTo>
                  <a:lnTo>
                    <a:pt x="9102" y="2940"/>
                  </a:lnTo>
                  <a:lnTo>
                    <a:pt x="9347" y="2676"/>
                  </a:lnTo>
                  <a:lnTo>
                    <a:pt x="9487" y="2413"/>
                  </a:lnTo>
                  <a:lnTo>
                    <a:pt x="9557" y="2035"/>
                  </a:lnTo>
                  <a:lnTo>
                    <a:pt x="9592" y="1696"/>
                  </a:lnTo>
                  <a:lnTo>
                    <a:pt x="9557" y="1357"/>
                  </a:lnTo>
                  <a:lnTo>
                    <a:pt x="9487" y="1055"/>
                  </a:lnTo>
                  <a:lnTo>
                    <a:pt x="9347" y="754"/>
                  </a:lnTo>
                  <a:lnTo>
                    <a:pt x="9102" y="490"/>
                  </a:lnTo>
                  <a:lnTo>
                    <a:pt x="8892" y="301"/>
                  </a:lnTo>
                  <a:lnTo>
                    <a:pt x="8612" y="151"/>
                  </a:lnTo>
                  <a:lnTo>
                    <a:pt x="8297" y="38"/>
                  </a:lnTo>
                  <a:lnTo>
                    <a:pt x="7982" y="0"/>
                  </a:lnTo>
                  <a:lnTo>
                    <a:pt x="7667" y="38"/>
                  </a:lnTo>
                  <a:lnTo>
                    <a:pt x="7387" y="151"/>
                  </a:lnTo>
                  <a:lnTo>
                    <a:pt x="7107" y="301"/>
                  </a:lnTo>
                  <a:lnTo>
                    <a:pt x="6861" y="490"/>
                  </a:lnTo>
                  <a:lnTo>
                    <a:pt x="6651" y="754"/>
                  </a:lnTo>
                  <a:lnTo>
                    <a:pt x="6511" y="1055"/>
                  </a:lnTo>
                  <a:lnTo>
                    <a:pt x="6406" y="1357"/>
                  </a:lnTo>
                  <a:lnTo>
                    <a:pt x="6371" y="1696"/>
                  </a:lnTo>
                  <a:lnTo>
                    <a:pt x="6406" y="2035"/>
                  </a:lnTo>
                  <a:lnTo>
                    <a:pt x="6511" y="2413"/>
                  </a:lnTo>
                  <a:lnTo>
                    <a:pt x="6651" y="2676"/>
                  </a:lnTo>
                  <a:lnTo>
                    <a:pt x="6861" y="2940"/>
                  </a:lnTo>
                  <a:lnTo>
                    <a:pt x="7107" y="3129"/>
                  </a:lnTo>
                  <a:lnTo>
                    <a:pt x="7387" y="3317"/>
                  </a:lnTo>
                  <a:lnTo>
                    <a:pt x="7667" y="3393"/>
                  </a:lnTo>
                  <a:lnTo>
                    <a:pt x="7982" y="3430"/>
                  </a:lnTo>
                  <a:close/>
                  <a:moveTo>
                    <a:pt x="13513" y="3958"/>
                  </a:moveTo>
                  <a:lnTo>
                    <a:pt x="13863" y="3920"/>
                  </a:lnTo>
                  <a:lnTo>
                    <a:pt x="14178" y="3807"/>
                  </a:lnTo>
                  <a:lnTo>
                    <a:pt x="14423" y="3657"/>
                  </a:lnTo>
                  <a:lnTo>
                    <a:pt x="14668" y="3468"/>
                  </a:lnTo>
                  <a:lnTo>
                    <a:pt x="15018" y="2940"/>
                  </a:lnTo>
                  <a:lnTo>
                    <a:pt x="15088" y="2601"/>
                  </a:lnTo>
                  <a:lnTo>
                    <a:pt x="15123" y="2224"/>
                  </a:lnTo>
                  <a:lnTo>
                    <a:pt x="15088" y="1885"/>
                  </a:lnTo>
                  <a:lnTo>
                    <a:pt x="15018" y="1545"/>
                  </a:lnTo>
                  <a:lnTo>
                    <a:pt x="14668" y="1018"/>
                  </a:lnTo>
                  <a:lnTo>
                    <a:pt x="14423" y="829"/>
                  </a:lnTo>
                  <a:lnTo>
                    <a:pt x="14178" y="678"/>
                  </a:lnTo>
                  <a:lnTo>
                    <a:pt x="13863" y="565"/>
                  </a:lnTo>
                  <a:lnTo>
                    <a:pt x="13513" y="528"/>
                  </a:lnTo>
                  <a:lnTo>
                    <a:pt x="13198" y="565"/>
                  </a:lnTo>
                  <a:lnTo>
                    <a:pt x="12918" y="678"/>
                  </a:lnTo>
                  <a:lnTo>
                    <a:pt x="12638" y="829"/>
                  </a:lnTo>
                  <a:lnTo>
                    <a:pt x="12393" y="1018"/>
                  </a:lnTo>
                  <a:lnTo>
                    <a:pt x="12218" y="1282"/>
                  </a:lnTo>
                  <a:lnTo>
                    <a:pt x="12078" y="1545"/>
                  </a:lnTo>
                  <a:lnTo>
                    <a:pt x="11973" y="1885"/>
                  </a:lnTo>
                  <a:lnTo>
                    <a:pt x="11938" y="2224"/>
                  </a:lnTo>
                  <a:lnTo>
                    <a:pt x="11973" y="2601"/>
                  </a:lnTo>
                  <a:lnTo>
                    <a:pt x="12078" y="2940"/>
                  </a:lnTo>
                  <a:lnTo>
                    <a:pt x="12218" y="3204"/>
                  </a:lnTo>
                  <a:lnTo>
                    <a:pt x="12393" y="3468"/>
                  </a:lnTo>
                  <a:lnTo>
                    <a:pt x="12638" y="3657"/>
                  </a:lnTo>
                  <a:lnTo>
                    <a:pt x="12918" y="3807"/>
                  </a:lnTo>
                  <a:lnTo>
                    <a:pt x="13198" y="3920"/>
                  </a:lnTo>
                  <a:lnTo>
                    <a:pt x="13513" y="3958"/>
                  </a:lnTo>
                  <a:close/>
                  <a:moveTo>
                    <a:pt x="2871" y="5089"/>
                  </a:moveTo>
                  <a:lnTo>
                    <a:pt x="3116" y="5051"/>
                  </a:lnTo>
                  <a:lnTo>
                    <a:pt x="3361" y="4976"/>
                  </a:lnTo>
                  <a:lnTo>
                    <a:pt x="3571" y="4825"/>
                  </a:lnTo>
                  <a:lnTo>
                    <a:pt x="3781" y="4674"/>
                  </a:lnTo>
                  <a:lnTo>
                    <a:pt x="3956" y="4410"/>
                  </a:lnTo>
                  <a:lnTo>
                    <a:pt x="4061" y="4184"/>
                  </a:lnTo>
                  <a:lnTo>
                    <a:pt x="4131" y="3920"/>
                  </a:lnTo>
                  <a:lnTo>
                    <a:pt x="4166" y="3619"/>
                  </a:lnTo>
                  <a:lnTo>
                    <a:pt x="4131" y="3355"/>
                  </a:lnTo>
                  <a:lnTo>
                    <a:pt x="4061" y="3091"/>
                  </a:lnTo>
                  <a:lnTo>
                    <a:pt x="3956" y="2827"/>
                  </a:lnTo>
                  <a:lnTo>
                    <a:pt x="3781" y="2639"/>
                  </a:lnTo>
                  <a:lnTo>
                    <a:pt x="3571" y="2450"/>
                  </a:lnTo>
                  <a:lnTo>
                    <a:pt x="3361" y="2337"/>
                  </a:lnTo>
                  <a:lnTo>
                    <a:pt x="3116" y="2224"/>
                  </a:lnTo>
                  <a:lnTo>
                    <a:pt x="2871" y="2186"/>
                  </a:lnTo>
                  <a:lnTo>
                    <a:pt x="2555" y="2224"/>
                  </a:lnTo>
                  <a:lnTo>
                    <a:pt x="2310" y="2337"/>
                  </a:lnTo>
                  <a:lnTo>
                    <a:pt x="2100" y="2450"/>
                  </a:lnTo>
                  <a:lnTo>
                    <a:pt x="1890" y="2639"/>
                  </a:lnTo>
                  <a:lnTo>
                    <a:pt x="1750" y="2827"/>
                  </a:lnTo>
                  <a:lnTo>
                    <a:pt x="1610" y="3091"/>
                  </a:lnTo>
                  <a:lnTo>
                    <a:pt x="1540" y="3355"/>
                  </a:lnTo>
                  <a:lnTo>
                    <a:pt x="1505" y="3619"/>
                  </a:lnTo>
                  <a:lnTo>
                    <a:pt x="1540" y="3920"/>
                  </a:lnTo>
                  <a:lnTo>
                    <a:pt x="1610" y="4184"/>
                  </a:lnTo>
                  <a:lnTo>
                    <a:pt x="1750" y="4410"/>
                  </a:lnTo>
                  <a:lnTo>
                    <a:pt x="1890" y="4674"/>
                  </a:lnTo>
                  <a:lnTo>
                    <a:pt x="2100" y="4825"/>
                  </a:lnTo>
                  <a:lnTo>
                    <a:pt x="2310" y="4976"/>
                  </a:lnTo>
                  <a:lnTo>
                    <a:pt x="2555" y="5051"/>
                  </a:lnTo>
                  <a:lnTo>
                    <a:pt x="2871" y="5089"/>
                  </a:lnTo>
                  <a:close/>
                  <a:moveTo>
                    <a:pt x="18694" y="4674"/>
                  </a:moveTo>
                  <a:lnTo>
                    <a:pt x="18939" y="4599"/>
                  </a:lnTo>
                  <a:lnTo>
                    <a:pt x="19184" y="4523"/>
                  </a:lnTo>
                  <a:lnTo>
                    <a:pt x="19429" y="4410"/>
                  </a:lnTo>
                  <a:lnTo>
                    <a:pt x="19605" y="4222"/>
                  </a:lnTo>
                  <a:lnTo>
                    <a:pt x="19779" y="3996"/>
                  </a:lnTo>
                  <a:lnTo>
                    <a:pt x="19885" y="3770"/>
                  </a:lnTo>
                  <a:lnTo>
                    <a:pt x="19954" y="3506"/>
                  </a:lnTo>
                  <a:lnTo>
                    <a:pt x="19990" y="3242"/>
                  </a:lnTo>
                  <a:lnTo>
                    <a:pt x="19954" y="2940"/>
                  </a:lnTo>
                  <a:lnTo>
                    <a:pt x="19885" y="2676"/>
                  </a:lnTo>
                  <a:lnTo>
                    <a:pt x="19779" y="2450"/>
                  </a:lnTo>
                  <a:lnTo>
                    <a:pt x="19605" y="2186"/>
                  </a:lnTo>
                  <a:lnTo>
                    <a:pt x="19429" y="2035"/>
                  </a:lnTo>
                  <a:lnTo>
                    <a:pt x="19184" y="1885"/>
                  </a:lnTo>
                  <a:lnTo>
                    <a:pt x="18939" y="1809"/>
                  </a:lnTo>
                  <a:lnTo>
                    <a:pt x="18694" y="1772"/>
                  </a:lnTo>
                  <a:lnTo>
                    <a:pt x="18414" y="1809"/>
                  </a:lnTo>
                  <a:lnTo>
                    <a:pt x="18169" y="1885"/>
                  </a:lnTo>
                  <a:lnTo>
                    <a:pt x="17959" y="2035"/>
                  </a:lnTo>
                  <a:lnTo>
                    <a:pt x="17714" y="2186"/>
                  </a:lnTo>
                  <a:lnTo>
                    <a:pt x="17574" y="2450"/>
                  </a:lnTo>
                  <a:lnTo>
                    <a:pt x="17434" y="2676"/>
                  </a:lnTo>
                  <a:lnTo>
                    <a:pt x="17364" y="2940"/>
                  </a:lnTo>
                  <a:lnTo>
                    <a:pt x="17364" y="3506"/>
                  </a:lnTo>
                  <a:lnTo>
                    <a:pt x="17434" y="3770"/>
                  </a:lnTo>
                  <a:lnTo>
                    <a:pt x="17574" y="3996"/>
                  </a:lnTo>
                  <a:lnTo>
                    <a:pt x="17714" y="4222"/>
                  </a:lnTo>
                  <a:lnTo>
                    <a:pt x="17959" y="4410"/>
                  </a:lnTo>
                  <a:lnTo>
                    <a:pt x="18169" y="4523"/>
                  </a:lnTo>
                  <a:lnTo>
                    <a:pt x="18414" y="4599"/>
                  </a:lnTo>
                  <a:lnTo>
                    <a:pt x="18694" y="4674"/>
                  </a:lnTo>
                  <a:close/>
                  <a:moveTo>
                    <a:pt x="20164" y="5353"/>
                  </a:moveTo>
                  <a:lnTo>
                    <a:pt x="17189" y="5353"/>
                  </a:lnTo>
                  <a:lnTo>
                    <a:pt x="16909" y="5390"/>
                  </a:lnTo>
                  <a:lnTo>
                    <a:pt x="16629" y="5503"/>
                  </a:lnTo>
                  <a:lnTo>
                    <a:pt x="16489" y="5277"/>
                  </a:lnTo>
                  <a:lnTo>
                    <a:pt x="16349" y="5089"/>
                  </a:lnTo>
                  <a:lnTo>
                    <a:pt x="16174" y="4976"/>
                  </a:lnTo>
                  <a:lnTo>
                    <a:pt x="15999" y="4863"/>
                  </a:lnTo>
                  <a:lnTo>
                    <a:pt x="15789" y="4750"/>
                  </a:lnTo>
                  <a:lnTo>
                    <a:pt x="15544" y="4712"/>
                  </a:lnTo>
                  <a:lnTo>
                    <a:pt x="15333" y="4674"/>
                  </a:lnTo>
                  <a:lnTo>
                    <a:pt x="11728" y="4674"/>
                  </a:lnTo>
                  <a:lnTo>
                    <a:pt x="11413" y="4750"/>
                  </a:lnTo>
                  <a:lnTo>
                    <a:pt x="11202" y="4787"/>
                  </a:lnTo>
                  <a:lnTo>
                    <a:pt x="11062" y="4863"/>
                  </a:lnTo>
                  <a:lnTo>
                    <a:pt x="10922" y="4976"/>
                  </a:lnTo>
                  <a:lnTo>
                    <a:pt x="10817" y="5089"/>
                  </a:lnTo>
                  <a:lnTo>
                    <a:pt x="10257" y="4561"/>
                  </a:lnTo>
                  <a:lnTo>
                    <a:pt x="9942" y="4448"/>
                  </a:lnTo>
                  <a:lnTo>
                    <a:pt x="9767" y="4410"/>
                  </a:lnTo>
                  <a:lnTo>
                    <a:pt x="6266" y="4410"/>
                  </a:lnTo>
                  <a:lnTo>
                    <a:pt x="5986" y="4486"/>
                  </a:lnTo>
                  <a:lnTo>
                    <a:pt x="5741" y="4674"/>
                  </a:lnTo>
                  <a:lnTo>
                    <a:pt x="5531" y="4825"/>
                  </a:lnTo>
                  <a:lnTo>
                    <a:pt x="5321" y="5051"/>
                  </a:lnTo>
                  <a:lnTo>
                    <a:pt x="5146" y="5315"/>
                  </a:lnTo>
                  <a:lnTo>
                    <a:pt x="5006" y="5579"/>
                  </a:lnTo>
                  <a:lnTo>
                    <a:pt x="4901" y="5881"/>
                  </a:lnTo>
                  <a:lnTo>
                    <a:pt x="4691" y="5805"/>
                  </a:lnTo>
                  <a:lnTo>
                    <a:pt x="4411" y="5767"/>
                  </a:lnTo>
                  <a:lnTo>
                    <a:pt x="3956" y="5730"/>
                  </a:lnTo>
                  <a:lnTo>
                    <a:pt x="1470" y="5730"/>
                  </a:lnTo>
                  <a:lnTo>
                    <a:pt x="1190" y="5767"/>
                  </a:lnTo>
                  <a:lnTo>
                    <a:pt x="910" y="5881"/>
                  </a:lnTo>
                  <a:lnTo>
                    <a:pt x="665" y="6031"/>
                  </a:lnTo>
                  <a:lnTo>
                    <a:pt x="455" y="6258"/>
                  </a:lnTo>
                  <a:lnTo>
                    <a:pt x="245" y="6521"/>
                  </a:lnTo>
                  <a:lnTo>
                    <a:pt x="105" y="6823"/>
                  </a:lnTo>
                  <a:lnTo>
                    <a:pt x="35" y="7200"/>
                  </a:lnTo>
                  <a:lnTo>
                    <a:pt x="0" y="7577"/>
                  </a:lnTo>
                  <a:lnTo>
                    <a:pt x="0" y="12289"/>
                  </a:lnTo>
                  <a:lnTo>
                    <a:pt x="70" y="12477"/>
                  </a:lnTo>
                  <a:lnTo>
                    <a:pt x="140" y="12590"/>
                  </a:lnTo>
                  <a:lnTo>
                    <a:pt x="245" y="12666"/>
                  </a:lnTo>
                  <a:lnTo>
                    <a:pt x="350" y="12703"/>
                  </a:lnTo>
                  <a:lnTo>
                    <a:pt x="665" y="12703"/>
                  </a:lnTo>
                  <a:lnTo>
                    <a:pt x="770" y="12666"/>
                  </a:lnTo>
                  <a:lnTo>
                    <a:pt x="840" y="12590"/>
                  </a:lnTo>
                  <a:lnTo>
                    <a:pt x="910" y="12477"/>
                  </a:lnTo>
                  <a:lnTo>
                    <a:pt x="980" y="12251"/>
                  </a:lnTo>
                  <a:lnTo>
                    <a:pt x="980" y="12025"/>
                  </a:lnTo>
                  <a:lnTo>
                    <a:pt x="1015" y="7275"/>
                  </a:lnTo>
                  <a:lnTo>
                    <a:pt x="1610" y="7275"/>
                  </a:lnTo>
                  <a:lnTo>
                    <a:pt x="1575" y="18773"/>
                  </a:lnTo>
                  <a:lnTo>
                    <a:pt x="1610" y="19187"/>
                  </a:lnTo>
                  <a:lnTo>
                    <a:pt x="1680" y="19489"/>
                  </a:lnTo>
                  <a:lnTo>
                    <a:pt x="1820" y="19677"/>
                  </a:lnTo>
                  <a:lnTo>
                    <a:pt x="1960" y="19828"/>
                  </a:lnTo>
                  <a:lnTo>
                    <a:pt x="2100" y="19903"/>
                  </a:lnTo>
                  <a:lnTo>
                    <a:pt x="2275" y="19979"/>
                  </a:lnTo>
                  <a:lnTo>
                    <a:pt x="3536" y="19979"/>
                  </a:lnTo>
                  <a:lnTo>
                    <a:pt x="3676" y="19903"/>
                  </a:lnTo>
                  <a:lnTo>
                    <a:pt x="3816" y="19790"/>
                  </a:lnTo>
                  <a:lnTo>
                    <a:pt x="3956" y="19640"/>
                  </a:lnTo>
                  <a:lnTo>
                    <a:pt x="4061" y="19414"/>
                  </a:lnTo>
                  <a:lnTo>
                    <a:pt x="4131" y="19074"/>
                  </a:lnTo>
                  <a:lnTo>
                    <a:pt x="4166" y="18584"/>
                  </a:lnTo>
                  <a:lnTo>
                    <a:pt x="4201" y="12703"/>
                  </a:lnTo>
                  <a:lnTo>
                    <a:pt x="4201" y="7275"/>
                  </a:lnTo>
                  <a:lnTo>
                    <a:pt x="4831" y="7275"/>
                  </a:lnTo>
                  <a:lnTo>
                    <a:pt x="4831" y="12138"/>
                  </a:lnTo>
                  <a:lnTo>
                    <a:pt x="4866" y="12440"/>
                  </a:lnTo>
                  <a:lnTo>
                    <a:pt x="4901" y="12553"/>
                  </a:lnTo>
                  <a:lnTo>
                    <a:pt x="4936" y="12628"/>
                  </a:lnTo>
                  <a:lnTo>
                    <a:pt x="5006" y="12666"/>
                  </a:lnTo>
                  <a:lnTo>
                    <a:pt x="5111" y="12703"/>
                  </a:lnTo>
                  <a:lnTo>
                    <a:pt x="5426" y="12703"/>
                  </a:lnTo>
                  <a:lnTo>
                    <a:pt x="5496" y="12666"/>
                  </a:lnTo>
                  <a:lnTo>
                    <a:pt x="5601" y="12628"/>
                  </a:lnTo>
                  <a:lnTo>
                    <a:pt x="5671" y="12553"/>
                  </a:lnTo>
                  <a:lnTo>
                    <a:pt x="5741" y="12364"/>
                  </a:lnTo>
                  <a:lnTo>
                    <a:pt x="5776" y="12101"/>
                  </a:lnTo>
                  <a:lnTo>
                    <a:pt x="5741" y="6446"/>
                  </a:lnTo>
                  <a:lnTo>
                    <a:pt x="6336" y="6446"/>
                  </a:lnTo>
                  <a:lnTo>
                    <a:pt x="6336" y="19903"/>
                  </a:lnTo>
                  <a:lnTo>
                    <a:pt x="6371" y="20394"/>
                  </a:lnTo>
                  <a:lnTo>
                    <a:pt x="6476" y="20771"/>
                  </a:lnTo>
                  <a:lnTo>
                    <a:pt x="6756" y="21298"/>
                  </a:lnTo>
                  <a:lnTo>
                    <a:pt x="6931" y="21449"/>
                  </a:lnTo>
                  <a:lnTo>
                    <a:pt x="7177" y="21525"/>
                  </a:lnTo>
                  <a:lnTo>
                    <a:pt x="7352" y="21600"/>
                  </a:lnTo>
                  <a:lnTo>
                    <a:pt x="8822" y="21600"/>
                  </a:lnTo>
                  <a:lnTo>
                    <a:pt x="8997" y="21525"/>
                  </a:lnTo>
                  <a:lnTo>
                    <a:pt x="9207" y="21411"/>
                  </a:lnTo>
                  <a:lnTo>
                    <a:pt x="9382" y="21223"/>
                  </a:lnTo>
                  <a:lnTo>
                    <a:pt x="9522" y="20997"/>
                  </a:lnTo>
                  <a:lnTo>
                    <a:pt x="9627" y="20658"/>
                  </a:lnTo>
                  <a:lnTo>
                    <a:pt x="9732" y="20243"/>
                  </a:lnTo>
                  <a:lnTo>
                    <a:pt x="9767" y="19715"/>
                  </a:lnTo>
                  <a:lnTo>
                    <a:pt x="9767" y="12817"/>
                  </a:lnTo>
                  <a:lnTo>
                    <a:pt x="9732" y="6446"/>
                  </a:lnTo>
                  <a:lnTo>
                    <a:pt x="10327" y="6446"/>
                  </a:lnTo>
                  <a:lnTo>
                    <a:pt x="10327" y="11950"/>
                  </a:lnTo>
                  <a:lnTo>
                    <a:pt x="10362" y="12289"/>
                  </a:lnTo>
                  <a:lnTo>
                    <a:pt x="10362" y="12440"/>
                  </a:lnTo>
                  <a:lnTo>
                    <a:pt x="10432" y="12553"/>
                  </a:lnTo>
                  <a:lnTo>
                    <a:pt x="10467" y="12628"/>
                  </a:lnTo>
                  <a:lnTo>
                    <a:pt x="10572" y="12666"/>
                  </a:lnTo>
                  <a:lnTo>
                    <a:pt x="10677" y="12703"/>
                  </a:lnTo>
                  <a:lnTo>
                    <a:pt x="10922" y="12703"/>
                  </a:lnTo>
                  <a:lnTo>
                    <a:pt x="10992" y="12666"/>
                  </a:lnTo>
                  <a:lnTo>
                    <a:pt x="11132" y="12515"/>
                  </a:lnTo>
                  <a:lnTo>
                    <a:pt x="11168" y="12289"/>
                  </a:lnTo>
                  <a:lnTo>
                    <a:pt x="11202" y="11987"/>
                  </a:lnTo>
                  <a:lnTo>
                    <a:pt x="11202" y="6710"/>
                  </a:lnTo>
                  <a:lnTo>
                    <a:pt x="11798" y="6710"/>
                  </a:lnTo>
                  <a:lnTo>
                    <a:pt x="11833" y="19753"/>
                  </a:lnTo>
                  <a:lnTo>
                    <a:pt x="11903" y="20243"/>
                  </a:lnTo>
                  <a:lnTo>
                    <a:pt x="11973" y="20620"/>
                  </a:lnTo>
                  <a:lnTo>
                    <a:pt x="12113" y="20884"/>
                  </a:lnTo>
                  <a:lnTo>
                    <a:pt x="12288" y="21110"/>
                  </a:lnTo>
                  <a:lnTo>
                    <a:pt x="12498" y="21298"/>
                  </a:lnTo>
                  <a:lnTo>
                    <a:pt x="12673" y="21374"/>
                  </a:lnTo>
                  <a:lnTo>
                    <a:pt x="12883" y="21449"/>
                  </a:lnTo>
                  <a:lnTo>
                    <a:pt x="14388" y="21449"/>
                  </a:lnTo>
                  <a:lnTo>
                    <a:pt x="14563" y="21374"/>
                  </a:lnTo>
                  <a:lnTo>
                    <a:pt x="14738" y="21223"/>
                  </a:lnTo>
                  <a:lnTo>
                    <a:pt x="14913" y="21072"/>
                  </a:lnTo>
                  <a:lnTo>
                    <a:pt x="15053" y="20846"/>
                  </a:lnTo>
                  <a:lnTo>
                    <a:pt x="15158" y="20507"/>
                  </a:lnTo>
                  <a:lnTo>
                    <a:pt x="15263" y="20092"/>
                  </a:lnTo>
                  <a:lnTo>
                    <a:pt x="15298" y="19564"/>
                  </a:lnTo>
                  <a:lnTo>
                    <a:pt x="15333" y="17227"/>
                  </a:lnTo>
                  <a:lnTo>
                    <a:pt x="15333" y="12854"/>
                  </a:lnTo>
                  <a:lnTo>
                    <a:pt x="15298" y="6710"/>
                  </a:lnTo>
                  <a:lnTo>
                    <a:pt x="15929" y="6710"/>
                  </a:lnTo>
                  <a:lnTo>
                    <a:pt x="15929" y="11987"/>
                  </a:lnTo>
                  <a:lnTo>
                    <a:pt x="15964" y="12251"/>
                  </a:lnTo>
                  <a:lnTo>
                    <a:pt x="16034" y="12515"/>
                  </a:lnTo>
                  <a:lnTo>
                    <a:pt x="16069" y="12590"/>
                  </a:lnTo>
                  <a:lnTo>
                    <a:pt x="16139" y="12666"/>
                  </a:lnTo>
                  <a:lnTo>
                    <a:pt x="16244" y="12703"/>
                  </a:lnTo>
                  <a:lnTo>
                    <a:pt x="16559" y="12703"/>
                  </a:lnTo>
                  <a:lnTo>
                    <a:pt x="16664" y="12666"/>
                  </a:lnTo>
                  <a:lnTo>
                    <a:pt x="16734" y="12590"/>
                  </a:lnTo>
                  <a:lnTo>
                    <a:pt x="16804" y="12440"/>
                  </a:lnTo>
                  <a:lnTo>
                    <a:pt x="16839" y="12214"/>
                  </a:lnTo>
                  <a:lnTo>
                    <a:pt x="16874" y="9952"/>
                  </a:lnTo>
                  <a:lnTo>
                    <a:pt x="16874" y="7275"/>
                  </a:lnTo>
                  <a:lnTo>
                    <a:pt x="17469" y="7275"/>
                  </a:lnTo>
                  <a:lnTo>
                    <a:pt x="17469" y="18584"/>
                  </a:lnTo>
                  <a:lnTo>
                    <a:pt x="17539" y="18923"/>
                  </a:lnTo>
                  <a:lnTo>
                    <a:pt x="17609" y="19187"/>
                  </a:lnTo>
                  <a:lnTo>
                    <a:pt x="17679" y="19338"/>
                  </a:lnTo>
                  <a:lnTo>
                    <a:pt x="17784" y="19489"/>
                  </a:lnTo>
                  <a:lnTo>
                    <a:pt x="17959" y="19564"/>
                  </a:lnTo>
                  <a:lnTo>
                    <a:pt x="18064" y="19602"/>
                  </a:lnTo>
                  <a:lnTo>
                    <a:pt x="19429" y="19602"/>
                  </a:lnTo>
                  <a:lnTo>
                    <a:pt x="19569" y="19564"/>
                  </a:lnTo>
                  <a:lnTo>
                    <a:pt x="19675" y="19451"/>
                  </a:lnTo>
                  <a:lnTo>
                    <a:pt x="19779" y="19338"/>
                  </a:lnTo>
                  <a:lnTo>
                    <a:pt x="19885" y="19112"/>
                  </a:lnTo>
                  <a:lnTo>
                    <a:pt x="19990" y="18810"/>
                  </a:lnTo>
                  <a:lnTo>
                    <a:pt x="20024" y="18471"/>
                  </a:lnTo>
                  <a:lnTo>
                    <a:pt x="20060" y="18019"/>
                  </a:lnTo>
                  <a:lnTo>
                    <a:pt x="20060" y="7275"/>
                  </a:lnTo>
                  <a:lnTo>
                    <a:pt x="20690" y="7275"/>
                  </a:lnTo>
                  <a:lnTo>
                    <a:pt x="20690" y="12138"/>
                  </a:lnTo>
                  <a:lnTo>
                    <a:pt x="20725" y="12364"/>
                  </a:lnTo>
                  <a:lnTo>
                    <a:pt x="20830" y="12553"/>
                  </a:lnTo>
                  <a:lnTo>
                    <a:pt x="20970" y="12666"/>
                  </a:lnTo>
                  <a:lnTo>
                    <a:pt x="21145" y="12703"/>
                  </a:lnTo>
                  <a:lnTo>
                    <a:pt x="21355" y="12666"/>
                  </a:lnTo>
                  <a:lnTo>
                    <a:pt x="21495" y="12553"/>
                  </a:lnTo>
                  <a:lnTo>
                    <a:pt x="21565" y="12402"/>
                  </a:lnTo>
                  <a:lnTo>
                    <a:pt x="21600" y="12176"/>
                  </a:lnTo>
                  <a:lnTo>
                    <a:pt x="21600" y="7426"/>
                  </a:lnTo>
                  <a:lnTo>
                    <a:pt x="21565" y="7049"/>
                  </a:lnTo>
                  <a:lnTo>
                    <a:pt x="21495" y="6634"/>
                  </a:lnTo>
                  <a:lnTo>
                    <a:pt x="21355" y="6295"/>
                  </a:lnTo>
                  <a:lnTo>
                    <a:pt x="21180" y="5994"/>
                  </a:lnTo>
                  <a:lnTo>
                    <a:pt x="20970" y="5730"/>
                  </a:lnTo>
                  <a:lnTo>
                    <a:pt x="20725" y="5541"/>
                  </a:lnTo>
                  <a:lnTo>
                    <a:pt x="20445" y="5390"/>
                  </a:lnTo>
                  <a:lnTo>
                    <a:pt x="20305" y="5353"/>
                  </a:lnTo>
                  <a:lnTo>
                    <a:pt x="20164" y="5353"/>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grpSp>
        <p:nvGrpSpPr>
          <p:cNvPr id="199" name="Group 54"/>
          <p:cNvGrpSpPr/>
          <p:nvPr/>
        </p:nvGrpSpPr>
        <p:grpSpPr>
          <a:xfrm>
            <a:off x="5598771" y="2542946"/>
            <a:ext cx="613637" cy="613637"/>
            <a:chOff x="0" y="0"/>
            <a:chExt cx="613635" cy="613635"/>
          </a:xfrm>
        </p:grpSpPr>
        <p:sp>
          <p:nvSpPr>
            <p:cNvPr id="197" name="Oval 55"/>
            <p:cNvSpPr/>
            <p:nvPr/>
          </p:nvSpPr>
          <p:spPr>
            <a:xfrm>
              <a:off x="0" y="0"/>
              <a:ext cx="613636" cy="613636"/>
            </a:xfrm>
            <a:prstGeom prst="ellipse">
              <a:avLst/>
            </a:prstGeom>
            <a:solidFill>
              <a:schemeClr val="accent6"/>
            </a:solidFill>
            <a:ln w="12700" cap="flat">
              <a:solidFill>
                <a:srgbClr val="3F692E"/>
              </a:solidFill>
              <a:prstDash val="solid"/>
              <a:round/>
            </a:ln>
            <a:effectLst/>
          </p:spPr>
          <p:txBody>
            <a:bodyPr wrap="square" lIns="45719" tIns="45719" rIns="45719" bIns="45719" numCol="1" anchor="ctr">
              <a:noAutofit/>
            </a:bodyPr>
            <a:lstStyle/>
            <a:p>
              <a:pPr algn="ctr">
                <a:defRPr sz="1200">
                  <a:solidFill>
                    <a:srgbClr val="FFFFFF"/>
                  </a:solidFill>
                </a:defRPr>
              </a:pPr>
              <a:endParaRPr/>
            </a:p>
          </p:txBody>
        </p:sp>
        <p:sp>
          <p:nvSpPr>
            <p:cNvPr id="198" name="Shape 114"/>
            <p:cNvSpPr/>
            <p:nvPr/>
          </p:nvSpPr>
          <p:spPr>
            <a:xfrm>
              <a:off x="59749" y="126327"/>
              <a:ext cx="490910" cy="368183"/>
            </a:xfrm>
            <a:custGeom>
              <a:avLst/>
              <a:gdLst/>
              <a:ahLst/>
              <a:cxnLst>
                <a:cxn ang="0">
                  <a:pos x="wd2" y="hd2"/>
                </a:cxn>
                <a:cxn ang="5400000">
                  <a:pos x="wd2" y="hd2"/>
                </a:cxn>
                <a:cxn ang="10800000">
                  <a:pos x="wd2" y="hd2"/>
                </a:cxn>
                <a:cxn ang="16200000">
                  <a:pos x="wd2" y="hd2"/>
                </a:cxn>
              </a:cxnLst>
              <a:rect l="0" t="0" r="r" b="b"/>
              <a:pathLst>
                <a:path w="21600" h="21600" extrusionOk="0">
                  <a:moveTo>
                    <a:pt x="7982" y="3430"/>
                  </a:moveTo>
                  <a:lnTo>
                    <a:pt x="8297" y="3393"/>
                  </a:lnTo>
                  <a:lnTo>
                    <a:pt x="8612" y="3317"/>
                  </a:lnTo>
                  <a:lnTo>
                    <a:pt x="8892" y="3129"/>
                  </a:lnTo>
                  <a:lnTo>
                    <a:pt x="9102" y="2940"/>
                  </a:lnTo>
                  <a:lnTo>
                    <a:pt x="9347" y="2676"/>
                  </a:lnTo>
                  <a:lnTo>
                    <a:pt x="9487" y="2413"/>
                  </a:lnTo>
                  <a:lnTo>
                    <a:pt x="9557" y="2035"/>
                  </a:lnTo>
                  <a:lnTo>
                    <a:pt x="9592" y="1696"/>
                  </a:lnTo>
                  <a:lnTo>
                    <a:pt x="9557" y="1357"/>
                  </a:lnTo>
                  <a:lnTo>
                    <a:pt x="9487" y="1055"/>
                  </a:lnTo>
                  <a:lnTo>
                    <a:pt x="9347" y="754"/>
                  </a:lnTo>
                  <a:lnTo>
                    <a:pt x="9102" y="490"/>
                  </a:lnTo>
                  <a:lnTo>
                    <a:pt x="8892" y="301"/>
                  </a:lnTo>
                  <a:lnTo>
                    <a:pt x="8612" y="151"/>
                  </a:lnTo>
                  <a:lnTo>
                    <a:pt x="8297" y="38"/>
                  </a:lnTo>
                  <a:lnTo>
                    <a:pt x="7982" y="0"/>
                  </a:lnTo>
                  <a:lnTo>
                    <a:pt x="7667" y="38"/>
                  </a:lnTo>
                  <a:lnTo>
                    <a:pt x="7387" y="151"/>
                  </a:lnTo>
                  <a:lnTo>
                    <a:pt x="7107" y="301"/>
                  </a:lnTo>
                  <a:lnTo>
                    <a:pt x="6861" y="490"/>
                  </a:lnTo>
                  <a:lnTo>
                    <a:pt x="6651" y="754"/>
                  </a:lnTo>
                  <a:lnTo>
                    <a:pt x="6511" y="1055"/>
                  </a:lnTo>
                  <a:lnTo>
                    <a:pt x="6406" y="1357"/>
                  </a:lnTo>
                  <a:lnTo>
                    <a:pt x="6371" y="1696"/>
                  </a:lnTo>
                  <a:lnTo>
                    <a:pt x="6406" y="2035"/>
                  </a:lnTo>
                  <a:lnTo>
                    <a:pt x="6511" y="2413"/>
                  </a:lnTo>
                  <a:lnTo>
                    <a:pt x="6651" y="2676"/>
                  </a:lnTo>
                  <a:lnTo>
                    <a:pt x="6861" y="2940"/>
                  </a:lnTo>
                  <a:lnTo>
                    <a:pt x="7107" y="3129"/>
                  </a:lnTo>
                  <a:lnTo>
                    <a:pt x="7387" y="3317"/>
                  </a:lnTo>
                  <a:lnTo>
                    <a:pt x="7667" y="3393"/>
                  </a:lnTo>
                  <a:lnTo>
                    <a:pt x="7982" y="3430"/>
                  </a:lnTo>
                  <a:close/>
                  <a:moveTo>
                    <a:pt x="13513" y="3958"/>
                  </a:moveTo>
                  <a:lnTo>
                    <a:pt x="13863" y="3920"/>
                  </a:lnTo>
                  <a:lnTo>
                    <a:pt x="14178" y="3807"/>
                  </a:lnTo>
                  <a:lnTo>
                    <a:pt x="14423" y="3657"/>
                  </a:lnTo>
                  <a:lnTo>
                    <a:pt x="14668" y="3468"/>
                  </a:lnTo>
                  <a:lnTo>
                    <a:pt x="15018" y="2940"/>
                  </a:lnTo>
                  <a:lnTo>
                    <a:pt x="15088" y="2601"/>
                  </a:lnTo>
                  <a:lnTo>
                    <a:pt x="15123" y="2224"/>
                  </a:lnTo>
                  <a:lnTo>
                    <a:pt x="15088" y="1885"/>
                  </a:lnTo>
                  <a:lnTo>
                    <a:pt x="15018" y="1545"/>
                  </a:lnTo>
                  <a:lnTo>
                    <a:pt x="14668" y="1018"/>
                  </a:lnTo>
                  <a:lnTo>
                    <a:pt x="14423" y="829"/>
                  </a:lnTo>
                  <a:lnTo>
                    <a:pt x="14178" y="678"/>
                  </a:lnTo>
                  <a:lnTo>
                    <a:pt x="13863" y="565"/>
                  </a:lnTo>
                  <a:lnTo>
                    <a:pt x="13513" y="528"/>
                  </a:lnTo>
                  <a:lnTo>
                    <a:pt x="13198" y="565"/>
                  </a:lnTo>
                  <a:lnTo>
                    <a:pt x="12918" y="678"/>
                  </a:lnTo>
                  <a:lnTo>
                    <a:pt x="12638" y="829"/>
                  </a:lnTo>
                  <a:lnTo>
                    <a:pt x="12393" y="1018"/>
                  </a:lnTo>
                  <a:lnTo>
                    <a:pt x="12218" y="1282"/>
                  </a:lnTo>
                  <a:lnTo>
                    <a:pt x="12078" y="1545"/>
                  </a:lnTo>
                  <a:lnTo>
                    <a:pt x="11973" y="1885"/>
                  </a:lnTo>
                  <a:lnTo>
                    <a:pt x="11938" y="2224"/>
                  </a:lnTo>
                  <a:lnTo>
                    <a:pt x="11973" y="2601"/>
                  </a:lnTo>
                  <a:lnTo>
                    <a:pt x="12078" y="2940"/>
                  </a:lnTo>
                  <a:lnTo>
                    <a:pt x="12218" y="3204"/>
                  </a:lnTo>
                  <a:lnTo>
                    <a:pt x="12393" y="3468"/>
                  </a:lnTo>
                  <a:lnTo>
                    <a:pt x="12638" y="3657"/>
                  </a:lnTo>
                  <a:lnTo>
                    <a:pt x="12918" y="3807"/>
                  </a:lnTo>
                  <a:lnTo>
                    <a:pt x="13198" y="3920"/>
                  </a:lnTo>
                  <a:lnTo>
                    <a:pt x="13513" y="3958"/>
                  </a:lnTo>
                  <a:close/>
                  <a:moveTo>
                    <a:pt x="2871" y="5089"/>
                  </a:moveTo>
                  <a:lnTo>
                    <a:pt x="3116" y="5051"/>
                  </a:lnTo>
                  <a:lnTo>
                    <a:pt x="3361" y="4976"/>
                  </a:lnTo>
                  <a:lnTo>
                    <a:pt x="3571" y="4825"/>
                  </a:lnTo>
                  <a:lnTo>
                    <a:pt x="3781" y="4674"/>
                  </a:lnTo>
                  <a:lnTo>
                    <a:pt x="3956" y="4410"/>
                  </a:lnTo>
                  <a:lnTo>
                    <a:pt x="4061" y="4184"/>
                  </a:lnTo>
                  <a:lnTo>
                    <a:pt x="4131" y="3920"/>
                  </a:lnTo>
                  <a:lnTo>
                    <a:pt x="4166" y="3619"/>
                  </a:lnTo>
                  <a:lnTo>
                    <a:pt x="4131" y="3355"/>
                  </a:lnTo>
                  <a:lnTo>
                    <a:pt x="4061" y="3091"/>
                  </a:lnTo>
                  <a:lnTo>
                    <a:pt x="3956" y="2827"/>
                  </a:lnTo>
                  <a:lnTo>
                    <a:pt x="3781" y="2639"/>
                  </a:lnTo>
                  <a:lnTo>
                    <a:pt x="3571" y="2450"/>
                  </a:lnTo>
                  <a:lnTo>
                    <a:pt x="3361" y="2337"/>
                  </a:lnTo>
                  <a:lnTo>
                    <a:pt x="3116" y="2224"/>
                  </a:lnTo>
                  <a:lnTo>
                    <a:pt x="2871" y="2186"/>
                  </a:lnTo>
                  <a:lnTo>
                    <a:pt x="2555" y="2224"/>
                  </a:lnTo>
                  <a:lnTo>
                    <a:pt x="2310" y="2337"/>
                  </a:lnTo>
                  <a:lnTo>
                    <a:pt x="2100" y="2450"/>
                  </a:lnTo>
                  <a:lnTo>
                    <a:pt x="1890" y="2639"/>
                  </a:lnTo>
                  <a:lnTo>
                    <a:pt x="1750" y="2827"/>
                  </a:lnTo>
                  <a:lnTo>
                    <a:pt x="1610" y="3091"/>
                  </a:lnTo>
                  <a:lnTo>
                    <a:pt x="1540" y="3355"/>
                  </a:lnTo>
                  <a:lnTo>
                    <a:pt x="1505" y="3619"/>
                  </a:lnTo>
                  <a:lnTo>
                    <a:pt x="1540" y="3920"/>
                  </a:lnTo>
                  <a:lnTo>
                    <a:pt x="1610" y="4184"/>
                  </a:lnTo>
                  <a:lnTo>
                    <a:pt x="1750" y="4410"/>
                  </a:lnTo>
                  <a:lnTo>
                    <a:pt x="1890" y="4674"/>
                  </a:lnTo>
                  <a:lnTo>
                    <a:pt x="2100" y="4825"/>
                  </a:lnTo>
                  <a:lnTo>
                    <a:pt x="2310" y="4976"/>
                  </a:lnTo>
                  <a:lnTo>
                    <a:pt x="2555" y="5051"/>
                  </a:lnTo>
                  <a:lnTo>
                    <a:pt x="2871" y="5089"/>
                  </a:lnTo>
                  <a:close/>
                  <a:moveTo>
                    <a:pt x="18694" y="4674"/>
                  </a:moveTo>
                  <a:lnTo>
                    <a:pt x="18939" y="4599"/>
                  </a:lnTo>
                  <a:lnTo>
                    <a:pt x="19184" y="4523"/>
                  </a:lnTo>
                  <a:lnTo>
                    <a:pt x="19429" y="4410"/>
                  </a:lnTo>
                  <a:lnTo>
                    <a:pt x="19605" y="4222"/>
                  </a:lnTo>
                  <a:lnTo>
                    <a:pt x="19779" y="3996"/>
                  </a:lnTo>
                  <a:lnTo>
                    <a:pt x="19885" y="3770"/>
                  </a:lnTo>
                  <a:lnTo>
                    <a:pt x="19954" y="3506"/>
                  </a:lnTo>
                  <a:lnTo>
                    <a:pt x="19990" y="3242"/>
                  </a:lnTo>
                  <a:lnTo>
                    <a:pt x="19954" y="2940"/>
                  </a:lnTo>
                  <a:lnTo>
                    <a:pt x="19885" y="2676"/>
                  </a:lnTo>
                  <a:lnTo>
                    <a:pt x="19779" y="2450"/>
                  </a:lnTo>
                  <a:lnTo>
                    <a:pt x="19605" y="2186"/>
                  </a:lnTo>
                  <a:lnTo>
                    <a:pt x="19429" y="2035"/>
                  </a:lnTo>
                  <a:lnTo>
                    <a:pt x="19184" y="1885"/>
                  </a:lnTo>
                  <a:lnTo>
                    <a:pt x="18939" y="1809"/>
                  </a:lnTo>
                  <a:lnTo>
                    <a:pt x="18694" y="1772"/>
                  </a:lnTo>
                  <a:lnTo>
                    <a:pt x="18414" y="1809"/>
                  </a:lnTo>
                  <a:lnTo>
                    <a:pt x="18169" y="1885"/>
                  </a:lnTo>
                  <a:lnTo>
                    <a:pt x="17959" y="2035"/>
                  </a:lnTo>
                  <a:lnTo>
                    <a:pt x="17714" y="2186"/>
                  </a:lnTo>
                  <a:lnTo>
                    <a:pt x="17574" y="2450"/>
                  </a:lnTo>
                  <a:lnTo>
                    <a:pt x="17434" y="2676"/>
                  </a:lnTo>
                  <a:lnTo>
                    <a:pt x="17364" y="2940"/>
                  </a:lnTo>
                  <a:lnTo>
                    <a:pt x="17364" y="3506"/>
                  </a:lnTo>
                  <a:lnTo>
                    <a:pt x="17434" y="3770"/>
                  </a:lnTo>
                  <a:lnTo>
                    <a:pt x="17574" y="3996"/>
                  </a:lnTo>
                  <a:lnTo>
                    <a:pt x="17714" y="4222"/>
                  </a:lnTo>
                  <a:lnTo>
                    <a:pt x="17959" y="4410"/>
                  </a:lnTo>
                  <a:lnTo>
                    <a:pt x="18169" y="4523"/>
                  </a:lnTo>
                  <a:lnTo>
                    <a:pt x="18414" y="4599"/>
                  </a:lnTo>
                  <a:lnTo>
                    <a:pt x="18694" y="4674"/>
                  </a:lnTo>
                  <a:close/>
                  <a:moveTo>
                    <a:pt x="20164" y="5353"/>
                  </a:moveTo>
                  <a:lnTo>
                    <a:pt x="17189" y="5353"/>
                  </a:lnTo>
                  <a:lnTo>
                    <a:pt x="16909" y="5390"/>
                  </a:lnTo>
                  <a:lnTo>
                    <a:pt x="16629" y="5503"/>
                  </a:lnTo>
                  <a:lnTo>
                    <a:pt x="16489" y="5277"/>
                  </a:lnTo>
                  <a:lnTo>
                    <a:pt x="16349" y="5089"/>
                  </a:lnTo>
                  <a:lnTo>
                    <a:pt x="16174" y="4976"/>
                  </a:lnTo>
                  <a:lnTo>
                    <a:pt x="15999" y="4863"/>
                  </a:lnTo>
                  <a:lnTo>
                    <a:pt x="15789" y="4750"/>
                  </a:lnTo>
                  <a:lnTo>
                    <a:pt x="15544" y="4712"/>
                  </a:lnTo>
                  <a:lnTo>
                    <a:pt x="15333" y="4674"/>
                  </a:lnTo>
                  <a:lnTo>
                    <a:pt x="11728" y="4674"/>
                  </a:lnTo>
                  <a:lnTo>
                    <a:pt x="11413" y="4750"/>
                  </a:lnTo>
                  <a:lnTo>
                    <a:pt x="11202" y="4787"/>
                  </a:lnTo>
                  <a:lnTo>
                    <a:pt x="11062" y="4863"/>
                  </a:lnTo>
                  <a:lnTo>
                    <a:pt x="10922" y="4976"/>
                  </a:lnTo>
                  <a:lnTo>
                    <a:pt x="10817" y="5089"/>
                  </a:lnTo>
                  <a:lnTo>
                    <a:pt x="10257" y="4561"/>
                  </a:lnTo>
                  <a:lnTo>
                    <a:pt x="9942" y="4448"/>
                  </a:lnTo>
                  <a:lnTo>
                    <a:pt x="9767" y="4410"/>
                  </a:lnTo>
                  <a:lnTo>
                    <a:pt x="6266" y="4410"/>
                  </a:lnTo>
                  <a:lnTo>
                    <a:pt x="5986" y="4486"/>
                  </a:lnTo>
                  <a:lnTo>
                    <a:pt x="5741" y="4674"/>
                  </a:lnTo>
                  <a:lnTo>
                    <a:pt x="5531" y="4825"/>
                  </a:lnTo>
                  <a:lnTo>
                    <a:pt x="5321" y="5051"/>
                  </a:lnTo>
                  <a:lnTo>
                    <a:pt x="5146" y="5315"/>
                  </a:lnTo>
                  <a:lnTo>
                    <a:pt x="5006" y="5579"/>
                  </a:lnTo>
                  <a:lnTo>
                    <a:pt x="4901" y="5881"/>
                  </a:lnTo>
                  <a:lnTo>
                    <a:pt x="4691" y="5805"/>
                  </a:lnTo>
                  <a:lnTo>
                    <a:pt x="4411" y="5767"/>
                  </a:lnTo>
                  <a:lnTo>
                    <a:pt x="3956" y="5730"/>
                  </a:lnTo>
                  <a:lnTo>
                    <a:pt x="1470" y="5730"/>
                  </a:lnTo>
                  <a:lnTo>
                    <a:pt x="1190" y="5767"/>
                  </a:lnTo>
                  <a:lnTo>
                    <a:pt x="910" y="5881"/>
                  </a:lnTo>
                  <a:lnTo>
                    <a:pt x="665" y="6031"/>
                  </a:lnTo>
                  <a:lnTo>
                    <a:pt x="455" y="6258"/>
                  </a:lnTo>
                  <a:lnTo>
                    <a:pt x="245" y="6521"/>
                  </a:lnTo>
                  <a:lnTo>
                    <a:pt x="105" y="6823"/>
                  </a:lnTo>
                  <a:lnTo>
                    <a:pt x="35" y="7200"/>
                  </a:lnTo>
                  <a:lnTo>
                    <a:pt x="0" y="7577"/>
                  </a:lnTo>
                  <a:lnTo>
                    <a:pt x="0" y="12289"/>
                  </a:lnTo>
                  <a:lnTo>
                    <a:pt x="70" y="12477"/>
                  </a:lnTo>
                  <a:lnTo>
                    <a:pt x="140" y="12590"/>
                  </a:lnTo>
                  <a:lnTo>
                    <a:pt x="245" y="12666"/>
                  </a:lnTo>
                  <a:lnTo>
                    <a:pt x="350" y="12703"/>
                  </a:lnTo>
                  <a:lnTo>
                    <a:pt x="665" y="12703"/>
                  </a:lnTo>
                  <a:lnTo>
                    <a:pt x="770" y="12666"/>
                  </a:lnTo>
                  <a:lnTo>
                    <a:pt x="840" y="12590"/>
                  </a:lnTo>
                  <a:lnTo>
                    <a:pt x="910" y="12477"/>
                  </a:lnTo>
                  <a:lnTo>
                    <a:pt x="980" y="12251"/>
                  </a:lnTo>
                  <a:lnTo>
                    <a:pt x="980" y="12025"/>
                  </a:lnTo>
                  <a:lnTo>
                    <a:pt x="1015" y="7275"/>
                  </a:lnTo>
                  <a:lnTo>
                    <a:pt x="1610" y="7275"/>
                  </a:lnTo>
                  <a:lnTo>
                    <a:pt x="1575" y="18773"/>
                  </a:lnTo>
                  <a:lnTo>
                    <a:pt x="1610" y="19187"/>
                  </a:lnTo>
                  <a:lnTo>
                    <a:pt x="1680" y="19489"/>
                  </a:lnTo>
                  <a:lnTo>
                    <a:pt x="1820" y="19677"/>
                  </a:lnTo>
                  <a:lnTo>
                    <a:pt x="1960" y="19828"/>
                  </a:lnTo>
                  <a:lnTo>
                    <a:pt x="2100" y="19903"/>
                  </a:lnTo>
                  <a:lnTo>
                    <a:pt x="2275" y="19979"/>
                  </a:lnTo>
                  <a:lnTo>
                    <a:pt x="3536" y="19979"/>
                  </a:lnTo>
                  <a:lnTo>
                    <a:pt x="3676" y="19903"/>
                  </a:lnTo>
                  <a:lnTo>
                    <a:pt x="3816" y="19790"/>
                  </a:lnTo>
                  <a:lnTo>
                    <a:pt x="3956" y="19640"/>
                  </a:lnTo>
                  <a:lnTo>
                    <a:pt x="4061" y="19414"/>
                  </a:lnTo>
                  <a:lnTo>
                    <a:pt x="4131" y="19074"/>
                  </a:lnTo>
                  <a:lnTo>
                    <a:pt x="4166" y="18584"/>
                  </a:lnTo>
                  <a:lnTo>
                    <a:pt x="4201" y="12703"/>
                  </a:lnTo>
                  <a:lnTo>
                    <a:pt x="4201" y="7275"/>
                  </a:lnTo>
                  <a:lnTo>
                    <a:pt x="4831" y="7275"/>
                  </a:lnTo>
                  <a:lnTo>
                    <a:pt x="4831" y="12138"/>
                  </a:lnTo>
                  <a:lnTo>
                    <a:pt x="4866" y="12440"/>
                  </a:lnTo>
                  <a:lnTo>
                    <a:pt x="4901" y="12553"/>
                  </a:lnTo>
                  <a:lnTo>
                    <a:pt x="4936" y="12628"/>
                  </a:lnTo>
                  <a:lnTo>
                    <a:pt x="5006" y="12666"/>
                  </a:lnTo>
                  <a:lnTo>
                    <a:pt x="5111" y="12703"/>
                  </a:lnTo>
                  <a:lnTo>
                    <a:pt x="5426" y="12703"/>
                  </a:lnTo>
                  <a:lnTo>
                    <a:pt x="5496" y="12666"/>
                  </a:lnTo>
                  <a:lnTo>
                    <a:pt x="5601" y="12628"/>
                  </a:lnTo>
                  <a:lnTo>
                    <a:pt x="5671" y="12553"/>
                  </a:lnTo>
                  <a:lnTo>
                    <a:pt x="5741" y="12364"/>
                  </a:lnTo>
                  <a:lnTo>
                    <a:pt x="5776" y="12101"/>
                  </a:lnTo>
                  <a:lnTo>
                    <a:pt x="5741" y="6446"/>
                  </a:lnTo>
                  <a:lnTo>
                    <a:pt x="6336" y="6446"/>
                  </a:lnTo>
                  <a:lnTo>
                    <a:pt x="6336" y="19903"/>
                  </a:lnTo>
                  <a:lnTo>
                    <a:pt x="6371" y="20394"/>
                  </a:lnTo>
                  <a:lnTo>
                    <a:pt x="6476" y="20771"/>
                  </a:lnTo>
                  <a:lnTo>
                    <a:pt x="6756" y="21298"/>
                  </a:lnTo>
                  <a:lnTo>
                    <a:pt x="6931" y="21449"/>
                  </a:lnTo>
                  <a:lnTo>
                    <a:pt x="7177" y="21525"/>
                  </a:lnTo>
                  <a:lnTo>
                    <a:pt x="7352" y="21600"/>
                  </a:lnTo>
                  <a:lnTo>
                    <a:pt x="8822" y="21600"/>
                  </a:lnTo>
                  <a:lnTo>
                    <a:pt x="8997" y="21525"/>
                  </a:lnTo>
                  <a:lnTo>
                    <a:pt x="9207" y="21411"/>
                  </a:lnTo>
                  <a:lnTo>
                    <a:pt x="9382" y="21223"/>
                  </a:lnTo>
                  <a:lnTo>
                    <a:pt x="9522" y="20997"/>
                  </a:lnTo>
                  <a:lnTo>
                    <a:pt x="9627" y="20658"/>
                  </a:lnTo>
                  <a:lnTo>
                    <a:pt x="9732" y="20243"/>
                  </a:lnTo>
                  <a:lnTo>
                    <a:pt x="9767" y="19715"/>
                  </a:lnTo>
                  <a:lnTo>
                    <a:pt x="9767" y="12817"/>
                  </a:lnTo>
                  <a:lnTo>
                    <a:pt x="9732" y="6446"/>
                  </a:lnTo>
                  <a:lnTo>
                    <a:pt x="10327" y="6446"/>
                  </a:lnTo>
                  <a:lnTo>
                    <a:pt x="10327" y="11950"/>
                  </a:lnTo>
                  <a:lnTo>
                    <a:pt x="10362" y="12289"/>
                  </a:lnTo>
                  <a:lnTo>
                    <a:pt x="10362" y="12440"/>
                  </a:lnTo>
                  <a:lnTo>
                    <a:pt x="10432" y="12553"/>
                  </a:lnTo>
                  <a:lnTo>
                    <a:pt x="10467" y="12628"/>
                  </a:lnTo>
                  <a:lnTo>
                    <a:pt x="10572" y="12666"/>
                  </a:lnTo>
                  <a:lnTo>
                    <a:pt x="10677" y="12703"/>
                  </a:lnTo>
                  <a:lnTo>
                    <a:pt x="10922" y="12703"/>
                  </a:lnTo>
                  <a:lnTo>
                    <a:pt x="10992" y="12666"/>
                  </a:lnTo>
                  <a:lnTo>
                    <a:pt x="11132" y="12515"/>
                  </a:lnTo>
                  <a:lnTo>
                    <a:pt x="11168" y="12289"/>
                  </a:lnTo>
                  <a:lnTo>
                    <a:pt x="11202" y="11987"/>
                  </a:lnTo>
                  <a:lnTo>
                    <a:pt x="11202" y="6710"/>
                  </a:lnTo>
                  <a:lnTo>
                    <a:pt x="11798" y="6710"/>
                  </a:lnTo>
                  <a:lnTo>
                    <a:pt x="11833" y="19753"/>
                  </a:lnTo>
                  <a:lnTo>
                    <a:pt x="11903" y="20243"/>
                  </a:lnTo>
                  <a:lnTo>
                    <a:pt x="11973" y="20620"/>
                  </a:lnTo>
                  <a:lnTo>
                    <a:pt x="12113" y="20884"/>
                  </a:lnTo>
                  <a:lnTo>
                    <a:pt x="12288" y="21110"/>
                  </a:lnTo>
                  <a:lnTo>
                    <a:pt x="12498" y="21298"/>
                  </a:lnTo>
                  <a:lnTo>
                    <a:pt x="12673" y="21374"/>
                  </a:lnTo>
                  <a:lnTo>
                    <a:pt x="12883" y="21449"/>
                  </a:lnTo>
                  <a:lnTo>
                    <a:pt x="14388" y="21449"/>
                  </a:lnTo>
                  <a:lnTo>
                    <a:pt x="14563" y="21374"/>
                  </a:lnTo>
                  <a:lnTo>
                    <a:pt x="14738" y="21223"/>
                  </a:lnTo>
                  <a:lnTo>
                    <a:pt x="14913" y="21072"/>
                  </a:lnTo>
                  <a:lnTo>
                    <a:pt x="15053" y="20846"/>
                  </a:lnTo>
                  <a:lnTo>
                    <a:pt x="15158" y="20507"/>
                  </a:lnTo>
                  <a:lnTo>
                    <a:pt x="15263" y="20092"/>
                  </a:lnTo>
                  <a:lnTo>
                    <a:pt x="15298" y="19564"/>
                  </a:lnTo>
                  <a:lnTo>
                    <a:pt x="15333" y="17227"/>
                  </a:lnTo>
                  <a:lnTo>
                    <a:pt x="15333" y="12854"/>
                  </a:lnTo>
                  <a:lnTo>
                    <a:pt x="15298" y="6710"/>
                  </a:lnTo>
                  <a:lnTo>
                    <a:pt x="15929" y="6710"/>
                  </a:lnTo>
                  <a:lnTo>
                    <a:pt x="15929" y="11987"/>
                  </a:lnTo>
                  <a:lnTo>
                    <a:pt x="15964" y="12251"/>
                  </a:lnTo>
                  <a:lnTo>
                    <a:pt x="16034" y="12515"/>
                  </a:lnTo>
                  <a:lnTo>
                    <a:pt x="16069" y="12590"/>
                  </a:lnTo>
                  <a:lnTo>
                    <a:pt x="16139" y="12666"/>
                  </a:lnTo>
                  <a:lnTo>
                    <a:pt x="16244" y="12703"/>
                  </a:lnTo>
                  <a:lnTo>
                    <a:pt x="16559" y="12703"/>
                  </a:lnTo>
                  <a:lnTo>
                    <a:pt x="16664" y="12666"/>
                  </a:lnTo>
                  <a:lnTo>
                    <a:pt x="16734" y="12590"/>
                  </a:lnTo>
                  <a:lnTo>
                    <a:pt x="16804" y="12440"/>
                  </a:lnTo>
                  <a:lnTo>
                    <a:pt x="16839" y="12214"/>
                  </a:lnTo>
                  <a:lnTo>
                    <a:pt x="16874" y="9952"/>
                  </a:lnTo>
                  <a:lnTo>
                    <a:pt x="16874" y="7275"/>
                  </a:lnTo>
                  <a:lnTo>
                    <a:pt x="17469" y="7275"/>
                  </a:lnTo>
                  <a:lnTo>
                    <a:pt x="17469" y="18584"/>
                  </a:lnTo>
                  <a:lnTo>
                    <a:pt x="17539" y="18923"/>
                  </a:lnTo>
                  <a:lnTo>
                    <a:pt x="17609" y="19187"/>
                  </a:lnTo>
                  <a:lnTo>
                    <a:pt x="17679" y="19338"/>
                  </a:lnTo>
                  <a:lnTo>
                    <a:pt x="17784" y="19489"/>
                  </a:lnTo>
                  <a:lnTo>
                    <a:pt x="17959" y="19564"/>
                  </a:lnTo>
                  <a:lnTo>
                    <a:pt x="18064" y="19602"/>
                  </a:lnTo>
                  <a:lnTo>
                    <a:pt x="19429" y="19602"/>
                  </a:lnTo>
                  <a:lnTo>
                    <a:pt x="19569" y="19564"/>
                  </a:lnTo>
                  <a:lnTo>
                    <a:pt x="19675" y="19451"/>
                  </a:lnTo>
                  <a:lnTo>
                    <a:pt x="19779" y="19338"/>
                  </a:lnTo>
                  <a:lnTo>
                    <a:pt x="19885" y="19112"/>
                  </a:lnTo>
                  <a:lnTo>
                    <a:pt x="19990" y="18810"/>
                  </a:lnTo>
                  <a:lnTo>
                    <a:pt x="20024" y="18471"/>
                  </a:lnTo>
                  <a:lnTo>
                    <a:pt x="20060" y="18019"/>
                  </a:lnTo>
                  <a:lnTo>
                    <a:pt x="20060" y="7275"/>
                  </a:lnTo>
                  <a:lnTo>
                    <a:pt x="20690" y="7275"/>
                  </a:lnTo>
                  <a:lnTo>
                    <a:pt x="20690" y="12138"/>
                  </a:lnTo>
                  <a:lnTo>
                    <a:pt x="20725" y="12364"/>
                  </a:lnTo>
                  <a:lnTo>
                    <a:pt x="20830" y="12553"/>
                  </a:lnTo>
                  <a:lnTo>
                    <a:pt x="20970" y="12666"/>
                  </a:lnTo>
                  <a:lnTo>
                    <a:pt x="21145" y="12703"/>
                  </a:lnTo>
                  <a:lnTo>
                    <a:pt x="21355" y="12666"/>
                  </a:lnTo>
                  <a:lnTo>
                    <a:pt x="21495" y="12553"/>
                  </a:lnTo>
                  <a:lnTo>
                    <a:pt x="21565" y="12402"/>
                  </a:lnTo>
                  <a:lnTo>
                    <a:pt x="21600" y="12176"/>
                  </a:lnTo>
                  <a:lnTo>
                    <a:pt x="21600" y="7426"/>
                  </a:lnTo>
                  <a:lnTo>
                    <a:pt x="21565" y="7049"/>
                  </a:lnTo>
                  <a:lnTo>
                    <a:pt x="21495" y="6634"/>
                  </a:lnTo>
                  <a:lnTo>
                    <a:pt x="21355" y="6295"/>
                  </a:lnTo>
                  <a:lnTo>
                    <a:pt x="21180" y="5994"/>
                  </a:lnTo>
                  <a:lnTo>
                    <a:pt x="20970" y="5730"/>
                  </a:lnTo>
                  <a:lnTo>
                    <a:pt x="20725" y="5541"/>
                  </a:lnTo>
                  <a:lnTo>
                    <a:pt x="20445" y="5390"/>
                  </a:lnTo>
                  <a:lnTo>
                    <a:pt x="20305" y="5353"/>
                  </a:lnTo>
                  <a:lnTo>
                    <a:pt x="20164" y="5353"/>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grpSp>
        <p:nvGrpSpPr>
          <p:cNvPr id="202" name="Group 57"/>
          <p:cNvGrpSpPr/>
          <p:nvPr/>
        </p:nvGrpSpPr>
        <p:grpSpPr>
          <a:xfrm>
            <a:off x="4343032" y="3957141"/>
            <a:ext cx="613637" cy="613637"/>
            <a:chOff x="0" y="0"/>
            <a:chExt cx="613635" cy="613635"/>
          </a:xfrm>
        </p:grpSpPr>
        <p:sp>
          <p:nvSpPr>
            <p:cNvPr id="200" name="Oval 58"/>
            <p:cNvSpPr/>
            <p:nvPr/>
          </p:nvSpPr>
          <p:spPr>
            <a:xfrm>
              <a:off x="0" y="0"/>
              <a:ext cx="613636" cy="613636"/>
            </a:xfrm>
            <a:prstGeom prst="ellipse">
              <a:avLst/>
            </a:prstGeom>
            <a:solidFill>
              <a:schemeClr val="accent6"/>
            </a:solidFill>
            <a:ln w="12700" cap="flat">
              <a:solidFill>
                <a:srgbClr val="3F692E"/>
              </a:solidFill>
              <a:prstDash val="solid"/>
              <a:round/>
            </a:ln>
            <a:effectLst/>
          </p:spPr>
          <p:txBody>
            <a:bodyPr wrap="square" lIns="45719" tIns="45719" rIns="45719" bIns="45719" numCol="1" anchor="ctr">
              <a:noAutofit/>
            </a:bodyPr>
            <a:lstStyle/>
            <a:p>
              <a:pPr algn="ctr">
                <a:defRPr sz="1200">
                  <a:solidFill>
                    <a:srgbClr val="FFFFFF"/>
                  </a:solidFill>
                </a:defRPr>
              </a:pPr>
              <a:endParaRPr/>
            </a:p>
          </p:txBody>
        </p:sp>
        <p:sp>
          <p:nvSpPr>
            <p:cNvPr id="201" name="Shape 114"/>
            <p:cNvSpPr/>
            <p:nvPr/>
          </p:nvSpPr>
          <p:spPr>
            <a:xfrm>
              <a:off x="59749" y="126327"/>
              <a:ext cx="490910" cy="368183"/>
            </a:xfrm>
            <a:custGeom>
              <a:avLst/>
              <a:gdLst/>
              <a:ahLst/>
              <a:cxnLst>
                <a:cxn ang="0">
                  <a:pos x="wd2" y="hd2"/>
                </a:cxn>
                <a:cxn ang="5400000">
                  <a:pos x="wd2" y="hd2"/>
                </a:cxn>
                <a:cxn ang="10800000">
                  <a:pos x="wd2" y="hd2"/>
                </a:cxn>
                <a:cxn ang="16200000">
                  <a:pos x="wd2" y="hd2"/>
                </a:cxn>
              </a:cxnLst>
              <a:rect l="0" t="0" r="r" b="b"/>
              <a:pathLst>
                <a:path w="21600" h="21600" extrusionOk="0">
                  <a:moveTo>
                    <a:pt x="7982" y="3430"/>
                  </a:moveTo>
                  <a:lnTo>
                    <a:pt x="8297" y="3393"/>
                  </a:lnTo>
                  <a:lnTo>
                    <a:pt x="8612" y="3317"/>
                  </a:lnTo>
                  <a:lnTo>
                    <a:pt x="8892" y="3129"/>
                  </a:lnTo>
                  <a:lnTo>
                    <a:pt x="9102" y="2940"/>
                  </a:lnTo>
                  <a:lnTo>
                    <a:pt x="9347" y="2676"/>
                  </a:lnTo>
                  <a:lnTo>
                    <a:pt x="9487" y="2413"/>
                  </a:lnTo>
                  <a:lnTo>
                    <a:pt x="9557" y="2035"/>
                  </a:lnTo>
                  <a:lnTo>
                    <a:pt x="9592" y="1696"/>
                  </a:lnTo>
                  <a:lnTo>
                    <a:pt x="9557" y="1357"/>
                  </a:lnTo>
                  <a:lnTo>
                    <a:pt x="9487" y="1055"/>
                  </a:lnTo>
                  <a:lnTo>
                    <a:pt x="9347" y="754"/>
                  </a:lnTo>
                  <a:lnTo>
                    <a:pt x="9102" y="490"/>
                  </a:lnTo>
                  <a:lnTo>
                    <a:pt x="8892" y="301"/>
                  </a:lnTo>
                  <a:lnTo>
                    <a:pt x="8612" y="151"/>
                  </a:lnTo>
                  <a:lnTo>
                    <a:pt x="8297" y="38"/>
                  </a:lnTo>
                  <a:lnTo>
                    <a:pt x="7982" y="0"/>
                  </a:lnTo>
                  <a:lnTo>
                    <a:pt x="7667" y="38"/>
                  </a:lnTo>
                  <a:lnTo>
                    <a:pt x="7387" y="151"/>
                  </a:lnTo>
                  <a:lnTo>
                    <a:pt x="7107" y="301"/>
                  </a:lnTo>
                  <a:lnTo>
                    <a:pt x="6861" y="490"/>
                  </a:lnTo>
                  <a:lnTo>
                    <a:pt x="6651" y="754"/>
                  </a:lnTo>
                  <a:lnTo>
                    <a:pt x="6511" y="1055"/>
                  </a:lnTo>
                  <a:lnTo>
                    <a:pt x="6406" y="1357"/>
                  </a:lnTo>
                  <a:lnTo>
                    <a:pt x="6371" y="1696"/>
                  </a:lnTo>
                  <a:lnTo>
                    <a:pt x="6406" y="2035"/>
                  </a:lnTo>
                  <a:lnTo>
                    <a:pt x="6511" y="2413"/>
                  </a:lnTo>
                  <a:lnTo>
                    <a:pt x="6651" y="2676"/>
                  </a:lnTo>
                  <a:lnTo>
                    <a:pt x="6861" y="2940"/>
                  </a:lnTo>
                  <a:lnTo>
                    <a:pt x="7107" y="3129"/>
                  </a:lnTo>
                  <a:lnTo>
                    <a:pt x="7387" y="3317"/>
                  </a:lnTo>
                  <a:lnTo>
                    <a:pt x="7667" y="3393"/>
                  </a:lnTo>
                  <a:lnTo>
                    <a:pt x="7982" y="3430"/>
                  </a:lnTo>
                  <a:close/>
                  <a:moveTo>
                    <a:pt x="13513" y="3958"/>
                  </a:moveTo>
                  <a:lnTo>
                    <a:pt x="13863" y="3920"/>
                  </a:lnTo>
                  <a:lnTo>
                    <a:pt x="14178" y="3807"/>
                  </a:lnTo>
                  <a:lnTo>
                    <a:pt x="14423" y="3657"/>
                  </a:lnTo>
                  <a:lnTo>
                    <a:pt x="14668" y="3468"/>
                  </a:lnTo>
                  <a:lnTo>
                    <a:pt x="15018" y="2940"/>
                  </a:lnTo>
                  <a:lnTo>
                    <a:pt x="15088" y="2601"/>
                  </a:lnTo>
                  <a:lnTo>
                    <a:pt x="15123" y="2224"/>
                  </a:lnTo>
                  <a:lnTo>
                    <a:pt x="15088" y="1885"/>
                  </a:lnTo>
                  <a:lnTo>
                    <a:pt x="15018" y="1545"/>
                  </a:lnTo>
                  <a:lnTo>
                    <a:pt x="14668" y="1018"/>
                  </a:lnTo>
                  <a:lnTo>
                    <a:pt x="14423" y="829"/>
                  </a:lnTo>
                  <a:lnTo>
                    <a:pt x="14178" y="678"/>
                  </a:lnTo>
                  <a:lnTo>
                    <a:pt x="13863" y="565"/>
                  </a:lnTo>
                  <a:lnTo>
                    <a:pt x="13513" y="528"/>
                  </a:lnTo>
                  <a:lnTo>
                    <a:pt x="13198" y="565"/>
                  </a:lnTo>
                  <a:lnTo>
                    <a:pt x="12918" y="678"/>
                  </a:lnTo>
                  <a:lnTo>
                    <a:pt x="12638" y="829"/>
                  </a:lnTo>
                  <a:lnTo>
                    <a:pt x="12393" y="1018"/>
                  </a:lnTo>
                  <a:lnTo>
                    <a:pt x="12218" y="1282"/>
                  </a:lnTo>
                  <a:lnTo>
                    <a:pt x="12078" y="1545"/>
                  </a:lnTo>
                  <a:lnTo>
                    <a:pt x="11973" y="1885"/>
                  </a:lnTo>
                  <a:lnTo>
                    <a:pt x="11938" y="2224"/>
                  </a:lnTo>
                  <a:lnTo>
                    <a:pt x="11973" y="2601"/>
                  </a:lnTo>
                  <a:lnTo>
                    <a:pt x="12078" y="2940"/>
                  </a:lnTo>
                  <a:lnTo>
                    <a:pt x="12218" y="3204"/>
                  </a:lnTo>
                  <a:lnTo>
                    <a:pt x="12393" y="3468"/>
                  </a:lnTo>
                  <a:lnTo>
                    <a:pt x="12638" y="3657"/>
                  </a:lnTo>
                  <a:lnTo>
                    <a:pt x="12918" y="3807"/>
                  </a:lnTo>
                  <a:lnTo>
                    <a:pt x="13198" y="3920"/>
                  </a:lnTo>
                  <a:lnTo>
                    <a:pt x="13513" y="3958"/>
                  </a:lnTo>
                  <a:close/>
                  <a:moveTo>
                    <a:pt x="2871" y="5089"/>
                  </a:moveTo>
                  <a:lnTo>
                    <a:pt x="3116" y="5051"/>
                  </a:lnTo>
                  <a:lnTo>
                    <a:pt x="3361" y="4976"/>
                  </a:lnTo>
                  <a:lnTo>
                    <a:pt x="3571" y="4825"/>
                  </a:lnTo>
                  <a:lnTo>
                    <a:pt x="3781" y="4674"/>
                  </a:lnTo>
                  <a:lnTo>
                    <a:pt x="3956" y="4410"/>
                  </a:lnTo>
                  <a:lnTo>
                    <a:pt x="4061" y="4184"/>
                  </a:lnTo>
                  <a:lnTo>
                    <a:pt x="4131" y="3920"/>
                  </a:lnTo>
                  <a:lnTo>
                    <a:pt x="4166" y="3619"/>
                  </a:lnTo>
                  <a:lnTo>
                    <a:pt x="4131" y="3355"/>
                  </a:lnTo>
                  <a:lnTo>
                    <a:pt x="4061" y="3091"/>
                  </a:lnTo>
                  <a:lnTo>
                    <a:pt x="3956" y="2827"/>
                  </a:lnTo>
                  <a:lnTo>
                    <a:pt x="3781" y="2639"/>
                  </a:lnTo>
                  <a:lnTo>
                    <a:pt x="3571" y="2450"/>
                  </a:lnTo>
                  <a:lnTo>
                    <a:pt x="3361" y="2337"/>
                  </a:lnTo>
                  <a:lnTo>
                    <a:pt x="3116" y="2224"/>
                  </a:lnTo>
                  <a:lnTo>
                    <a:pt x="2871" y="2186"/>
                  </a:lnTo>
                  <a:lnTo>
                    <a:pt x="2555" y="2224"/>
                  </a:lnTo>
                  <a:lnTo>
                    <a:pt x="2310" y="2337"/>
                  </a:lnTo>
                  <a:lnTo>
                    <a:pt x="2100" y="2450"/>
                  </a:lnTo>
                  <a:lnTo>
                    <a:pt x="1890" y="2639"/>
                  </a:lnTo>
                  <a:lnTo>
                    <a:pt x="1750" y="2827"/>
                  </a:lnTo>
                  <a:lnTo>
                    <a:pt x="1610" y="3091"/>
                  </a:lnTo>
                  <a:lnTo>
                    <a:pt x="1540" y="3355"/>
                  </a:lnTo>
                  <a:lnTo>
                    <a:pt x="1505" y="3619"/>
                  </a:lnTo>
                  <a:lnTo>
                    <a:pt x="1540" y="3920"/>
                  </a:lnTo>
                  <a:lnTo>
                    <a:pt x="1610" y="4184"/>
                  </a:lnTo>
                  <a:lnTo>
                    <a:pt x="1750" y="4410"/>
                  </a:lnTo>
                  <a:lnTo>
                    <a:pt x="1890" y="4674"/>
                  </a:lnTo>
                  <a:lnTo>
                    <a:pt x="2100" y="4825"/>
                  </a:lnTo>
                  <a:lnTo>
                    <a:pt x="2310" y="4976"/>
                  </a:lnTo>
                  <a:lnTo>
                    <a:pt x="2555" y="5051"/>
                  </a:lnTo>
                  <a:lnTo>
                    <a:pt x="2871" y="5089"/>
                  </a:lnTo>
                  <a:close/>
                  <a:moveTo>
                    <a:pt x="18694" y="4674"/>
                  </a:moveTo>
                  <a:lnTo>
                    <a:pt x="18939" y="4599"/>
                  </a:lnTo>
                  <a:lnTo>
                    <a:pt x="19184" y="4523"/>
                  </a:lnTo>
                  <a:lnTo>
                    <a:pt x="19429" y="4410"/>
                  </a:lnTo>
                  <a:lnTo>
                    <a:pt x="19605" y="4222"/>
                  </a:lnTo>
                  <a:lnTo>
                    <a:pt x="19779" y="3996"/>
                  </a:lnTo>
                  <a:lnTo>
                    <a:pt x="19885" y="3770"/>
                  </a:lnTo>
                  <a:lnTo>
                    <a:pt x="19954" y="3506"/>
                  </a:lnTo>
                  <a:lnTo>
                    <a:pt x="19990" y="3242"/>
                  </a:lnTo>
                  <a:lnTo>
                    <a:pt x="19954" y="2940"/>
                  </a:lnTo>
                  <a:lnTo>
                    <a:pt x="19885" y="2676"/>
                  </a:lnTo>
                  <a:lnTo>
                    <a:pt x="19779" y="2450"/>
                  </a:lnTo>
                  <a:lnTo>
                    <a:pt x="19605" y="2186"/>
                  </a:lnTo>
                  <a:lnTo>
                    <a:pt x="19429" y="2035"/>
                  </a:lnTo>
                  <a:lnTo>
                    <a:pt x="19184" y="1885"/>
                  </a:lnTo>
                  <a:lnTo>
                    <a:pt x="18939" y="1809"/>
                  </a:lnTo>
                  <a:lnTo>
                    <a:pt x="18694" y="1772"/>
                  </a:lnTo>
                  <a:lnTo>
                    <a:pt x="18414" y="1809"/>
                  </a:lnTo>
                  <a:lnTo>
                    <a:pt x="18169" y="1885"/>
                  </a:lnTo>
                  <a:lnTo>
                    <a:pt x="17959" y="2035"/>
                  </a:lnTo>
                  <a:lnTo>
                    <a:pt x="17714" y="2186"/>
                  </a:lnTo>
                  <a:lnTo>
                    <a:pt x="17574" y="2450"/>
                  </a:lnTo>
                  <a:lnTo>
                    <a:pt x="17434" y="2676"/>
                  </a:lnTo>
                  <a:lnTo>
                    <a:pt x="17364" y="2940"/>
                  </a:lnTo>
                  <a:lnTo>
                    <a:pt x="17364" y="3506"/>
                  </a:lnTo>
                  <a:lnTo>
                    <a:pt x="17434" y="3770"/>
                  </a:lnTo>
                  <a:lnTo>
                    <a:pt x="17574" y="3996"/>
                  </a:lnTo>
                  <a:lnTo>
                    <a:pt x="17714" y="4222"/>
                  </a:lnTo>
                  <a:lnTo>
                    <a:pt x="17959" y="4410"/>
                  </a:lnTo>
                  <a:lnTo>
                    <a:pt x="18169" y="4523"/>
                  </a:lnTo>
                  <a:lnTo>
                    <a:pt x="18414" y="4599"/>
                  </a:lnTo>
                  <a:lnTo>
                    <a:pt x="18694" y="4674"/>
                  </a:lnTo>
                  <a:close/>
                  <a:moveTo>
                    <a:pt x="20164" y="5353"/>
                  </a:moveTo>
                  <a:lnTo>
                    <a:pt x="17189" y="5353"/>
                  </a:lnTo>
                  <a:lnTo>
                    <a:pt x="16909" y="5390"/>
                  </a:lnTo>
                  <a:lnTo>
                    <a:pt x="16629" y="5503"/>
                  </a:lnTo>
                  <a:lnTo>
                    <a:pt x="16489" y="5277"/>
                  </a:lnTo>
                  <a:lnTo>
                    <a:pt x="16349" y="5089"/>
                  </a:lnTo>
                  <a:lnTo>
                    <a:pt x="16174" y="4976"/>
                  </a:lnTo>
                  <a:lnTo>
                    <a:pt x="15999" y="4863"/>
                  </a:lnTo>
                  <a:lnTo>
                    <a:pt x="15789" y="4750"/>
                  </a:lnTo>
                  <a:lnTo>
                    <a:pt x="15544" y="4712"/>
                  </a:lnTo>
                  <a:lnTo>
                    <a:pt x="15333" y="4674"/>
                  </a:lnTo>
                  <a:lnTo>
                    <a:pt x="11728" y="4674"/>
                  </a:lnTo>
                  <a:lnTo>
                    <a:pt x="11413" y="4750"/>
                  </a:lnTo>
                  <a:lnTo>
                    <a:pt x="11202" y="4787"/>
                  </a:lnTo>
                  <a:lnTo>
                    <a:pt x="11062" y="4863"/>
                  </a:lnTo>
                  <a:lnTo>
                    <a:pt x="10922" y="4976"/>
                  </a:lnTo>
                  <a:lnTo>
                    <a:pt x="10817" y="5089"/>
                  </a:lnTo>
                  <a:lnTo>
                    <a:pt x="10257" y="4561"/>
                  </a:lnTo>
                  <a:lnTo>
                    <a:pt x="9942" y="4448"/>
                  </a:lnTo>
                  <a:lnTo>
                    <a:pt x="9767" y="4410"/>
                  </a:lnTo>
                  <a:lnTo>
                    <a:pt x="6266" y="4410"/>
                  </a:lnTo>
                  <a:lnTo>
                    <a:pt x="5986" y="4486"/>
                  </a:lnTo>
                  <a:lnTo>
                    <a:pt x="5741" y="4674"/>
                  </a:lnTo>
                  <a:lnTo>
                    <a:pt x="5531" y="4825"/>
                  </a:lnTo>
                  <a:lnTo>
                    <a:pt x="5321" y="5051"/>
                  </a:lnTo>
                  <a:lnTo>
                    <a:pt x="5146" y="5315"/>
                  </a:lnTo>
                  <a:lnTo>
                    <a:pt x="5006" y="5579"/>
                  </a:lnTo>
                  <a:lnTo>
                    <a:pt x="4901" y="5881"/>
                  </a:lnTo>
                  <a:lnTo>
                    <a:pt x="4691" y="5805"/>
                  </a:lnTo>
                  <a:lnTo>
                    <a:pt x="4411" y="5767"/>
                  </a:lnTo>
                  <a:lnTo>
                    <a:pt x="3956" y="5730"/>
                  </a:lnTo>
                  <a:lnTo>
                    <a:pt x="1470" y="5730"/>
                  </a:lnTo>
                  <a:lnTo>
                    <a:pt x="1190" y="5767"/>
                  </a:lnTo>
                  <a:lnTo>
                    <a:pt x="910" y="5881"/>
                  </a:lnTo>
                  <a:lnTo>
                    <a:pt x="665" y="6031"/>
                  </a:lnTo>
                  <a:lnTo>
                    <a:pt x="455" y="6258"/>
                  </a:lnTo>
                  <a:lnTo>
                    <a:pt x="245" y="6521"/>
                  </a:lnTo>
                  <a:lnTo>
                    <a:pt x="105" y="6823"/>
                  </a:lnTo>
                  <a:lnTo>
                    <a:pt x="35" y="7200"/>
                  </a:lnTo>
                  <a:lnTo>
                    <a:pt x="0" y="7577"/>
                  </a:lnTo>
                  <a:lnTo>
                    <a:pt x="0" y="12289"/>
                  </a:lnTo>
                  <a:lnTo>
                    <a:pt x="70" y="12477"/>
                  </a:lnTo>
                  <a:lnTo>
                    <a:pt x="140" y="12590"/>
                  </a:lnTo>
                  <a:lnTo>
                    <a:pt x="245" y="12666"/>
                  </a:lnTo>
                  <a:lnTo>
                    <a:pt x="350" y="12703"/>
                  </a:lnTo>
                  <a:lnTo>
                    <a:pt x="665" y="12703"/>
                  </a:lnTo>
                  <a:lnTo>
                    <a:pt x="770" y="12666"/>
                  </a:lnTo>
                  <a:lnTo>
                    <a:pt x="840" y="12590"/>
                  </a:lnTo>
                  <a:lnTo>
                    <a:pt x="910" y="12477"/>
                  </a:lnTo>
                  <a:lnTo>
                    <a:pt x="980" y="12251"/>
                  </a:lnTo>
                  <a:lnTo>
                    <a:pt x="980" y="12025"/>
                  </a:lnTo>
                  <a:lnTo>
                    <a:pt x="1015" y="7275"/>
                  </a:lnTo>
                  <a:lnTo>
                    <a:pt x="1610" y="7275"/>
                  </a:lnTo>
                  <a:lnTo>
                    <a:pt x="1575" y="18773"/>
                  </a:lnTo>
                  <a:lnTo>
                    <a:pt x="1610" y="19187"/>
                  </a:lnTo>
                  <a:lnTo>
                    <a:pt x="1680" y="19489"/>
                  </a:lnTo>
                  <a:lnTo>
                    <a:pt x="1820" y="19677"/>
                  </a:lnTo>
                  <a:lnTo>
                    <a:pt x="1960" y="19828"/>
                  </a:lnTo>
                  <a:lnTo>
                    <a:pt x="2100" y="19903"/>
                  </a:lnTo>
                  <a:lnTo>
                    <a:pt x="2275" y="19979"/>
                  </a:lnTo>
                  <a:lnTo>
                    <a:pt x="3536" y="19979"/>
                  </a:lnTo>
                  <a:lnTo>
                    <a:pt x="3676" y="19903"/>
                  </a:lnTo>
                  <a:lnTo>
                    <a:pt x="3816" y="19790"/>
                  </a:lnTo>
                  <a:lnTo>
                    <a:pt x="3956" y="19640"/>
                  </a:lnTo>
                  <a:lnTo>
                    <a:pt x="4061" y="19414"/>
                  </a:lnTo>
                  <a:lnTo>
                    <a:pt x="4131" y="19074"/>
                  </a:lnTo>
                  <a:lnTo>
                    <a:pt x="4166" y="18584"/>
                  </a:lnTo>
                  <a:lnTo>
                    <a:pt x="4201" y="12703"/>
                  </a:lnTo>
                  <a:lnTo>
                    <a:pt x="4201" y="7275"/>
                  </a:lnTo>
                  <a:lnTo>
                    <a:pt x="4831" y="7275"/>
                  </a:lnTo>
                  <a:lnTo>
                    <a:pt x="4831" y="12138"/>
                  </a:lnTo>
                  <a:lnTo>
                    <a:pt x="4866" y="12440"/>
                  </a:lnTo>
                  <a:lnTo>
                    <a:pt x="4901" y="12553"/>
                  </a:lnTo>
                  <a:lnTo>
                    <a:pt x="4936" y="12628"/>
                  </a:lnTo>
                  <a:lnTo>
                    <a:pt x="5006" y="12666"/>
                  </a:lnTo>
                  <a:lnTo>
                    <a:pt x="5111" y="12703"/>
                  </a:lnTo>
                  <a:lnTo>
                    <a:pt x="5426" y="12703"/>
                  </a:lnTo>
                  <a:lnTo>
                    <a:pt x="5496" y="12666"/>
                  </a:lnTo>
                  <a:lnTo>
                    <a:pt x="5601" y="12628"/>
                  </a:lnTo>
                  <a:lnTo>
                    <a:pt x="5671" y="12553"/>
                  </a:lnTo>
                  <a:lnTo>
                    <a:pt x="5741" y="12364"/>
                  </a:lnTo>
                  <a:lnTo>
                    <a:pt x="5776" y="12101"/>
                  </a:lnTo>
                  <a:lnTo>
                    <a:pt x="5741" y="6446"/>
                  </a:lnTo>
                  <a:lnTo>
                    <a:pt x="6336" y="6446"/>
                  </a:lnTo>
                  <a:lnTo>
                    <a:pt x="6336" y="19903"/>
                  </a:lnTo>
                  <a:lnTo>
                    <a:pt x="6371" y="20394"/>
                  </a:lnTo>
                  <a:lnTo>
                    <a:pt x="6476" y="20771"/>
                  </a:lnTo>
                  <a:lnTo>
                    <a:pt x="6756" y="21298"/>
                  </a:lnTo>
                  <a:lnTo>
                    <a:pt x="6931" y="21449"/>
                  </a:lnTo>
                  <a:lnTo>
                    <a:pt x="7177" y="21525"/>
                  </a:lnTo>
                  <a:lnTo>
                    <a:pt x="7352" y="21600"/>
                  </a:lnTo>
                  <a:lnTo>
                    <a:pt x="8822" y="21600"/>
                  </a:lnTo>
                  <a:lnTo>
                    <a:pt x="8997" y="21525"/>
                  </a:lnTo>
                  <a:lnTo>
                    <a:pt x="9207" y="21411"/>
                  </a:lnTo>
                  <a:lnTo>
                    <a:pt x="9382" y="21223"/>
                  </a:lnTo>
                  <a:lnTo>
                    <a:pt x="9522" y="20997"/>
                  </a:lnTo>
                  <a:lnTo>
                    <a:pt x="9627" y="20658"/>
                  </a:lnTo>
                  <a:lnTo>
                    <a:pt x="9732" y="20243"/>
                  </a:lnTo>
                  <a:lnTo>
                    <a:pt x="9767" y="19715"/>
                  </a:lnTo>
                  <a:lnTo>
                    <a:pt x="9767" y="12817"/>
                  </a:lnTo>
                  <a:lnTo>
                    <a:pt x="9732" y="6446"/>
                  </a:lnTo>
                  <a:lnTo>
                    <a:pt x="10327" y="6446"/>
                  </a:lnTo>
                  <a:lnTo>
                    <a:pt x="10327" y="11950"/>
                  </a:lnTo>
                  <a:lnTo>
                    <a:pt x="10362" y="12289"/>
                  </a:lnTo>
                  <a:lnTo>
                    <a:pt x="10362" y="12440"/>
                  </a:lnTo>
                  <a:lnTo>
                    <a:pt x="10432" y="12553"/>
                  </a:lnTo>
                  <a:lnTo>
                    <a:pt x="10467" y="12628"/>
                  </a:lnTo>
                  <a:lnTo>
                    <a:pt x="10572" y="12666"/>
                  </a:lnTo>
                  <a:lnTo>
                    <a:pt x="10677" y="12703"/>
                  </a:lnTo>
                  <a:lnTo>
                    <a:pt x="10922" y="12703"/>
                  </a:lnTo>
                  <a:lnTo>
                    <a:pt x="10992" y="12666"/>
                  </a:lnTo>
                  <a:lnTo>
                    <a:pt x="11132" y="12515"/>
                  </a:lnTo>
                  <a:lnTo>
                    <a:pt x="11168" y="12289"/>
                  </a:lnTo>
                  <a:lnTo>
                    <a:pt x="11202" y="11987"/>
                  </a:lnTo>
                  <a:lnTo>
                    <a:pt x="11202" y="6710"/>
                  </a:lnTo>
                  <a:lnTo>
                    <a:pt x="11798" y="6710"/>
                  </a:lnTo>
                  <a:lnTo>
                    <a:pt x="11833" y="19753"/>
                  </a:lnTo>
                  <a:lnTo>
                    <a:pt x="11903" y="20243"/>
                  </a:lnTo>
                  <a:lnTo>
                    <a:pt x="11973" y="20620"/>
                  </a:lnTo>
                  <a:lnTo>
                    <a:pt x="12113" y="20884"/>
                  </a:lnTo>
                  <a:lnTo>
                    <a:pt x="12288" y="21110"/>
                  </a:lnTo>
                  <a:lnTo>
                    <a:pt x="12498" y="21298"/>
                  </a:lnTo>
                  <a:lnTo>
                    <a:pt x="12673" y="21374"/>
                  </a:lnTo>
                  <a:lnTo>
                    <a:pt x="12883" y="21449"/>
                  </a:lnTo>
                  <a:lnTo>
                    <a:pt x="14388" y="21449"/>
                  </a:lnTo>
                  <a:lnTo>
                    <a:pt x="14563" y="21374"/>
                  </a:lnTo>
                  <a:lnTo>
                    <a:pt x="14738" y="21223"/>
                  </a:lnTo>
                  <a:lnTo>
                    <a:pt x="14913" y="21072"/>
                  </a:lnTo>
                  <a:lnTo>
                    <a:pt x="15053" y="20846"/>
                  </a:lnTo>
                  <a:lnTo>
                    <a:pt x="15158" y="20507"/>
                  </a:lnTo>
                  <a:lnTo>
                    <a:pt x="15263" y="20092"/>
                  </a:lnTo>
                  <a:lnTo>
                    <a:pt x="15298" y="19564"/>
                  </a:lnTo>
                  <a:lnTo>
                    <a:pt x="15333" y="17227"/>
                  </a:lnTo>
                  <a:lnTo>
                    <a:pt x="15333" y="12854"/>
                  </a:lnTo>
                  <a:lnTo>
                    <a:pt x="15298" y="6710"/>
                  </a:lnTo>
                  <a:lnTo>
                    <a:pt x="15929" y="6710"/>
                  </a:lnTo>
                  <a:lnTo>
                    <a:pt x="15929" y="11987"/>
                  </a:lnTo>
                  <a:lnTo>
                    <a:pt x="15964" y="12251"/>
                  </a:lnTo>
                  <a:lnTo>
                    <a:pt x="16034" y="12515"/>
                  </a:lnTo>
                  <a:lnTo>
                    <a:pt x="16069" y="12590"/>
                  </a:lnTo>
                  <a:lnTo>
                    <a:pt x="16139" y="12666"/>
                  </a:lnTo>
                  <a:lnTo>
                    <a:pt x="16244" y="12703"/>
                  </a:lnTo>
                  <a:lnTo>
                    <a:pt x="16559" y="12703"/>
                  </a:lnTo>
                  <a:lnTo>
                    <a:pt x="16664" y="12666"/>
                  </a:lnTo>
                  <a:lnTo>
                    <a:pt x="16734" y="12590"/>
                  </a:lnTo>
                  <a:lnTo>
                    <a:pt x="16804" y="12440"/>
                  </a:lnTo>
                  <a:lnTo>
                    <a:pt x="16839" y="12214"/>
                  </a:lnTo>
                  <a:lnTo>
                    <a:pt x="16874" y="9952"/>
                  </a:lnTo>
                  <a:lnTo>
                    <a:pt x="16874" y="7275"/>
                  </a:lnTo>
                  <a:lnTo>
                    <a:pt x="17469" y="7275"/>
                  </a:lnTo>
                  <a:lnTo>
                    <a:pt x="17469" y="18584"/>
                  </a:lnTo>
                  <a:lnTo>
                    <a:pt x="17539" y="18923"/>
                  </a:lnTo>
                  <a:lnTo>
                    <a:pt x="17609" y="19187"/>
                  </a:lnTo>
                  <a:lnTo>
                    <a:pt x="17679" y="19338"/>
                  </a:lnTo>
                  <a:lnTo>
                    <a:pt x="17784" y="19489"/>
                  </a:lnTo>
                  <a:lnTo>
                    <a:pt x="17959" y="19564"/>
                  </a:lnTo>
                  <a:lnTo>
                    <a:pt x="18064" y="19602"/>
                  </a:lnTo>
                  <a:lnTo>
                    <a:pt x="19429" y="19602"/>
                  </a:lnTo>
                  <a:lnTo>
                    <a:pt x="19569" y="19564"/>
                  </a:lnTo>
                  <a:lnTo>
                    <a:pt x="19675" y="19451"/>
                  </a:lnTo>
                  <a:lnTo>
                    <a:pt x="19779" y="19338"/>
                  </a:lnTo>
                  <a:lnTo>
                    <a:pt x="19885" y="19112"/>
                  </a:lnTo>
                  <a:lnTo>
                    <a:pt x="19990" y="18810"/>
                  </a:lnTo>
                  <a:lnTo>
                    <a:pt x="20024" y="18471"/>
                  </a:lnTo>
                  <a:lnTo>
                    <a:pt x="20060" y="18019"/>
                  </a:lnTo>
                  <a:lnTo>
                    <a:pt x="20060" y="7275"/>
                  </a:lnTo>
                  <a:lnTo>
                    <a:pt x="20690" y="7275"/>
                  </a:lnTo>
                  <a:lnTo>
                    <a:pt x="20690" y="12138"/>
                  </a:lnTo>
                  <a:lnTo>
                    <a:pt x="20725" y="12364"/>
                  </a:lnTo>
                  <a:lnTo>
                    <a:pt x="20830" y="12553"/>
                  </a:lnTo>
                  <a:lnTo>
                    <a:pt x="20970" y="12666"/>
                  </a:lnTo>
                  <a:lnTo>
                    <a:pt x="21145" y="12703"/>
                  </a:lnTo>
                  <a:lnTo>
                    <a:pt x="21355" y="12666"/>
                  </a:lnTo>
                  <a:lnTo>
                    <a:pt x="21495" y="12553"/>
                  </a:lnTo>
                  <a:lnTo>
                    <a:pt x="21565" y="12402"/>
                  </a:lnTo>
                  <a:lnTo>
                    <a:pt x="21600" y="12176"/>
                  </a:lnTo>
                  <a:lnTo>
                    <a:pt x="21600" y="7426"/>
                  </a:lnTo>
                  <a:lnTo>
                    <a:pt x="21565" y="7049"/>
                  </a:lnTo>
                  <a:lnTo>
                    <a:pt x="21495" y="6634"/>
                  </a:lnTo>
                  <a:lnTo>
                    <a:pt x="21355" y="6295"/>
                  </a:lnTo>
                  <a:lnTo>
                    <a:pt x="21180" y="5994"/>
                  </a:lnTo>
                  <a:lnTo>
                    <a:pt x="20970" y="5730"/>
                  </a:lnTo>
                  <a:lnTo>
                    <a:pt x="20725" y="5541"/>
                  </a:lnTo>
                  <a:lnTo>
                    <a:pt x="20445" y="5390"/>
                  </a:lnTo>
                  <a:lnTo>
                    <a:pt x="20305" y="5353"/>
                  </a:lnTo>
                  <a:lnTo>
                    <a:pt x="20164" y="5353"/>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grpSp>
        <p:nvGrpSpPr>
          <p:cNvPr id="205" name="Group 60"/>
          <p:cNvGrpSpPr/>
          <p:nvPr/>
        </p:nvGrpSpPr>
        <p:grpSpPr>
          <a:xfrm>
            <a:off x="5130831" y="3738035"/>
            <a:ext cx="613637" cy="613637"/>
            <a:chOff x="0" y="0"/>
            <a:chExt cx="613635" cy="613635"/>
          </a:xfrm>
        </p:grpSpPr>
        <p:sp>
          <p:nvSpPr>
            <p:cNvPr id="203" name="Oval 61"/>
            <p:cNvSpPr/>
            <p:nvPr/>
          </p:nvSpPr>
          <p:spPr>
            <a:xfrm>
              <a:off x="0" y="0"/>
              <a:ext cx="613636" cy="613636"/>
            </a:xfrm>
            <a:prstGeom prst="ellipse">
              <a:avLst/>
            </a:prstGeom>
            <a:solidFill>
              <a:schemeClr val="accent6"/>
            </a:solidFill>
            <a:ln w="12700" cap="flat">
              <a:solidFill>
                <a:srgbClr val="3F692E"/>
              </a:solidFill>
              <a:prstDash val="solid"/>
              <a:round/>
            </a:ln>
            <a:effectLst/>
          </p:spPr>
          <p:txBody>
            <a:bodyPr wrap="square" lIns="45719" tIns="45719" rIns="45719" bIns="45719" numCol="1" anchor="ctr">
              <a:noAutofit/>
            </a:bodyPr>
            <a:lstStyle/>
            <a:p>
              <a:pPr algn="ctr">
                <a:defRPr sz="1200">
                  <a:solidFill>
                    <a:srgbClr val="FFFFFF"/>
                  </a:solidFill>
                </a:defRPr>
              </a:pPr>
              <a:endParaRPr/>
            </a:p>
          </p:txBody>
        </p:sp>
        <p:sp>
          <p:nvSpPr>
            <p:cNvPr id="204" name="Shape 114"/>
            <p:cNvSpPr/>
            <p:nvPr/>
          </p:nvSpPr>
          <p:spPr>
            <a:xfrm>
              <a:off x="59749" y="126327"/>
              <a:ext cx="490910" cy="368183"/>
            </a:xfrm>
            <a:custGeom>
              <a:avLst/>
              <a:gdLst/>
              <a:ahLst/>
              <a:cxnLst>
                <a:cxn ang="0">
                  <a:pos x="wd2" y="hd2"/>
                </a:cxn>
                <a:cxn ang="5400000">
                  <a:pos x="wd2" y="hd2"/>
                </a:cxn>
                <a:cxn ang="10800000">
                  <a:pos x="wd2" y="hd2"/>
                </a:cxn>
                <a:cxn ang="16200000">
                  <a:pos x="wd2" y="hd2"/>
                </a:cxn>
              </a:cxnLst>
              <a:rect l="0" t="0" r="r" b="b"/>
              <a:pathLst>
                <a:path w="21600" h="21600" extrusionOk="0">
                  <a:moveTo>
                    <a:pt x="7982" y="3430"/>
                  </a:moveTo>
                  <a:lnTo>
                    <a:pt x="8297" y="3393"/>
                  </a:lnTo>
                  <a:lnTo>
                    <a:pt x="8612" y="3317"/>
                  </a:lnTo>
                  <a:lnTo>
                    <a:pt x="8892" y="3129"/>
                  </a:lnTo>
                  <a:lnTo>
                    <a:pt x="9102" y="2940"/>
                  </a:lnTo>
                  <a:lnTo>
                    <a:pt x="9347" y="2676"/>
                  </a:lnTo>
                  <a:lnTo>
                    <a:pt x="9487" y="2413"/>
                  </a:lnTo>
                  <a:lnTo>
                    <a:pt x="9557" y="2035"/>
                  </a:lnTo>
                  <a:lnTo>
                    <a:pt x="9592" y="1696"/>
                  </a:lnTo>
                  <a:lnTo>
                    <a:pt x="9557" y="1357"/>
                  </a:lnTo>
                  <a:lnTo>
                    <a:pt x="9487" y="1055"/>
                  </a:lnTo>
                  <a:lnTo>
                    <a:pt x="9347" y="754"/>
                  </a:lnTo>
                  <a:lnTo>
                    <a:pt x="9102" y="490"/>
                  </a:lnTo>
                  <a:lnTo>
                    <a:pt x="8892" y="301"/>
                  </a:lnTo>
                  <a:lnTo>
                    <a:pt x="8612" y="151"/>
                  </a:lnTo>
                  <a:lnTo>
                    <a:pt x="8297" y="38"/>
                  </a:lnTo>
                  <a:lnTo>
                    <a:pt x="7982" y="0"/>
                  </a:lnTo>
                  <a:lnTo>
                    <a:pt x="7667" y="38"/>
                  </a:lnTo>
                  <a:lnTo>
                    <a:pt x="7387" y="151"/>
                  </a:lnTo>
                  <a:lnTo>
                    <a:pt x="7107" y="301"/>
                  </a:lnTo>
                  <a:lnTo>
                    <a:pt x="6861" y="490"/>
                  </a:lnTo>
                  <a:lnTo>
                    <a:pt x="6651" y="754"/>
                  </a:lnTo>
                  <a:lnTo>
                    <a:pt x="6511" y="1055"/>
                  </a:lnTo>
                  <a:lnTo>
                    <a:pt x="6406" y="1357"/>
                  </a:lnTo>
                  <a:lnTo>
                    <a:pt x="6371" y="1696"/>
                  </a:lnTo>
                  <a:lnTo>
                    <a:pt x="6406" y="2035"/>
                  </a:lnTo>
                  <a:lnTo>
                    <a:pt x="6511" y="2413"/>
                  </a:lnTo>
                  <a:lnTo>
                    <a:pt x="6651" y="2676"/>
                  </a:lnTo>
                  <a:lnTo>
                    <a:pt x="6861" y="2940"/>
                  </a:lnTo>
                  <a:lnTo>
                    <a:pt x="7107" y="3129"/>
                  </a:lnTo>
                  <a:lnTo>
                    <a:pt x="7387" y="3317"/>
                  </a:lnTo>
                  <a:lnTo>
                    <a:pt x="7667" y="3393"/>
                  </a:lnTo>
                  <a:lnTo>
                    <a:pt x="7982" y="3430"/>
                  </a:lnTo>
                  <a:close/>
                  <a:moveTo>
                    <a:pt x="13513" y="3958"/>
                  </a:moveTo>
                  <a:lnTo>
                    <a:pt x="13863" y="3920"/>
                  </a:lnTo>
                  <a:lnTo>
                    <a:pt x="14178" y="3807"/>
                  </a:lnTo>
                  <a:lnTo>
                    <a:pt x="14423" y="3657"/>
                  </a:lnTo>
                  <a:lnTo>
                    <a:pt x="14668" y="3468"/>
                  </a:lnTo>
                  <a:lnTo>
                    <a:pt x="15018" y="2940"/>
                  </a:lnTo>
                  <a:lnTo>
                    <a:pt x="15088" y="2601"/>
                  </a:lnTo>
                  <a:lnTo>
                    <a:pt x="15123" y="2224"/>
                  </a:lnTo>
                  <a:lnTo>
                    <a:pt x="15088" y="1885"/>
                  </a:lnTo>
                  <a:lnTo>
                    <a:pt x="15018" y="1545"/>
                  </a:lnTo>
                  <a:lnTo>
                    <a:pt x="14668" y="1018"/>
                  </a:lnTo>
                  <a:lnTo>
                    <a:pt x="14423" y="829"/>
                  </a:lnTo>
                  <a:lnTo>
                    <a:pt x="14178" y="678"/>
                  </a:lnTo>
                  <a:lnTo>
                    <a:pt x="13863" y="565"/>
                  </a:lnTo>
                  <a:lnTo>
                    <a:pt x="13513" y="528"/>
                  </a:lnTo>
                  <a:lnTo>
                    <a:pt x="13198" y="565"/>
                  </a:lnTo>
                  <a:lnTo>
                    <a:pt x="12918" y="678"/>
                  </a:lnTo>
                  <a:lnTo>
                    <a:pt x="12638" y="829"/>
                  </a:lnTo>
                  <a:lnTo>
                    <a:pt x="12393" y="1018"/>
                  </a:lnTo>
                  <a:lnTo>
                    <a:pt x="12218" y="1282"/>
                  </a:lnTo>
                  <a:lnTo>
                    <a:pt x="12078" y="1545"/>
                  </a:lnTo>
                  <a:lnTo>
                    <a:pt x="11973" y="1885"/>
                  </a:lnTo>
                  <a:lnTo>
                    <a:pt x="11938" y="2224"/>
                  </a:lnTo>
                  <a:lnTo>
                    <a:pt x="11973" y="2601"/>
                  </a:lnTo>
                  <a:lnTo>
                    <a:pt x="12078" y="2940"/>
                  </a:lnTo>
                  <a:lnTo>
                    <a:pt x="12218" y="3204"/>
                  </a:lnTo>
                  <a:lnTo>
                    <a:pt x="12393" y="3468"/>
                  </a:lnTo>
                  <a:lnTo>
                    <a:pt x="12638" y="3657"/>
                  </a:lnTo>
                  <a:lnTo>
                    <a:pt x="12918" y="3807"/>
                  </a:lnTo>
                  <a:lnTo>
                    <a:pt x="13198" y="3920"/>
                  </a:lnTo>
                  <a:lnTo>
                    <a:pt x="13513" y="3958"/>
                  </a:lnTo>
                  <a:close/>
                  <a:moveTo>
                    <a:pt x="2871" y="5089"/>
                  </a:moveTo>
                  <a:lnTo>
                    <a:pt x="3116" y="5051"/>
                  </a:lnTo>
                  <a:lnTo>
                    <a:pt x="3361" y="4976"/>
                  </a:lnTo>
                  <a:lnTo>
                    <a:pt x="3571" y="4825"/>
                  </a:lnTo>
                  <a:lnTo>
                    <a:pt x="3781" y="4674"/>
                  </a:lnTo>
                  <a:lnTo>
                    <a:pt x="3956" y="4410"/>
                  </a:lnTo>
                  <a:lnTo>
                    <a:pt x="4061" y="4184"/>
                  </a:lnTo>
                  <a:lnTo>
                    <a:pt x="4131" y="3920"/>
                  </a:lnTo>
                  <a:lnTo>
                    <a:pt x="4166" y="3619"/>
                  </a:lnTo>
                  <a:lnTo>
                    <a:pt x="4131" y="3355"/>
                  </a:lnTo>
                  <a:lnTo>
                    <a:pt x="4061" y="3091"/>
                  </a:lnTo>
                  <a:lnTo>
                    <a:pt x="3956" y="2827"/>
                  </a:lnTo>
                  <a:lnTo>
                    <a:pt x="3781" y="2639"/>
                  </a:lnTo>
                  <a:lnTo>
                    <a:pt x="3571" y="2450"/>
                  </a:lnTo>
                  <a:lnTo>
                    <a:pt x="3361" y="2337"/>
                  </a:lnTo>
                  <a:lnTo>
                    <a:pt x="3116" y="2224"/>
                  </a:lnTo>
                  <a:lnTo>
                    <a:pt x="2871" y="2186"/>
                  </a:lnTo>
                  <a:lnTo>
                    <a:pt x="2555" y="2224"/>
                  </a:lnTo>
                  <a:lnTo>
                    <a:pt x="2310" y="2337"/>
                  </a:lnTo>
                  <a:lnTo>
                    <a:pt x="2100" y="2450"/>
                  </a:lnTo>
                  <a:lnTo>
                    <a:pt x="1890" y="2639"/>
                  </a:lnTo>
                  <a:lnTo>
                    <a:pt x="1750" y="2827"/>
                  </a:lnTo>
                  <a:lnTo>
                    <a:pt x="1610" y="3091"/>
                  </a:lnTo>
                  <a:lnTo>
                    <a:pt x="1540" y="3355"/>
                  </a:lnTo>
                  <a:lnTo>
                    <a:pt x="1505" y="3619"/>
                  </a:lnTo>
                  <a:lnTo>
                    <a:pt x="1540" y="3920"/>
                  </a:lnTo>
                  <a:lnTo>
                    <a:pt x="1610" y="4184"/>
                  </a:lnTo>
                  <a:lnTo>
                    <a:pt x="1750" y="4410"/>
                  </a:lnTo>
                  <a:lnTo>
                    <a:pt x="1890" y="4674"/>
                  </a:lnTo>
                  <a:lnTo>
                    <a:pt x="2100" y="4825"/>
                  </a:lnTo>
                  <a:lnTo>
                    <a:pt x="2310" y="4976"/>
                  </a:lnTo>
                  <a:lnTo>
                    <a:pt x="2555" y="5051"/>
                  </a:lnTo>
                  <a:lnTo>
                    <a:pt x="2871" y="5089"/>
                  </a:lnTo>
                  <a:close/>
                  <a:moveTo>
                    <a:pt x="18694" y="4674"/>
                  </a:moveTo>
                  <a:lnTo>
                    <a:pt x="18939" y="4599"/>
                  </a:lnTo>
                  <a:lnTo>
                    <a:pt x="19184" y="4523"/>
                  </a:lnTo>
                  <a:lnTo>
                    <a:pt x="19429" y="4410"/>
                  </a:lnTo>
                  <a:lnTo>
                    <a:pt x="19605" y="4222"/>
                  </a:lnTo>
                  <a:lnTo>
                    <a:pt x="19779" y="3996"/>
                  </a:lnTo>
                  <a:lnTo>
                    <a:pt x="19885" y="3770"/>
                  </a:lnTo>
                  <a:lnTo>
                    <a:pt x="19954" y="3506"/>
                  </a:lnTo>
                  <a:lnTo>
                    <a:pt x="19990" y="3242"/>
                  </a:lnTo>
                  <a:lnTo>
                    <a:pt x="19954" y="2940"/>
                  </a:lnTo>
                  <a:lnTo>
                    <a:pt x="19885" y="2676"/>
                  </a:lnTo>
                  <a:lnTo>
                    <a:pt x="19779" y="2450"/>
                  </a:lnTo>
                  <a:lnTo>
                    <a:pt x="19605" y="2186"/>
                  </a:lnTo>
                  <a:lnTo>
                    <a:pt x="19429" y="2035"/>
                  </a:lnTo>
                  <a:lnTo>
                    <a:pt x="19184" y="1885"/>
                  </a:lnTo>
                  <a:lnTo>
                    <a:pt x="18939" y="1809"/>
                  </a:lnTo>
                  <a:lnTo>
                    <a:pt x="18694" y="1772"/>
                  </a:lnTo>
                  <a:lnTo>
                    <a:pt x="18414" y="1809"/>
                  </a:lnTo>
                  <a:lnTo>
                    <a:pt x="18169" y="1885"/>
                  </a:lnTo>
                  <a:lnTo>
                    <a:pt x="17959" y="2035"/>
                  </a:lnTo>
                  <a:lnTo>
                    <a:pt x="17714" y="2186"/>
                  </a:lnTo>
                  <a:lnTo>
                    <a:pt x="17574" y="2450"/>
                  </a:lnTo>
                  <a:lnTo>
                    <a:pt x="17434" y="2676"/>
                  </a:lnTo>
                  <a:lnTo>
                    <a:pt x="17364" y="2940"/>
                  </a:lnTo>
                  <a:lnTo>
                    <a:pt x="17364" y="3506"/>
                  </a:lnTo>
                  <a:lnTo>
                    <a:pt x="17434" y="3770"/>
                  </a:lnTo>
                  <a:lnTo>
                    <a:pt x="17574" y="3996"/>
                  </a:lnTo>
                  <a:lnTo>
                    <a:pt x="17714" y="4222"/>
                  </a:lnTo>
                  <a:lnTo>
                    <a:pt x="17959" y="4410"/>
                  </a:lnTo>
                  <a:lnTo>
                    <a:pt x="18169" y="4523"/>
                  </a:lnTo>
                  <a:lnTo>
                    <a:pt x="18414" y="4599"/>
                  </a:lnTo>
                  <a:lnTo>
                    <a:pt x="18694" y="4674"/>
                  </a:lnTo>
                  <a:close/>
                  <a:moveTo>
                    <a:pt x="20164" y="5353"/>
                  </a:moveTo>
                  <a:lnTo>
                    <a:pt x="17189" y="5353"/>
                  </a:lnTo>
                  <a:lnTo>
                    <a:pt x="16909" y="5390"/>
                  </a:lnTo>
                  <a:lnTo>
                    <a:pt x="16629" y="5503"/>
                  </a:lnTo>
                  <a:lnTo>
                    <a:pt x="16489" y="5277"/>
                  </a:lnTo>
                  <a:lnTo>
                    <a:pt x="16349" y="5089"/>
                  </a:lnTo>
                  <a:lnTo>
                    <a:pt x="16174" y="4976"/>
                  </a:lnTo>
                  <a:lnTo>
                    <a:pt x="15999" y="4863"/>
                  </a:lnTo>
                  <a:lnTo>
                    <a:pt x="15789" y="4750"/>
                  </a:lnTo>
                  <a:lnTo>
                    <a:pt x="15544" y="4712"/>
                  </a:lnTo>
                  <a:lnTo>
                    <a:pt x="15333" y="4674"/>
                  </a:lnTo>
                  <a:lnTo>
                    <a:pt x="11728" y="4674"/>
                  </a:lnTo>
                  <a:lnTo>
                    <a:pt x="11413" y="4750"/>
                  </a:lnTo>
                  <a:lnTo>
                    <a:pt x="11202" y="4787"/>
                  </a:lnTo>
                  <a:lnTo>
                    <a:pt x="11062" y="4863"/>
                  </a:lnTo>
                  <a:lnTo>
                    <a:pt x="10922" y="4976"/>
                  </a:lnTo>
                  <a:lnTo>
                    <a:pt x="10817" y="5089"/>
                  </a:lnTo>
                  <a:lnTo>
                    <a:pt x="10257" y="4561"/>
                  </a:lnTo>
                  <a:lnTo>
                    <a:pt x="9942" y="4448"/>
                  </a:lnTo>
                  <a:lnTo>
                    <a:pt x="9767" y="4410"/>
                  </a:lnTo>
                  <a:lnTo>
                    <a:pt x="6266" y="4410"/>
                  </a:lnTo>
                  <a:lnTo>
                    <a:pt x="5986" y="4486"/>
                  </a:lnTo>
                  <a:lnTo>
                    <a:pt x="5741" y="4674"/>
                  </a:lnTo>
                  <a:lnTo>
                    <a:pt x="5531" y="4825"/>
                  </a:lnTo>
                  <a:lnTo>
                    <a:pt x="5321" y="5051"/>
                  </a:lnTo>
                  <a:lnTo>
                    <a:pt x="5146" y="5315"/>
                  </a:lnTo>
                  <a:lnTo>
                    <a:pt x="5006" y="5579"/>
                  </a:lnTo>
                  <a:lnTo>
                    <a:pt x="4901" y="5881"/>
                  </a:lnTo>
                  <a:lnTo>
                    <a:pt x="4691" y="5805"/>
                  </a:lnTo>
                  <a:lnTo>
                    <a:pt x="4411" y="5767"/>
                  </a:lnTo>
                  <a:lnTo>
                    <a:pt x="3956" y="5730"/>
                  </a:lnTo>
                  <a:lnTo>
                    <a:pt x="1470" y="5730"/>
                  </a:lnTo>
                  <a:lnTo>
                    <a:pt x="1190" y="5767"/>
                  </a:lnTo>
                  <a:lnTo>
                    <a:pt x="910" y="5881"/>
                  </a:lnTo>
                  <a:lnTo>
                    <a:pt x="665" y="6031"/>
                  </a:lnTo>
                  <a:lnTo>
                    <a:pt x="455" y="6258"/>
                  </a:lnTo>
                  <a:lnTo>
                    <a:pt x="245" y="6521"/>
                  </a:lnTo>
                  <a:lnTo>
                    <a:pt x="105" y="6823"/>
                  </a:lnTo>
                  <a:lnTo>
                    <a:pt x="35" y="7200"/>
                  </a:lnTo>
                  <a:lnTo>
                    <a:pt x="0" y="7577"/>
                  </a:lnTo>
                  <a:lnTo>
                    <a:pt x="0" y="12289"/>
                  </a:lnTo>
                  <a:lnTo>
                    <a:pt x="70" y="12477"/>
                  </a:lnTo>
                  <a:lnTo>
                    <a:pt x="140" y="12590"/>
                  </a:lnTo>
                  <a:lnTo>
                    <a:pt x="245" y="12666"/>
                  </a:lnTo>
                  <a:lnTo>
                    <a:pt x="350" y="12703"/>
                  </a:lnTo>
                  <a:lnTo>
                    <a:pt x="665" y="12703"/>
                  </a:lnTo>
                  <a:lnTo>
                    <a:pt x="770" y="12666"/>
                  </a:lnTo>
                  <a:lnTo>
                    <a:pt x="840" y="12590"/>
                  </a:lnTo>
                  <a:lnTo>
                    <a:pt x="910" y="12477"/>
                  </a:lnTo>
                  <a:lnTo>
                    <a:pt x="980" y="12251"/>
                  </a:lnTo>
                  <a:lnTo>
                    <a:pt x="980" y="12025"/>
                  </a:lnTo>
                  <a:lnTo>
                    <a:pt x="1015" y="7275"/>
                  </a:lnTo>
                  <a:lnTo>
                    <a:pt x="1610" y="7275"/>
                  </a:lnTo>
                  <a:lnTo>
                    <a:pt x="1575" y="18773"/>
                  </a:lnTo>
                  <a:lnTo>
                    <a:pt x="1610" y="19187"/>
                  </a:lnTo>
                  <a:lnTo>
                    <a:pt x="1680" y="19489"/>
                  </a:lnTo>
                  <a:lnTo>
                    <a:pt x="1820" y="19677"/>
                  </a:lnTo>
                  <a:lnTo>
                    <a:pt x="1960" y="19828"/>
                  </a:lnTo>
                  <a:lnTo>
                    <a:pt x="2100" y="19903"/>
                  </a:lnTo>
                  <a:lnTo>
                    <a:pt x="2275" y="19979"/>
                  </a:lnTo>
                  <a:lnTo>
                    <a:pt x="3536" y="19979"/>
                  </a:lnTo>
                  <a:lnTo>
                    <a:pt x="3676" y="19903"/>
                  </a:lnTo>
                  <a:lnTo>
                    <a:pt x="3816" y="19790"/>
                  </a:lnTo>
                  <a:lnTo>
                    <a:pt x="3956" y="19640"/>
                  </a:lnTo>
                  <a:lnTo>
                    <a:pt x="4061" y="19414"/>
                  </a:lnTo>
                  <a:lnTo>
                    <a:pt x="4131" y="19074"/>
                  </a:lnTo>
                  <a:lnTo>
                    <a:pt x="4166" y="18584"/>
                  </a:lnTo>
                  <a:lnTo>
                    <a:pt x="4201" y="12703"/>
                  </a:lnTo>
                  <a:lnTo>
                    <a:pt x="4201" y="7275"/>
                  </a:lnTo>
                  <a:lnTo>
                    <a:pt x="4831" y="7275"/>
                  </a:lnTo>
                  <a:lnTo>
                    <a:pt x="4831" y="12138"/>
                  </a:lnTo>
                  <a:lnTo>
                    <a:pt x="4866" y="12440"/>
                  </a:lnTo>
                  <a:lnTo>
                    <a:pt x="4901" y="12553"/>
                  </a:lnTo>
                  <a:lnTo>
                    <a:pt x="4936" y="12628"/>
                  </a:lnTo>
                  <a:lnTo>
                    <a:pt x="5006" y="12666"/>
                  </a:lnTo>
                  <a:lnTo>
                    <a:pt x="5111" y="12703"/>
                  </a:lnTo>
                  <a:lnTo>
                    <a:pt x="5426" y="12703"/>
                  </a:lnTo>
                  <a:lnTo>
                    <a:pt x="5496" y="12666"/>
                  </a:lnTo>
                  <a:lnTo>
                    <a:pt x="5601" y="12628"/>
                  </a:lnTo>
                  <a:lnTo>
                    <a:pt x="5671" y="12553"/>
                  </a:lnTo>
                  <a:lnTo>
                    <a:pt x="5741" y="12364"/>
                  </a:lnTo>
                  <a:lnTo>
                    <a:pt x="5776" y="12101"/>
                  </a:lnTo>
                  <a:lnTo>
                    <a:pt x="5741" y="6446"/>
                  </a:lnTo>
                  <a:lnTo>
                    <a:pt x="6336" y="6446"/>
                  </a:lnTo>
                  <a:lnTo>
                    <a:pt x="6336" y="19903"/>
                  </a:lnTo>
                  <a:lnTo>
                    <a:pt x="6371" y="20394"/>
                  </a:lnTo>
                  <a:lnTo>
                    <a:pt x="6476" y="20771"/>
                  </a:lnTo>
                  <a:lnTo>
                    <a:pt x="6756" y="21298"/>
                  </a:lnTo>
                  <a:lnTo>
                    <a:pt x="6931" y="21449"/>
                  </a:lnTo>
                  <a:lnTo>
                    <a:pt x="7177" y="21525"/>
                  </a:lnTo>
                  <a:lnTo>
                    <a:pt x="7352" y="21600"/>
                  </a:lnTo>
                  <a:lnTo>
                    <a:pt x="8822" y="21600"/>
                  </a:lnTo>
                  <a:lnTo>
                    <a:pt x="8997" y="21525"/>
                  </a:lnTo>
                  <a:lnTo>
                    <a:pt x="9207" y="21411"/>
                  </a:lnTo>
                  <a:lnTo>
                    <a:pt x="9382" y="21223"/>
                  </a:lnTo>
                  <a:lnTo>
                    <a:pt x="9522" y="20997"/>
                  </a:lnTo>
                  <a:lnTo>
                    <a:pt x="9627" y="20658"/>
                  </a:lnTo>
                  <a:lnTo>
                    <a:pt x="9732" y="20243"/>
                  </a:lnTo>
                  <a:lnTo>
                    <a:pt x="9767" y="19715"/>
                  </a:lnTo>
                  <a:lnTo>
                    <a:pt x="9767" y="12817"/>
                  </a:lnTo>
                  <a:lnTo>
                    <a:pt x="9732" y="6446"/>
                  </a:lnTo>
                  <a:lnTo>
                    <a:pt x="10327" y="6446"/>
                  </a:lnTo>
                  <a:lnTo>
                    <a:pt x="10327" y="11950"/>
                  </a:lnTo>
                  <a:lnTo>
                    <a:pt x="10362" y="12289"/>
                  </a:lnTo>
                  <a:lnTo>
                    <a:pt x="10362" y="12440"/>
                  </a:lnTo>
                  <a:lnTo>
                    <a:pt x="10432" y="12553"/>
                  </a:lnTo>
                  <a:lnTo>
                    <a:pt x="10467" y="12628"/>
                  </a:lnTo>
                  <a:lnTo>
                    <a:pt x="10572" y="12666"/>
                  </a:lnTo>
                  <a:lnTo>
                    <a:pt x="10677" y="12703"/>
                  </a:lnTo>
                  <a:lnTo>
                    <a:pt x="10922" y="12703"/>
                  </a:lnTo>
                  <a:lnTo>
                    <a:pt x="10992" y="12666"/>
                  </a:lnTo>
                  <a:lnTo>
                    <a:pt x="11132" y="12515"/>
                  </a:lnTo>
                  <a:lnTo>
                    <a:pt x="11168" y="12289"/>
                  </a:lnTo>
                  <a:lnTo>
                    <a:pt x="11202" y="11987"/>
                  </a:lnTo>
                  <a:lnTo>
                    <a:pt x="11202" y="6710"/>
                  </a:lnTo>
                  <a:lnTo>
                    <a:pt x="11798" y="6710"/>
                  </a:lnTo>
                  <a:lnTo>
                    <a:pt x="11833" y="19753"/>
                  </a:lnTo>
                  <a:lnTo>
                    <a:pt x="11903" y="20243"/>
                  </a:lnTo>
                  <a:lnTo>
                    <a:pt x="11973" y="20620"/>
                  </a:lnTo>
                  <a:lnTo>
                    <a:pt x="12113" y="20884"/>
                  </a:lnTo>
                  <a:lnTo>
                    <a:pt x="12288" y="21110"/>
                  </a:lnTo>
                  <a:lnTo>
                    <a:pt x="12498" y="21298"/>
                  </a:lnTo>
                  <a:lnTo>
                    <a:pt x="12673" y="21374"/>
                  </a:lnTo>
                  <a:lnTo>
                    <a:pt x="12883" y="21449"/>
                  </a:lnTo>
                  <a:lnTo>
                    <a:pt x="14388" y="21449"/>
                  </a:lnTo>
                  <a:lnTo>
                    <a:pt x="14563" y="21374"/>
                  </a:lnTo>
                  <a:lnTo>
                    <a:pt x="14738" y="21223"/>
                  </a:lnTo>
                  <a:lnTo>
                    <a:pt x="14913" y="21072"/>
                  </a:lnTo>
                  <a:lnTo>
                    <a:pt x="15053" y="20846"/>
                  </a:lnTo>
                  <a:lnTo>
                    <a:pt x="15158" y="20507"/>
                  </a:lnTo>
                  <a:lnTo>
                    <a:pt x="15263" y="20092"/>
                  </a:lnTo>
                  <a:lnTo>
                    <a:pt x="15298" y="19564"/>
                  </a:lnTo>
                  <a:lnTo>
                    <a:pt x="15333" y="17227"/>
                  </a:lnTo>
                  <a:lnTo>
                    <a:pt x="15333" y="12854"/>
                  </a:lnTo>
                  <a:lnTo>
                    <a:pt x="15298" y="6710"/>
                  </a:lnTo>
                  <a:lnTo>
                    <a:pt x="15929" y="6710"/>
                  </a:lnTo>
                  <a:lnTo>
                    <a:pt x="15929" y="11987"/>
                  </a:lnTo>
                  <a:lnTo>
                    <a:pt x="15964" y="12251"/>
                  </a:lnTo>
                  <a:lnTo>
                    <a:pt x="16034" y="12515"/>
                  </a:lnTo>
                  <a:lnTo>
                    <a:pt x="16069" y="12590"/>
                  </a:lnTo>
                  <a:lnTo>
                    <a:pt x="16139" y="12666"/>
                  </a:lnTo>
                  <a:lnTo>
                    <a:pt x="16244" y="12703"/>
                  </a:lnTo>
                  <a:lnTo>
                    <a:pt x="16559" y="12703"/>
                  </a:lnTo>
                  <a:lnTo>
                    <a:pt x="16664" y="12666"/>
                  </a:lnTo>
                  <a:lnTo>
                    <a:pt x="16734" y="12590"/>
                  </a:lnTo>
                  <a:lnTo>
                    <a:pt x="16804" y="12440"/>
                  </a:lnTo>
                  <a:lnTo>
                    <a:pt x="16839" y="12214"/>
                  </a:lnTo>
                  <a:lnTo>
                    <a:pt x="16874" y="9952"/>
                  </a:lnTo>
                  <a:lnTo>
                    <a:pt x="16874" y="7275"/>
                  </a:lnTo>
                  <a:lnTo>
                    <a:pt x="17469" y="7275"/>
                  </a:lnTo>
                  <a:lnTo>
                    <a:pt x="17469" y="18584"/>
                  </a:lnTo>
                  <a:lnTo>
                    <a:pt x="17539" y="18923"/>
                  </a:lnTo>
                  <a:lnTo>
                    <a:pt x="17609" y="19187"/>
                  </a:lnTo>
                  <a:lnTo>
                    <a:pt x="17679" y="19338"/>
                  </a:lnTo>
                  <a:lnTo>
                    <a:pt x="17784" y="19489"/>
                  </a:lnTo>
                  <a:lnTo>
                    <a:pt x="17959" y="19564"/>
                  </a:lnTo>
                  <a:lnTo>
                    <a:pt x="18064" y="19602"/>
                  </a:lnTo>
                  <a:lnTo>
                    <a:pt x="19429" y="19602"/>
                  </a:lnTo>
                  <a:lnTo>
                    <a:pt x="19569" y="19564"/>
                  </a:lnTo>
                  <a:lnTo>
                    <a:pt x="19675" y="19451"/>
                  </a:lnTo>
                  <a:lnTo>
                    <a:pt x="19779" y="19338"/>
                  </a:lnTo>
                  <a:lnTo>
                    <a:pt x="19885" y="19112"/>
                  </a:lnTo>
                  <a:lnTo>
                    <a:pt x="19990" y="18810"/>
                  </a:lnTo>
                  <a:lnTo>
                    <a:pt x="20024" y="18471"/>
                  </a:lnTo>
                  <a:lnTo>
                    <a:pt x="20060" y="18019"/>
                  </a:lnTo>
                  <a:lnTo>
                    <a:pt x="20060" y="7275"/>
                  </a:lnTo>
                  <a:lnTo>
                    <a:pt x="20690" y="7275"/>
                  </a:lnTo>
                  <a:lnTo>
                    <a:pt x="20690" y="12138"/>
                  </a:lnTo>
                  <a:lnTo>
                    <a:pt x="20725" y="12364"/>
                  </a:lnTo>
                  <a:lnTo>
                    <a:pt x="20830" y="12553"/>
                  </a:lnTo>
                  <a:lnTo>
                    <a:pt x="20970" y="12666"/>
                  </a:lnTo>
                  <a:lnTo>
                    <a:pt x="21145" y="12703"/>
                  </a:lnTo>
                  <a:lnTo>
                    <a:pt x="21355" y="12666"/>
                  </a:lnTo>
                  <a:lnTo>
                    <a:pt x="21495" y="12553"/>
                  </a:lnTo>
                  <a:lnTo>
                    <a:pt x="21565" y="12402"/>
                  </a:lnTo>
                  <a:lnTo>
                    <a:pt x="21600" y="12176"/>
                  </a:lnTo>
                  <a:lnTo>
                    <a:pt x="21600" y="7426"/>
                  </a:lnTo>
                  <a:lnTo>
                    <a:pt x="21565" y="7049"/>
                  </a:lnTo>
                  <a:lnTo>
                    <a:pt x="21495" y="6634"/>
                  </a:lnTo>
                  <a:lnTo>
                    <a:pt x="21355" y="6295"/>
                  </a:lnTo>
                  <a:lnTo>
                    <a:pt x="21180" y="5994"/>
                  </a:lnTo>
                  <a:lnTo>
                    <a:pt x="20970" y="5730"/>
                  </a:lnTo>
                  <a:lnTo>
                    <a:pt x="20725" y="5541"/>
                  </a:lnTo>
                  <a:lnTo>
                    <a:pt x="20445" y="5390"/>
                  </a:lnTo>
                  <a:lnTo>
                    <a:pt x="20305" y="5353"/>
                  </a:lnTo>
                  <a:lnTo>
                    <a:pt x="20164" y="5353"/>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grpSp>
        <p:nvGrpSpPr>
          <p:cNvPr id="208" name="Group 63"/>
          <p:cNvGrpSpPr/>
          <p:nvPr/>
        </p:nvGrpSpPr>
        <p:grpSpPr>
          <a:xfrm>
            <a:off x="7029154" y="3846197"/>
            <a:ext cx="613637" cy="613637"/>
            <a:chOff x="0" y="0"/>
            <a:chExt cx="613635" cy="613635"/>
          </a:xfrm>
        </p:grpSpPr>
        <p:sp>
          <p:nvSpPr>
            <p:cNvPr id="206" name="Oval 64"/>
            <p:cNvSpPr/>
            <p:nvPr/>
          </p:nvSpPr>
          <p:spPr>
            <a:xfrm>
              <a:off x="0" y="0"/>
              <a:ext cx="613636" cy="613636"/>
            </a:xfrm>
            <a:prstGeom prst="ellipse">
              <a:avLst/>
            </a:prstGeom>
            <a:solidFill>
              <a:schemeClr val="accent6"/>
            </a:solidFill>
            <a:ln w="12700" cap="flat">
              <a:solidFill>
                <a:srgbClr val="3F692E"/>
              </a:solidFill>
              <a:prstDash val="solid"/>
              <a:round/>
            </a:ln>
            <a:effectLst/>
          </p:spPr>
          <p:txBody>
            <a:bodyPr wrap="square" lIns="45719" tIns="45719" rIns="45719" bIns="45719" numCol="1" anchor="ctr">
              <a:noAutofit/>
            </a:bodyPr>
            <a:lstStyle/>
            <a:p>
              <a:pPr algn="ctr">
                <a:defRPr sz="1200">
                  <a:solidFill>
                    <a:srgbClr val="FFFFFF"/>
                  </a:solidFill>
                </a:defRPr>
              </a:pPr>
              <a:endParaRPr/>
            </a:p>
          </p:txBody>
        </p:sp>
        <p:sp>
          <p:nvSpPr>
            <p:cNvPr id="207" name="Shape 114"/>
            <p:cNvSpPr/>
            <p:nvPr/>
          </p:nvSpPr>
          <p:spPr>
            <a:xfrm>
              <a:off x="59749" y="126327"/>
              <a:ext cx="490910" cy="368183"/>
            </a:xfrm>
            <a:custGeom>
              <a:avLst/>
              <a:gdLst/>
              <a:ahLst/>
              <a:cxnLst>
                <a:cxn ang="0">
                  <a:pos x="wd2" y="hd2"/>
                </a:cxn>
                <a:cxn ang="5400000">
                  <a:pos x="wd2" y="hd2"/>
                </a:cxn>
                <a:cxn ang="10800000">
                  <a:pos x="wd2" y="hd2"/>
                </a:cxn>
                <a:cxn ang="16200000">
                  <a:pos x="wd2" y="hd2"/>
                </a:cxn>
              </a:cxnLst>
              <a:rect l="0" t="0" r="r" b="b"/>
              <a:pathLst>
                <a:path w="21600" h="21600" extrusionOk="0">
                  <a:moveTo>
                    <a:pt x="7982" y="3430"/>
                  </a:moveTo>
                  <a:lnTo>
                    <a:pt x="8297" y="3393"/>
                  </a:lnTo>
                  <a:lnTo>
                    <a:pt x="8612" y="3317"/>
                  </a:lnTo>
                  <a:lnTo>
                    <a:pt x="8892" y="3129"/>
                  </a:lnTo>
                  <a:lnTo>
                    <a:pt x="9102" y="2940"/>
                  </a:lnTo>
                  <a:lnTo>
                    <a:pt x="9347" y="2676"/>
                  </a:lnTo>
                  <a:lnTo>
                    <a:pt x="9487" y="2413"/>
                  </a:lnTo>
                  <a:lnTo>
                    <a:pt x="9557" y="2035"/>
                  </a:lnTo>
                  <a:lnTo>
                    <a:pt x="9592" y="1696"/>
                  </a:lnTo>
                  <a:lnTo>
                    <a:pt x="9557" y="1357"/>
                  </a:lnTo>
                  <a:lnTo>
                    <a:pt x="9487" y="1055"/>
                  </a:lnTo>
                  <a:lnTo>
                    <a:pt x="9347" y="754"/>
                  </a:lnTo>
                  <a:lnTo>
                    <a:pt x="9102" y="490"/>
                  </a:lnTo>
                  <a:lnTo>
                    <a:pt x="8892" y="301"/>
                  </a:lnTo>
                  <a:lnTo>
                    <a:pt x="8612" y="151"/>
                  </a:lnTo>
                  <a:lnTo>
                    <a:pt x="8297" y="38"/>
                  </a:lnTo>
                  <a:lnTo>
                    <a:pt x="7982" y="0"/>
                  </a:lnTo>
                  <a:lnTo>
                    <a:pt x="7667" y="38"/>
                  </a:lnTo>
                  <a:lnTo>
                    <a:pt x="7387" y="151"/>
                  </a:lnTo>
                  <a:lnTo>
                    <a:pt x="7107" y="301"/>
                  </a:lnTo>
                  <a:lnTo>
                    <a:pt x="6861" y="490"/>
                  </a:lnTo>
                  <a:lnTo>
                    <a:pt x="6651" y="754"/>
                  </a:lnTo>
                  <a:lnTo>
                    <a:pt x="6511" y="1055"/>
                  </a:lnTo>
                  <a:lnTo>
                    <a:pt x="6406" y="1357"/>
                  </a:lnTo>
                  <a:lnTo>
                    <a:pt x="6371" y="1696"/>
                  </a:lnTo>
                  <a:lnTo>
                    <a:pt x="6406" y="2035"/>
                  </a:lnTo>
                  <a:lnTo>
                    <a:pt x="6511" y="2413"/>
                  </a:lnTo>
                  <a:lnTo>
                    <a:pt x="6651" y="2676"/>
                  </a:lnTo>
                  <a:lnTo>
                    <a:pt x="6861" y="2940"/>
                  </a:lnTo>
                  <a:lnTo>
                    <a:pt x="7107" y="3129"/>
                  </a:lnTo>
                  <a:lnTo>
                    <a:pt x="7387" y="3317"/>
                  </a:lnTo>
                  <a:lnTo>
                    <a:pt x="7667" y="3393"/>
                  </a:lnTo>
                  <a:lnTo>
                    <a:pt x="7982" y="3430"/>
                  </a:lnTo>
                  <a:close/>
                  <a:moveTo>
                    <a:pt x="13513" y="3958"/>
                  </a:moveTo>
                  <a:lnTo>
                    <a:pt x="13863" y="3920"/>
                  </a:lnTo>
                  <a:lnTo>
                    <a:pt x="14178" y="3807"/>
                  </a:lnTo>
                  <a:lnTo>
                    <a:pt x="14423" y="3657"/>
                  </a:lnTo>
                  <a:lnTo>
                    <a:pt x="14668" y="3468"/>
                  </a:lnTo>
                  <a:lnTo>
                    <a:pt x="15018" y="2940"/>
                  </a:lnTo>
                  <a:lnTo>
                    <a:pt x="15088" y="2601"/>
                  </a:lnTo>
                  <a:lnTo>
                    <a:pt x="15123" y="2224"/>
                  </a:lnTo>
                  <a:lnTo>
                    <a:pt x="15088" y="1885"/>
                  </a:lnTo>
                  <a:lnTo>
                    <a:pt x="15018" y="1545"/>
                  </a:lnTo>
                  <a:lnTo>
                    <a:pt x="14668" y="1018"/>
                  </a:lnTo>
                  <a:lnTo>
                    <a:pt x="14423" y="829"/>
                  </a:lnTo>
                  <a:lnTo>
                    <a:pt x="14178" y="678"/>
                  </a:lnTo>
                  <a:lnTo>
                    <a:pt x="13863" y="565"/>
                  </a:lnTo>
                  <a:lnTo>
                    <a:pt x="13513" y="528"/>
                  </a:lnTo>
                  <a:lnTo>
                    <a:pt x="13198" y="565"/>
                  </a:lnTo>
                  <a:lnTo>
                    <a:pt x="12918" y="678"/>
                  </a:lnTo>
                  <a:lnTo>
                    <a:pt x="12638" y="829"/>
                  </a:lnTo>
                  <a:lnTo>
                    <a:pt x="12393" y="1018"/>
                  </a:lnTo>
                  <a:lnTo>
                    <a:pt x="12218" y="1282"/>
                  </a:lnTo>
                  <a:lnTo>
                    <a:pt x="12078" y="1545"/>
                  </a:lnTo>
                  <a:lnTo>
                    <a:pt x="11973" y="1885"/>
                  </a:lnTo>
                  <a:lnTo>
                    <a:pt x="11938" y="2224"/>
                  </a:lnTo>
                  <a:lnTo>
                    <a:pt x="11973" y="2601"/>
                  </a:lnTo>
                  <a:lnTo>
                    <a:pt x="12078" y="2940"/>
                  </a:lnTo>
                  <a:lnTo>
                    <a:pt x="12218" y="3204"/>
                  </a:lnTo>
                  <a:lnTo>
                    <a:pt x="12393" y="3468"/>
                  </a:lnTo>
                  <a:lnTo>
                    <a:pt x="12638" y="3657"/>
                  </a:lnTo>
                  <a:lnTo>
                    <a:pt x="12918" y="3807"/>
                  </a:lnTo>
                  <a:lnTo>
                    <a:pt x="13198" y="3920"/>
                  </a:lnTo>
                  <a:lnTo>
                    <a:pt x="13513" y="3958"/>
                  </a:lnTo>
                  <a:close/>
                  <a:moveTo>
                    <a:pt x="2871" y="5089"/>
                  </a:moveTo>
                  <a:lnTo>
                    <a:pt x="3116" y="5051"/>
                  </a:lnTo>
                  <a:lnTo>
                    <a:pt x="3361" y="4976"/>
                  </a:lnTo>
                  <a:lnTo>
                    <a:pt x="3571" y="4825"/>
                  </a:lnTo>
                  <a:lnTo>
                    <a:pt x="3781" y="4674"/>
                  </a:lnTo>
                  <a:lnTo>
                    <a:pt x="3956" y="4410"/>
                  </a:lnTo>
                  <a:lnTo>
                    <a:pt x="4061" y="4184"/>
                  </a:lnTo>
                  <a:lnTo>
                    <a:pt x="4131" y="3920"/>
                  </a:lnTo>
                  <a:lnTo>
                    <a:pt x="4166" y="3619"/>
                  </a:lnTo>
                  <a:lnTo>
                    <a:pt x="4131" y="3355"/>
                  </a:lnTo>
                  <a:lnTo>
                    <a:pt x="4061" y="3091"/>
                  </a:lnTo>
                  <a:lnTo>
                    <a:pt x="3956" y="2827"/>
                  </a:lnTo>
                  <a:lnTo>
                    <a:pt x="3781" y="2639"/>
                  </a:lnTo>
                  <a:lnTo>
                    <a:pt x="3571" y="2450"/>
                  </a:lnTo>
                  <a:lnTo>
                    <a:pt x="3361" y="2337"/>
                  </a:lnTo>
                  <a:lnTo>
                    <a:pt x="3116" y="2224"/>
                  </a:lnTo>
                  <a:lnTo>
                    <a:pt x="2871" y="2186"/>
                  </a:lnTo>
                  <a:lnTo>
                    <a:pt x="2555" y="2224"/>
                  </a:lnTo>
                  <a:lnTo>
                    <a:pt x="2310" y="2337"/>
                  </a:lnTo>
                  <a:lnTo>
                    <a:pt x="2100" y="2450"/>
                  </a:lnTo>
                  <a:lnTo>
                    <a:pt x="1890" y="2639"/>
                  </a:lnTo>
                  <a:lnTo>
                    <a:pt x="1750" y="2827"/>
                  </a:lnTo>
                  <a:lnTo>
                    <a:pt x="1610" y="3091"/>
                  </a:lnTo>
                  <a:lnTo>
                    <a:pt x="1540" y="3355"/>
                  </a:lnTo>
                  <a:lnTo>
                    <a:pt x="1505" y="3619"/>
                  </a:lnTo>
                  <a:lnTo>
                    <a:pt x="1540" y="3920"/>
                  </a:lnTo>
                  <a:lnTo>
                    <a:pt x="1610" y="4184"/>
                  </a:lnTo>
                  <a:lnTo>
                    <a:pt x="1750" y="4410"/>
                  </a:lnTo>
                  <a:lnTo>
                    <a:pt x="1890" y="4674"/>
                  </a:lnTo>
                  <a:lnTo>
                    <a:pt x="2100" y="4825"/>
                  </a:lnTo>
                  <a:lnTo>
                    <a:pt x="2310" y="4976"/>
                  </a:lnTo>
                  <a:lnTo>
                    <a:pt x="2555" y="5051"/>
                  </a:lnTo>
                  <a:lnTo>
                    <a:pt x="2871" y="5089"/>
                  </a:lnTo>
                  <a:close/>
                  <a:moveTo>
                    <a:pt x="18694" y="4674"/>
                  </a:moveTo>
                  <a:lnTo>
                    <a:pt x="18939" y="4599"/>
                  </a:lnTo>
                  <a:lnTo>
                    <a:pt x="19184" y="4523"/>
                  </a:lnTo>
                  <a:lnTo>
                    <a:pt x="19429" y="4410"/>
                  </a:lnTo>
                  <a:lnTo>
                    <a:pt x="19605" y="4222"/>
                  </a:lnTo>
                  <a:lnTo>
                    <a:pt x="19779" y="3996"/>
                  </a:lnTo>
                  <a:lnTo>
                    <a:pt x="19885" y="3770"/>
                  </a:lnTo>
                  <a:lnTo>
                    <a:pt x="19954" y="3506"/>
                  </a:lnTo>
                  <a:lnTo>
                    <a:pt x="19990" y="3242"/>
                  </a:lnTo>
                  <a:lnTo>
                    <a:pt x="19954" y="2940"/>
                  </a:lnTo>
                  <a:lnTo>
                    <a:pt x="19885" y="2676"/>
                  </a:lnTo>
                  <a:lnTo>
                    <a:pt x="19779" y="2450"/>
                  </a:lnTo>
                  <a:lnTo>
                    <a:pt x="19605" y="2186"/>
                  </a:lnTo>
                  <a:lnTo>
                    <a:pt x="19429" y="2035"/>
                  </a:lnTo>
                  <a:lnTo>
                    <a:pt x="19184" y="1885"/>
                  </a:lnTo>
                  <a:lnTo>
                    <a:pt x="18939" y="1809"/>
                  </a:lnTo>
                  <a:lnTo>
                    <a:pt x="18694" y="1772"/>
                  </a:lnTo>
                  <a:lnTo>
                    <a:pt x="18414" y="1809"/>
                  </a:lnTo>
                  <a:lnTo>
                    <a:pt x="18169" y="1885"/>
                  </a:lnTo>
                  <a:lnTo>
                    <a:pt x="17959" y="2035"/>
                  </a:lnTo>
                  <a:lnTo>
                    <a:pt x="17714" y="2186"/>
                  </a:lnTo>
                  <a:lnTo>
                    <a:pt x="17574" y="2450"/>
                  </a:lnTo>
                  <a:lnTo>
                    <a:pt x="17434" y="2676"/>
                  </a:lnTo>
                  <a:lnTo>
                    <a:pt x="17364" y="2940"/>
                  </a:lnTo>
                  <a:lnTo>
                    <a:pt x="17364" y="3506"/>
                  </a:lnTo>
                  <a:lnTo>
                    <a:pt x="17434" y="3770"/>
                  </a:lnTo>
                  <a:lnTo>
                    <a:pt x="17574" y="3996"/>
                  </a:lnTo>
                  <a:lnTo>
                    <a:pt x="17714" y="4222"/>
                  </a:lnTo>
                  <a:lnTo>
                    <a:pt x="17959" y="4410"/>
                  </a:lnTo>
                  <a:lnTo>
                    <a:pt x="18169" y="4523"/>
                  </a:lnTo>
                  <a:lnTo>
                    <a:pt x="18414" y="4599"/>
                  </a:lnTo>
                  <a:lnTo>
                    <a:pt x="18694" y="4674"/>
                  </a:lnTo>
                  <a:close/>
                  <a:moveTo>
                    <a:pt x="20164" y="5353"/>
                  </a:moveTo>
                  <a:lnTo>
                    <a:pt x="17189" y="5353"/>
                  </a:lnTo>
                  <a:lnTo>
                    <a:pt x="16909" y="5390"/>
                  </a:lnTo>
                  <a:lnTo>
                    <a:pt x="16629" y="5503"/>
                  </a:lnTo>
                  <a:lnTo>
                    <a:pt x="16489" y="5277"/>
                  </a:lnTo>
                  <a:lnTo>
                    <a:pt x="16349" y="5089"/>
                  </a:lnTo>
                  <a:lnTo>
                    <a:pt x="16174" y="4976"/>
                  </a:lnTo>
                  <a:lnTo>
                    <a:pt x="15999" y="4863"/>
                  </a:lnTo>
                  <a:lnTo>
                    <a:pt x="15789" y="4750"/>
                  </a:lnTo>
                  <a:lnTo>
                    <a:pt x="15544" y="4712"/>
                  </a:lnTo>
                  <a:lnTo>
                    <a:pt x="15333" y="4674"/>
                  </a:lnTo>
                  <a:lnTo>
                    <a:pt x="11728" y="4674"/>
                  </a:lnTo>
                  <a:lnTo>
                    <a:pt x="11413" y="4750"/>
                  </a:lnTo>
                  <a:lnTo>
                    <a:pt x="11202" y="4787"/>
                  </a:lnTo>
                  <a:lnTo>
                    <a:pt x="11062" y="4863"/>
                  </a:lnTo>
                  <a:lnTo>
                    <a:pt x="10922" y="4976"/>
                  </a:lnTo>
                  <a:lnTo>
                    <a:pt x="10817" y="5089"/>
                  </a:lnTo>
                  <a:lnTo>
                    <a:pt x="10257" y="4561"/>
                  </a:lnTo>
                  <a:lnTo>
                    <a:pt x="9942" y="4448"/>
                  </a:lnTo>
                  <a:lnTo>
                    <a:pt x="9767" y="4410"/>
                  </a:lnTo>
                  <a:lnTo>
                    <a:pt x="6266" y="4410"/>
                  </a:lnTo>
                  <a:lnTo>
                    <a:pt x="5986" y="4486"/>
                  </a:lnTo>
                  <a:lnTo>
                    <a:pt x="5741" y="4674"/>
                  </a:lnTo>
                  <a:lnTo>
                    <a:pt x="5531" y="4825"/>
                  </a:lnTo>
                  <a:lnTo>
                    <a:pt x="5321" y="5051"/>
                  </a:lnTo>
                  <a:lnTo>
                    <a:pt x="5146" y="5315"/>
                  </a:lnTo>
                  <a:lnTo>
                    <a:pt x="5006" y="5579"/>
                  </a:lnTo>
                  <a:lnTo>
                    <a:pt x="4901" y="5881"/>
                  </a:lnTo>
                  <a:lnTo>
                    <a:pt x="4691" y="5805"/>
                  </a:lnTo>
                  <a:lnTo>
                    <a:pt x="4411" y="5767"/>
                  </a:lnTo>
                  <a:lnTo>
                    <a:pt x="3956" y="5730"/>
                  </a:lnTo>
                  <a:lnTo>
                    <a:pt x="1470" y="5730"/>
                  </a:lnTo>
                  <a:lnTo>
                    <a:pt x="1190" y="5767"/>
                  </a:lnTo>
                  <a:lnTo>
                    <a:pt x="910" y="5881"/>
                  </a:lnTo>
                  <a:lnTo>
                    <a:pt x="665" y="6031"/>
                  </a:lnTo>
                  <a:lnTo>
                    <a:pt x="455" y="6258"/>
                  </a:lnTo>
                  <a:lnTo>
                    <a:pt x="245" y="6521"/>
                  </a:lnTo>
                  <a:lnTo>
                    <a:pt x="105" y="6823"/>
                  </a:lnTo>
                  <a:lnTo>
                    <a:pt x="35" y="7200"/>
                  </a:lnTo>
                  <a:lnTo>
                    <a:pt x="0" y="7577"/>
                  </a:lnTo>
                  <a:lnTo>
                    <a:pt x="0" y="12289"/>
                  </a:lnTo>
                  <a:lnTo>
                    <a:pt x="70" y="12477"/>
                  </a:lnTo>
                  <a:lnTo>
                    <a:pt x="140" y="12590"/>
                  </a:lnTo>
                  <a:lnTo>
                    <a:pt x="245" y="12666"/>
                  </a:lnTo>
                  <a:lnTo>
                    <a:pt x="350" y="12703"/>
                  </a:lnTo>
                  <a:lnTo>
                    <a:pt x="665" y="12703"/>
                  </a:lnTo>
                  <a:lnTo>
                    <a:pt x="770" y="12666"/>
                  </a:lnTo>
                  <a:lnTo>
                    <a:pt x="840" y="12590"/>
                  </a:lnTo>
                  <a:lnTo>
                    <a:pt x="910" y="12477"/>
                  </a:lnTo>
                  <a:lnTo>
                    <a:pt x="980" y="12251"/>
                  </a:lnTo>
                  <a:lnTo>
                    <a:pt x="980" y="12025"/>
                  </a:lnTo>
                  <a:lnTo>
                    <a:pt x="1015" y="7275"/>
                  </a:lnTo>
                  <a:lnTo>
                    <a:pt x="1610" y="7275"/>
                  </a:lnTo>
                  <a:lnTo>
                    <a:pt x="1575" y="18773"/>
                  </a:lnTo>
                  <a:lnTo>
                    <a:pt x="1610" y="19187"/>
                  </a:lnTo>
                  <a:lnTo>
                    <a:pt x="1680" y="19489"/>
                  </a:lnTo>
                  <a:lnTo>
                    <a:pt x="1820" y="19677"/>
                  </a:lnTo>
                  <a:lnTo>
                    <a:pt x="1960" y="19828"/>
                  </a:lnTo>
                  <a:lnTo>
                    <a:pt x="2100" y="19903"/>
                  </a:lnTo>
                  <a:lnTo>
                    <a:pt x="2275" y="19979"/>
                  </a:lnTo>
                  <a:lnTo>
                    <a:pt x="3536" y="19979"/>
                  </a:lnTo>
                  <a:lnTo>
                    <a:pt x="3676" y="19903"/>
                  </a:lnTo>
                  <a:lnTo>
                    <a:pt x="3816" y="19790"/>
                  </a:lnTo>
                  <a:lnTo>
                    <a:pt x="3956" y="19640"/>
                  </a:lnTo>
                  <a:lnTo>
                    <a:pt x="4061" y="19414"/>
                  </a:lnTo>
                  <a:lnTo>
                    <a:pt x="4131" y="19074"/>
                  </a:lnTo>
                  <a:lnTo>
                    <a:pt x="4166" y="18584"/>
                  </a:lnTo>
                  <a:lnTo>
                    <a:pt x="4201" y="12703"/>
                  </a:lnTo>
                  <a:lnTo>
                    <a:pt x="4201" y="7275"/>
                  </a:lnTo>
                  <a:lnTo>
                    <a:pt x="4831" y="7275"/>
                  </a:lnTo>
                  <a:lnTo>
                    <a:pt x="4831" y="12138"/>
                  </a:lnTo>
                  <a:lnTo>
                    <a:pt x="4866" y="12440"/>
                  </a:lnTo>
                  <a:lnTo>
                    <a:pt x="4901" y="12553"/>
                  </a:lnTo>
                  <a:lnTo>
                    <a:pt x="4936" y="12628"/>
                  </a:lnTo>
                  <a:lnTo>
                    <a:pt x="5006" y="12666"/>
                  </a:lnTo>
                  <a:lnTo>
                    <a:pt x="5111" y="12703"/>
                  </a:lnTo>
                  <a:lnTo>
                    <a:pt x="5426" y="12703"/>
                  </a:lnTo>
                  <a:lnTo>
                    <a:pt x="5496" y="12666"/>
                  </a:lnTo>
                  <a:lnTo>
                    <a:pt x="5601" y="12628"/>
                  </a:lnTo>
                  <a:lnTo>
                    <a:pt x="5671" y="12553"/>
                  </a:lnTo>
                  <a:lnTo>
                    <a:pt x="5741" y="12364"/>
                  </a:lnTo>
                  <a:lnTo>
                    <a:pt x="5776" y="12101"/>
                  </a:lnTo>
                  <a:lnTo>
                    <a:pt x="5741" y="6446"/>
                  </a:lnTo>
                  <a:lnTo>
                    <a:pt x="6336" y="6446"/>
                  </a:lnTo>
                  <a:lnTo>
                    <a:pt x="6336" y="19903"/>
                  </a:lnTo>
                  <a:lnTo>
                    <a:pt x="6371" y="20394"/>
                  </a:lnTo>
                  <a:lnTo>
                    <a:pt x="6476" y="20771"/>
                  </a:lnTo>
                  <a:lnTo>
                    <a:pt x="6756" y="21298"/>
                  </a:lnTo>
                  <a:lnTo>
                    <a:pt x="6931" y="21449"/>
                  </a:lnTo>
                  <a:lnTo>
                    <a:pt x="7177" y="21525"/>
                  </a:lnTo>
                  <a:lnTo>
                    <a:pt x="7352" y="21600"/>
                  </a:lnTo>
                  <a:lnTo>
                    <a:pt x="8822" y="21600"/>
                  </a:lnTo>
                  <a:lnTo>
                    <a:pt x="8997" y="21525"/>
                  </a:lnTo>
                  <a:lnTo>
                    <a:pt x="9207" y="21411"/>
                  </a:lnTo>
                  <a:lnTo>
                    <a:pt x="9382" y="21223"/>
                  </a:lnTo>
                  <a:lnTo>
                    <a:pt x="9522" y="20997"/>
                  </a:lnTo>
                  <a:lnTo>
                    <a:pt x="9627" y="20658"/>
                  </a:lnTo>
                  <a:lnTo>
                    <a:pt x="9732" y="20243"/>
                  </a:lnTo>
                  <a:lnTo>
                    <a:pt x="9767" y="19715"/>
                  </a:lnTo>
                  <a:lnTo>
                    <a:pt x="9767" y="12817"/>
                  </a:lnTo>
                  <a:lnTo>
                    <a:pt x="9732" y="6446"/>
                  </a:lnTo>
                  <a:lnTo>
                    <a:pt x="10327" y="6446"/>
                  </a:lnTo>
                  <a:lnTo>
                    <a:pt x="10327" y="11950"/>
                  </a:lnTo>
                  <a:lnTo>
                    <a:pt x="10362" y="12289"/>
                  </a:lnTo>
                  <a:lnTo>
                    <a:pt x="10362" y="12440"/>
                  </a:lnTo>
                  <a:lnTo>
                    <a:pt x="10432" y="12553"/>
                  </a:lnTo>
                  <a:lnTo>
                    <a:pt x="10467" y="12628"/>
                  </a:lnTo>
                  <a:lnTo>
                    <a:pt x="10572" y="12666"/>
                  </a:lnTo>
                  <a:lnTo>
                    <a:pt x="10677" y="12703"/>
                  </a:lnTo>
                  <a:lnTo>
                    <a:pt x="10922" y="12703"/>
                  </a:lnTo>
                  <a:lnTo>
                    <a:pt x="10992" y="12666"/>
                  </a:lnTo>
                  <a:lnTo>
                    <a:pt x="11132" y="12515"/>
                  </a:lnTo>
                  <a:lnTo>
                    <a:pt x="11168" y="12289"/>
                  </a:lnTo>
                  <a:lnTo>
                    <a:pt x="11202" y="11987"/>
                  </a:lnTo>
                  <a:lnTo>
                    <a:pt x="11202" y="6710"/>
                  </a:lnTo>
                  <a:lnTo>
                    <a:pt x="11798" y="6710"/>
                  </a:lnTo>
                  <a:lnTo>
                    <a:pt x="11833" y="19753"/>
                  </a:lnTo>
                  <a:lnTo>
                    <a:pt x="11903" y="20243"/>
                  </a:lnTo>
                  <a:lnTo>
                    <a:pt x="11973" y="20620"/>
                  </a:lnTo>
                  <a:lnTo>
                    <a:pt x="12113" y="20884"/>
                  </a:lnTo>
                  <a:lnTo>
                    <a:pt x="12288" y="21110"/>
                  </a:lnTo>
                  <a:lnTo>
                    <a:pt x="12498" y="21298"/>
                  </a:lnTo>
                  <a:lnTo>
                    <a:pt x="12673" y="21374"/>
                  </a:lnTo>
                  <a:lnTo>
                    <a:pt x="12883" y="21449"/>
                  </a:lnTo>
                  <a:lnTo>
                    <a:pt x="14388" y="21449"/>
                  </a:lnTo>
                  <a:lnTo>
                    <a:pt x="14563" y="21374"/>
                  </a:lnTo>
                  <a:lnTo>
                    <a:pt x="14738" y="21223"/>
                  </a:lnTo>
                  <a:lnTo>
                    <a:pt x="14913" y="21072"/>
                  </a:lnTo>
                  <a:lnTo>
                    <a:pt x="15053" y="20846"/>
                  </a:lnTo>
                  <a:lnTo>
                    <a:pt x="15158" y="20507"/>
                  </a:lnTo>
                  <a:lnTo>
                    <a:pt x="15263" y="20092"/>
                  </a:lnTo>
                  <a:lnTo>
                    <a:pt x="15298" y="19564"/>
                  </a:lnTo>
                  <a:lnTo>
                    <a:pt x="15333" y="17227"/>
                  </a:lnTo>
                  <a:lnTo>
                    <a:pt x="15333" y="12854"/>
                  </a:lnTo>
                  <a:lnTo>
                    <a:pt x="15298" y="6710"/>
                  </a:lnTo>
                  <a:lnTo>
                    <a:pt x="15929" y="6710"/>
                  </a:lnTo>
                  <a:lnTo>
                    <a:pt x="15929" y="11987"/>
                  </a:lnTo>
                  <a:lnTo>
                    <a:pt x="15964" y="12251"/>
                  </a:lnTo>
                  <a:lnTo>
                    <a:pt x="16034" y="12515"/>
                  </a:lnTo>
                  <a:lnTo>
                    <a:pt x="16069" y="12590"/>
                  </a:lnTo>
                  <a:lnTo>
                    <a:pt x="16139" y="12666"/>
                  </a:lnTo>
                  <a:lnTo>
                    <a:pt x="16244" y="12703"/>
                  </a:lnTo>
                  <a:lnTo>
                    <a:pt x="16559" y="12703"/>
                  </a:lnTo>
                  <a:lnTo>
                    <a:pt x="16664" y="12666"/>
                  </a:lnTo>
                  <a:lnTo>
                    <a:pt x="16734" y="12590"/>
                  </a:lnTo>
                  <a:lnTo>
                    <a:pt x="16804" y="12440"/>
                  </a:lnTo>
                  <a:lnTo>
                    <a:pt x="16839" y="12214"/>
                  </a:lnTo>
                  <a:lnTo>
                    <a:pt x="16874" y="9952"/>
                  </a:lnTo>
                  <a:lnTo>
                    <a:pt x="16874" y="7275"/>
                  </a:lnTo>
                  <a:lnTo>
                    <a:pt x="17469" y="7275"/>
                  </a:lnTo>
                  <a:lnTo>
                    <a:pt x="17469" y="18584"/>
                  </a:lnTo>
                  <a:lnTo>
                    <a:pt x="17539" y="18923"/>
                  </a:lnTo>
                  <a:lnTo>
                    <a:pt x="17609" y="19187"/>
                  </a:lnTo>
                  <a:lnTo>
                    <a:pt x="17679" y="19338"/>
                  </a:lnTo>
                  <a:lnTo>
                    <a:pt x="17784" y="19489"/>
                  </a:lnTo>
                  <a:lnTo>
                    <a:pt x="17959" y="19564"/>
                  </a:lnTo>
                  <a:lnTo>
                    <a:pt x="18064" y="19602"/>
                  </a:lnTo>
                  <a:lnTo>
                    <a:pt x="19429" y="19602"/>
                  </a:lnTo>
                  <a:lnTo>
                    <a:pt x="19569" y="19564"/>
                  </a:lnTo>
                  <a:lnTo>
                    <a:pt x="19675" y="19451"/>
                  </a:lnTo>
                  <a:lnTo>
                    <a:pt x="19779" y="19338"/>
                  </a:lnTo>
                  <a:lnTo>
                    <a:pt x="19885" y="19112"/>
                  </a:lnTo>
                  <a:lnTo>
                    <a:pt x="19990" y="18810"/>
                  </a:lnTo>
                  <a:lnTo>
                    <a:pt x="20024" y="18471"/>
                  </a:lnTo>
                  <a:lnTo>
                    <a:pt x="20060" y="18019"/>
                  </a:lnTo>
                  <a:lnTo>
                    <a:pt x="20060" y="7275"/>
                  </a:lnTo>
                  <a:lnTo>
                    <a:pt x="20690" y="7275"/>
                  </a:lnTo>
                  <a:lnTo>
                    <a:pt x="20690" y="12138"/>
                  </a:lnTo>
                  <a:lnTo>
                    <a:pt x="20725" y="12364"/>
                  </a:lnTo>
                  <a:lnTo>
                    <a:pt x="20830" y="12553"/>
                  </a:lnTo>
                  <a:lnTo>
                    <a:pt x="20970" y="12666"/>
                  </a:lnTo>
                  <a:lnTo>
                    <a:pt x="21145" y="12703"/>
                  </a:lnTo>
                  <a:lnTo>
                    <a:pt x="21355" y="12666"/>
                  </a:lnTo>
                  <a:lnTo>
                    <a:pt x="21495" y="12553"/>
                  </a:lnTo>
                  <a:lnTo>
                    <a:pt x="21565" y="12402"/>
                  </a:lnTo>
                  <a:lnTo>
                    <a:pt x="21600" y="12176"/>
                  </a:lnTo>
                  <a:lnTo>
                    <a:pt x="21600" y="7426"/>
                  </a:lnTo>
                  <a:lnTo>
                    <a:pt x="21565" y="7049"/>
                  </a:lnTo>
                  <a:lnTo>
                    <a:pt x="21495" y="6634"/>
                  </a:lnTo>
                  <a:lnTo>
                    <a:pt x="21355" y="6295"/>
                  </a:lnTo>
                  <a:lnTo>
                    <a:pt x="21180" y="5994"/>
                  </a:lnTo>
                  <a:lnTo>
                    <a:pt x="20970" y="5730"/>
                  </a:lnTo>
                  <a:lnTo>
                    <a:pt x="20725" y="5541"/>
                  </a:lnTo>
                  <a:lnTo>
                    <a:pt x="20445" y="5390"/>
                  </a:lnTo>
                  <a:lnTo>
                    <a:pt x="20305" y="5353"/>
                  </a:lnTo>
                  <a:lnTo>
                    <a:pt x="20164" y="5353"/>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grpSp>
        <p:nvGrpSpPr>
          <p:cNvPr id="211" name="Group 66"/>
          <p:cNvGrpSpPr/>
          <p:nvPr/>
        </p:nvGrpSpPr>
        <p:grpSpPr>
          <a:xfrm>
            <a:off x="6516427" y="3061012"/>
            <a:ext cx="613637" cy="613637"/>
            <a:chOff x="0" y="0"/>
            <a:chExt cx="613635" cy="613635"/>
          </a:xfrm>
        </p:grpSpPr>
        <p:sp>
          <p:nvSpPr>
            <p:cNvPr id="209" name="Oval 67"/>
            <p:cNvSpPr/>
            <p:nvPr/>
          </p:nvSpPr>
          <p:spPr>
            <a:xfrm>
              <a:off x="0" y="0"/>
              <a:ext cx="613636" cy="613636"/>
            </a:xfrm>
            <a:prstGeom prst="ellipse">
              <a:avLst/>
            </a:prstGeom>
            <a:solidFill>
              <a:schemeClr val="accent6"/>
            </a:solidFill>
            <a:ln w="12700" cap="flat">
              <a:solidFill>
                <a:srgbClr val="3F692E"/>
              </a:solidFill>
              <a:prstDash val="solid"/>
              <a:round/>
            </a:ln>
            <a:effectLst/>
          </p:spPr>
          <p:txBody>
            <a:bodyPr wrap="square" lIns="45719" tIns="45719" rIns="45719" bIns="45719" numCol="1" anchor="ctr">
              <a:noAutofit/>
            </a:bodyPr>
            <a:lstStyle/>
            <a:p>
              <a:pPr algn="ctr">
                <a:defRPr sz="1200">
                  <a:solidFill>
                    <a:srgbClr val="FFFFFF"/>
                  </a:solidFill>
                </a:defRPr>
              </a:pPr>
              <a:endParaRPr/>
            </a:p>
          </p:txBody>
        </p:sp>
        <p:sp>
          <p:nvSpPr>
            <p:cNvPr id="210" name="Shape 114"/>
            <p:cNvSpPr/>
            <p:nvPr/>
          </p:nvSpPr>
          <p:spPr>
            <a:xfrm>
              <a:off x="59749" y="126327"/>
              <a:ext cx="490910" cy="368183"/>
            </a:xfrm>
            <a:custGeom>
              <a:avLst/>
              <a:gdLst/>
              <a:ahLst/>
              <a:cxnLst>
                <a:cxn ang="0">
                  <a:pos x="wd2" y="hd2"/>
                </a:cxn>
                <a:cxn ang="5400000">
                  <a:pos x="wd2" y="hd2"/>
                </a:cxn>
                <a:cxn ang="10800000">
                  <a:pos x="wd2" y="hd2"/>
                </a:cxn>
                <a:cxn ang="16200000">
                  <a:pos x="wd2" y="hd2"/>
                </a:cxn>
              </a:cxnLst>
              <a:rect l="0" t="0" r="r" b="b"/>
              <a:pathLst>
                <a:path w="21600" h="21600" extrusionOk="0">
                  <a:moveTo>
                    <a:pt x="7982" y="3430"/>
                  </a:moveTo>
                  <a:lnTo>
                    <a:pt x="8297" y="3393"/>
                  </a:lnTo>
                  <a:lnTo>
                    <a:pt x="8612" y="3317"/>
                  </a:lnTo>
                  <a:lnTo>
                    <a:pt x="8892" y="3129"/>
                  </a:lnTo>
                  <a:lnTo>
                    <a:pt x="9102" y="2940"/>
                  </a:lnTo>
                  <a:lnTo>
                    <a:pt x="9347" y="2676"/>
                  </a:lnTo>
                  <a:lnTo>
                    <a:pt x="9487" y="2413"/>
                  </a:lnTo>
                  <a:lnTo>
                    <a:pt x="9557" y="2035"/>
                  </a:lnTo>
                  <a:lnTo>
                    <a:pt x="9592" y="1696"/>
                  </a:lnTo>
                  <a:lnTo>
                    <a:pt x="9557" y="1357"/>
                  </a:lnTo>
                  <a:lnTo>
                    <a:pt x="9487" y="1055"/>
                  </a:lnTo>
                  <a:lnTo>
                    <a:pt x="9347" y="754"/>
                  </a:lnTo>
                  <a:lnTo>
                    <a:pt x="9102" y="490"/>
                  </a:lnTo>
                  <a:lnTo>
                    <a:pt x="8892" y="301"/>
                  </a:lnTo>
                  <a:lnTo>
                    <a:pt x="8612" y="151"/>
                  </a:lnTo>
                  <a:lnTo>
                    <a:pt x="8297" y="38"/>
                  </a:lnTo>
                  <a:lnTo>
                    <a:pt x="7982" y="0"/>
                  </a:lnTo>
                  <a:lnTo>
                    <a:pt x="7667" y="38"/>
                  </a:lnTo>
                  <a:lnTo>
                    <a:pt x="7387" y="151"/>
                  </a:lnTo>
                  <a:lnTo>
                    <a:pt x="7107" y="301"/>
                  </a:lnTo>
                  <a:lnTo>
                    <a:pt x="6861" y="490"/>
                  </a:lnTo>
                  <a:lnTo>
                    <a:pt x="6651" y="754"/>
                  </a:lnTo>
                  <a:lnTo>
                    <a:pt x="6511" y="1055"/>
                  </a:lnTo>
                  <a:lnTo>
                    <a:pt x="6406" y="1357"/>
                  </a:lnTo>
                  <a:lnTo>
                    <a:pt x="6371" y="1696"/>
                  </a:lnTo>
                  <a:lnTo>
                    <a:pt x="6406" y="2035"/>
                  </a:lnTo>
                  <a:lnTo>
                    <a:pt x="6511" y="2413"/>
                  </a:lnTo>
                  <a:lnTo>
                    <a:pt x="6651" y="2676"/>
                  </a:lnTo>
                  <a:lnTo>
                    <a:pt x="6861" y="2940"/>
                  </a:lnTo>
                  <a:lnTo>
                    <a:pt x="7107" y="3129"/>
                  </a:lnTo>
                  <a:lnTo>
                    <a:pt x="7387" y="3317"/>
                  </a:lnTo>
                  <a:lnTo>
                    <a:pt x="7667" y="3393"/>
                  </a:lnTo>
                  <a:lnTo>
                    <a:pt x="7982" y="3430"/>
                  </a:lnTo>
                  <a:close/>
                  <a:moveTo>
                    <a:pt x="13513" y="3958"/>
                  </a:moveTo>
                  <a:lnTo>
                    <a:pt x="13863" y="3920"/>
                  </a:lnTo>
                  <a:lnTo>
                    <a:pt x="14178" y="3807"/>
                  </a:lnTo>
                  <a:lnTo>
                    <a:pt x="14423" y="3657"/>
                  </a:lnTo>
                  <a:lnTo>
                    <a:pt x="14668" y="3468"/>
                  </a:lnTo>
                  <a:lnTo>
                    <a:pt x="15018" y="2940"/>
                  </a:lnTo>
                  <a:lnTo>
                    <a:pt x="15088" y="2601"/>
                  </a:lnTo>
                  <a:lnTo>
                    <a:pt x="15123" y="2224"/>
                  </a:lnTo>
                  <a:lnTo>
                    <a:pt x="15088" y="1885"/>
                  </a:lnTo>
                  <a:lnTo>
                    <a:pt x="15018" y="1545"/>
                  </a:lnTo>
                  <a:lnTo>
                    <a:pt x="14668" y="1018"/>
                  </a:lnTo>
                  <a:lnTo>
                    <a:pt x="14423" y="829"/>
                  </a:lnTo>
                  <a:lnTo>
                    <a:pt x="14178" y="678"/>
                  </a:lnTo>
                  <a:lnTo>
                    <a:pt x="13863" y="565"/>
                  </a:lnTo>
                  <a:lnTo>
                    <a:pt x="13513" y="528"/>
                  </a:lnTo>
                  <a:lnTo>
                    <a:pt x="13198" y="565"/>
                  </a:lnTo>
                  <a:lnTo>
                    <a:pt x="12918" y="678"/>
                  </a:lnTo>
                  <a:lnTo>
                    <a:pt x="12638" y="829"/>
                  </a:lnTo>
                  <a:lnTo>
                    <a:pt x="12393" y="1018"/>
                  </a:lnTo>
                  <a:lnTo>
                    <a:pt x="12218" y="1282"/>
                  </a:lnTo>
                  <a:lnTo>
                    <a:pt x="12078" y="1545"/>
                  </a:lnTo>
                  <a:lnTo>
                    <a:pt x="11973" y="1885"/>
                  </a:lnTo>
                  <a:lnTo>
                    <a:pt x="11938" y="2224"/>
                  </a:lnTo>
                  <a:lnTo>
                    <a:pt x="11973" y="2601"/>
                  </a:lnTo>
                  <a:lnTo>
                    <a:pt x="12078" y="2940"/>
                  </a:lnTo>
                  <a:lnTo>
                    <a:pt x="12218" y="3204"/>
                  </a:lnTo>
                  <a:lnTo>
                    <a:pt x="12393" y="3468"/>
                  </a:lnTo>
                  <a:lnTo>
                    <a:pt x="12638" y="3657"/>
                  </a:lnTo>
                  <a:lnTo>
                    <a:pt x="12918" y="3807"/>
                  </a:lnTo>
                  <a:lnTo>
                    <a:pt x="13198" y="3920"/>
                  </a:lnTo>
                  <a:lnTo>
                    <a:pt x="13513" y="3958"/>
                  </a:lnTo>
                  <a:close/>
                  <a:moveTo>
                    <a:pt x="2871" y="5089"/>
                  </a:moveTo>
                  <a:lnTo>
                    <a:pt x="3116" y="5051"/>
                  </a:lnTo>
                  <a:lnTo>
                    <a:pt x="3361" y="4976"/>
                  </a:lnTo>
                  <a:lnTo>
                    <a:pt x="3571" y="4825"/>
                  </a:lnTo>
                  <a:lnTo>
                    <a:pt x="3781" y="4674"/>
                  </a:lnTo>
                  <a:lnTo>
                    <a:pt x="3956" y="4410"/>
                  </a:lnTo>
                  <a:lnTo>
                    <a:pt x="4061" y="4184"/>
                  </a:lnTo>
                  <a:lnTo>
                    <a:pt x="4131" y="3920"/>
                  </a:lnTo>
                  <a:lnTo>
                    <a:pt x="4166" y="3619"/>
                  </a:lnTo>
                  <a:lnTo>
                    <a:pt x="4131" y="3355"/>
                  </a:lnTo>
                  <a:lnTo>
                    <a:pt x="4061" y="3091"/>
                  </a:lnTo>
                  <a:lnTo>
                    <a:pt x="3956" y="2827"/>
                  </a:lnTo>
                  <a:lnTo>
                    <a:pt x="3781" y="2639"/>
                  </a:lnTo>
                  <a:lnTo>
                    <a:pt x="3571" y="2450"/>
                  </a:lnTo>
                  <a:lnTo>
                    <a:pt x="3361" y="2337"/>
                  </a:lnTo>
                  <a:lnTo>
                    <a:pt x="3116" y="2224"/>
                  </a:lnTo>
                  <a:lnTo>
                    <a:pt x="2871" y="2186"/>
                  </a:lnTo>
                  <a:lnTo>
                    <a:pt x="2555" y="2224"/>
                  </a:lnTo>
                  <a:lnTo>
                    <a:pt x="2310" y="2337"/>
                  </a:lnTo>
                  <a:lnTo>
                    <a:pt x="2100" y="2450"/>
                  </a:lnTo>
                  <a:lnTo>
                    <a:pt x="1890" y="2639"/>
                  </a:lnTo>
                  <a:lnTo>
                    <a:pt x="1750" y="2827"/>
                  </a:lnTo>
                  <a:lnTo>
                    <a:pt x="1610" y="3091"/>
                  </a:lnTo>
                  <a:lnTo>
                    <a:pt x="1540" y="3355"/>
                  </a:lnTo>
                  <a:lnTo>
                    <a:pt x="1505" y="3619"/>
                  </a:lnTo>
                  <a:lnTo>
                    <a:pt x="1540" y="3920"/>
                  </a:lnTo>
                  <a:lnTo>
                    <a:pt x="1610" y="4184"/>
                  </a:lnTo>
                  <a:lnTo>
                    <a:pt x="1750" y="4410"/>
                  </a:lnTo>
                  <a:lnTo>
                    <a:pt x="1890" y="4674"/>
                  </a:lnTo>
                  <a:lnTo>
                    <a:pt x="2100" y="4825"/>
                  </a:lnTo>
                  <a:lnTo>
                    <a:pt x="2310" y="4976"/>
                  </a:lnTo>
                  <a:lnTo>
                    <a:pt x="2555" y="5051"/>
                  </a:lnTo>
                  <a:lnTo>
                    <a:pt x="2871" y="5089"/>
                  </a:lnTo>
                  <a:close/>
                  <a:moveTo>
                    <a:pt x="18694" y="4674"/>
                  </a:moveTo>
                  <a:lnTo>
                    <a:pt x="18939" y="4599"/>
                  </a:lnTo>
                  <a:lnTo>
                    <a:pt x="19184" y="4523"/>
                  </a:lnTo>
                  <a:lnTo>
                    <a:pt x="19429" y="4410"/>
                  </a:lnTo>
                  <a:lnTo>
                    <a:pt x="19605" y="4222"/>
                  </a:lnTo>
                  <a:lnTo>
                    <a:pt x="19779" y="3996"/>
                  </a:lnTo>
                  <a:lnTo>
                    <a:pt x="19885" y="3770"/>
                  </a:lnTo>
                  <a:lnTo>
                    <a:pt x="19954" y="3506"/>
                  </a:lnTo>
                  <a:lnTo>
                    <a:pt x="19990" y="3242"/>
                  </a:lnTo>
                  <a:lnTo>
                    <a:pt x="19954" y="2940"/>
                  </a:lnTo>
                  <a:lnTo>
                    <a:pt x="19885" y="2676"/>
                  </a:lnTo>
                  <a:lnTo>
                    <a:pt x="19779" y="2450"/>
                  </a:lnTo>
                  <a:lnTo>
                    <a:pt x="19605" y="2186"/>
                  </a:lnTo>
                  <a:lnTo>
                    <a:pt x="19429" y="2035"/>
                  </a:lnTo>
                  <a:lnTo>
                    <a:pt x="19184" y="1885"/>
                  </a:lnTo>
                  <a:lnTo>
                    <a:pt x="18939" y="1809"/>
                  </a:lnTo>
                  <a:lnTo>
                    <a:pt x="18694" y="1772"/>
                  </a:lnTo>
                  <a:lnTo>
                    <a:pt x="18414" y="1809"/>
                  </a:lnTo>
                  <a:lnTo>
                    <a:pt x="18169" y="1885"/>
                  </a:lnTo>
                  <a:lnTo>
                    <a:pt x="17959" y="2035"/>
                  </a:lnTo>
                  <a:lnTo>
                    <a:pt x="17714" y="2186"/>
                  </a:lnTo>
                  <a:lnTo>
                    <a:pt x="17574" y="2450"/>
                  </a:lnTo>
                  <a:lnTo>
                    <a:pt x="17434" y="2676"/>
                  </a:lnTo>
                  <a:lnTo>
                    <a:pt x="17364" y="2940"/>
                  </a:lnTo>
                  <a:lnTo>
                    <a:pt x="17364" y="3506"/>
                  </a:lnTo>
                  <a:lnTo>
                    <a:pt x="17434" y="3770"/>
                  </a:lnTo>
                  <a:lnTo>
                    <a:pt x="17574" y="3996"/>
                  </a:lnTo>
                  <a:lnTo>
                    <a:pt x="17714" y="4222"/>
                  </a:lnTo>
                  <a:lnTo>
                    <a:pt x="17959" y="4410"/>
                  </a:lnTo>
                  <a:lnTo>
                    <a:pt x="18169" y="4523"/>
                  </a:lnTo>
                  <a:lnTo>
                    <a:pt x="18414" y="4599"/>
                  </a:lnTo>
                  <a:lnTo>
                    <a:pt x="18694" y="4674"/>
                  </a:lnTo>
                  <a:close/>
                  <a:moveTo>
                    <a:pt x="20164" y="5353"/>
                  </a:moveTo>
                  <a:lnTo>
                    <a:pt x="17189" y="5353"/>
                  </a:lnTo>
                  <a:lnTo>
                    <a:pt x="16909" y="5390"/>
                  </a:lnTo>
                  <a:lnTo>
                    <a:pt x="16629" y="5503"/>
                  </a:lnTo>
                  <a:lnTo>
                    <a:pt x="16489" y="5277"/>
                  </a:lnTo>
                  <a:lnTo>
                    <a:pt x="16349" y="5089"/>
                  </a:lnTo>
                  <a:lnTo>
                    <a:pt x="16174" y="4976"/>
                  </a:lnTo>
                  <a:lnTo>
                    <a:pt x="15999" y="4863"/>
                  </a:lnTo>
                  <a:lnTo>
                    <a:pt x="15789" y="4750"/>
                  </a:lnTo>
                  <a:lnTo>
                    <a:pt x="15544" y="4712"/>
                  </a:lnTo>
                  <a:lnTo>
                    <a:pt x="15333" y="4674"/>
                  </a:lnTo>
                  <a:lnTo>
                    <a:pt x="11728" y="4674"/>
                  </a:lnTo>
                  <a:lnTo>
                    <a:pt x="11413" y="4750"/>
                  </a:lnTo>
                  <a:lnTo>
                    <a:pt x="11202" y="4787"/>
                  </a:lnTo>
                  <a:lnTo>
                    <a:pt x="11062" y="4863"/>
                  </a:lnTo>
                  <a:lnTo>
                    <a:pt x="10922" y="4976"/>
                  </a:lnTo>
                  <a:lnTo>
                    <a:pt x="10817" y="5089"/>
                  </a:lnTo>
                  <a:lnTo>
                    <a:pt x="10257" y="4561"/>
                  </a:lnTo>
                  <a:lnTo>
                    <a:pt x="9942" y="4448"/>
                  </a:lnTo>
                  <a:lnTo>
                    <a:pt x="9767" y="4410"/>
                  </a:lnTo>
                  <a:lnTo>
                    <a:pt x="6266" y="4410"/>
                  </a:lnTo>
                  <a:lnTo>
                    <a:pt x="5986" y="4486"/>
                  </a:lnTo>
                  <a:lnTo>
                    <a:pt x="5741" y="4674"/>
                  </a:lnTo>
                  <a:lnTo>
                    <a:pt x="5531" y="4825"/>
                  </a:lnTo>
                  <a:lnTo>
                    <a:pt x="5321" y="5051"/>
                  </a:lnTo>
                  <a:lnTo>
                    <a:pt x="5146" y="5315"/>
                  </a:lnTo>
                  <a:lnTo>
                    <a:pt x="5006" y="5579"/>
                  </a:lnTo>
                  <a:lnTo>
                    <a:pt x="4901" y="5881"/>
                  </a:lnTo>
                  <a:lnTo>
                    <a:pt x="4691" y="5805"/>
                  </a:lnTo>
                  <a:lnTo>
                    <a:pt x="4411" y="5767"/>
                  </a:lnTo>
                  <a:lnTo>
                    <a:pt x="3956" y="5730"/>
                  </a:lnTo>
                  <a:lnTo>
                    <a:pt x="1470" y="5730"/>
                  </a:lnTo>
                  <a:lnTo>
                    <a:pt x="1190" y="5767"/>
                  </a:lnTo>
                  <a:lnTo>
                    <a:pt x="910" y="5881"/>
                  </a:lnTo>
                  <a:lnTo>
                    <a:pt x="665" y="6031"/>
                  </a:lnTo>
                  <a:lnTo>
                    <a:pt x="455" y="6258"/>
                  </a:lnTo>
                  <a:lnTo>
                    <a:pt x="245" y="6521"/>
                  </a:lnTo>
                  <a:lnTo>
                    <a:pt x="105" y="6823"/>
                  </a:lnTo>
                  <a:lnTo>
                    <a:pt x="35" y="7200"/>
                  </a:lnTo>
                  <a:lnTo>
                    <a:pt x="0" y="7577"/>
                  </a:lnTo>
                  <a:lnTo>
                    <a:pt x="0" y="12289"/>
                  </a:lnTo>
                  <a:lnTo>
                    <a:pt x="70" y="12477"/>
                  </a:lnTo>
                  <a:lnTo>
                    <a:pt x="140" y="12590"/>
                  </a:lnTo>
                  <a:lnTo>
                    <a:pt x="245" y="12666"/>
                  </a:lnTo>
                  <a:lnTo>
                    <a:pt x="350" y="12703"/>
                  </a:lnTo>
                  <a:lnTo>
                    <a:pt x="665" y="12703"/>
                  </a:lnTo>
                  <a:lnTo>
                    <a:pt x="770" y="12666"/>
                  </a:lnTo>
                  <a:lnTo>
                    <a:pt x="840" y="12590"/>
                  </a:lnTo>
                  <a:lnTo>
                    <a:pt x="910" y="12477"/>
                  </a:lnTo>
                  <a:lnTo>
                    <a:pt x="980" y="12251"/>
                  </a:lnTo>
                  <a:lnTo>
                    <a:pt x="980" y="12025"/>
                  </a:lnTo>
                  <a:lnTo>
                    <a:pt x="1015" y="7275"/>
                  </a:lnTo>
                  <a:lnTo>
                    <a:pt x="1610" y="7275"/>
                  </a:lnTo>
                  <a:lnTo>
                    <a:pt x="1575" y="18773"/>
                  </a:lnTo>
                  <a:lnTo>
                    <a:pt x="1610" y="19187"/>
                  </a:lnTo>
                  <a:lnTo>
                    <a:pt x="1680" y="19489"/>
                  </a:lnTo>
                  <a:lnTo>
                    <a:pt x="1820" y="19677"/>
                  </a:lnTo>
                  <a:lnTo>
                    <a:pt x="1960" y="19828"/>
                  </a:lnTo>
                  <a:lnTo>
                    <a:pt x="2100" y="19903"/>
                  </a:lnTo>
                  <a:lnTo>
                    <a:pt x="2275" y="19979"/>
                  </a:lnTo>
                  <a:lnTo>
                    <a:pt x="3536" y="19979"/>
                  </a:lnTo>
                  <a:lnTo>
                    <a:pt x="3676" y="19903"/>
                  </a:lnTo>
                  <a:lnTo>
                    <a:pt x="3816" y="19790"/>
                  </a:lnTo>
                  <a:lnTo>
                    <a:pt x="3956" y="19640"/>
                  </a:lnTo>
                  <a:lnTo>
                    <a:pt x="4061" y="19414"/>
                  </a:lnTo>
                  <a:lnTo>
                    <a:pt x="4131" y="19074"/>
                  </a:lnTo>
                  <a:lnTo>
                    <a:pt x="4166" y="18584"/>
                  </a:lnTo>
                  <a:lnTo>
                    <a:pt x="4201" y="12703"/>
                  </a:lnTo>
                  <a:lnTo>
                    <a:pt x="4201" y="7275"/>
                  </a:lnTo>
                  <a:lnTo>
                    <a:pt x="4831" y="7275"/>
                  </a:lnTo>
                  <a:lnTo>
                    <a:pt x="4831" y="12138"/>
                  </a:lnTo>
                  <a:lnTo>
                    <a:pt x="4866" y="12440"/>
                  </a:lnTo>
                  <a:lnTo>
                    <a:pt x="4901" y="12553"/>
                  </a:lnTo>
                  <a:lnTo>
                    <a:pt x="4936" y="12628"/>
                  </a:lnTo>
                  <a:lnTo>
                    <a:pt x="5006" y="12666"/>
                  </a:lnTo>
                  <a:lnTo>
                    <a:pt x="5111" y="12703"/>
                  </a:lnTo>
                  <a:lnTo>
                    <a:pt x="5426" y="12703"/>
                  </a:lnTo>
                  <a:lnTo>
                    <a:pt x="5496" y="12666"/>
                  </a:lnTo>
                  <a:lnTo>
                    <a:pt x="5601" y="12628"/>
                  </a:lnTo>
                  <a:lnTo>
                    <a:pt x="5671" y="12553"/>
                  </a:lnTo>
                  <a:lnTo>
                    <a:pt x="5741" y="12364"/>
                  </a:lnTo>
                  <a:lnTo>
                    <a:pt x="5776" y="12101"/>
                  </a:lnTo>
                  <a:lnTo>
                    <a:pt x="5741" y="6446"/>
                  </a:lnTo>
                  <a:lnTo>
                    <a:pt x="6336" y="6446"/>
                  </a:lnTo>
                  <a:lnTo>
                    <a:pt x="6336" y="19903"/>
                  </a:lnTo>
                  <a:lnTo>
                    <a:pt x="6371" y="20394"/>
                  </a:lnTo>
                  <a:lnTo>
                    <a:pt x="6476" y="20771"/>
                  </a:lnTo>
                  <a:lnTo>
                    <a:pt x="6756" y="21298"/>
                  </a:lnTo>
                  <a:lnTo>
                    <a:pt x="6931" y="21449"/>
                  </a:lnTo>
                  <a:lnTo>
                    <a:pt x="7177" y="21525"/>
                  </a:lnTo>
                  <a:lnTo>
                    <a:pt x="7352" y="21600"/>
                  </a:lnTo>
                  <a:lnTo>
                    <a:pt x="8822" y="21600"/>
                  </a:lnTo>
                  <a:lnTo>
                    <a:pt x="8997" y="21525"/>
                  </a:lnTo>
                  <a:lnTo>
                    <a:pt x="9207" y="21411"/>
                  </a:lnTo>
                  <a:lnTo>
                    <a:pt x="9382" y="21223"/>
                  </a:lnTo>
                  <a:lnTo>
                    <a:pt x="9522" y="20997"/>
                  </a:lnTo>
                  <a:lnTo>
                    <a:pt x="9627" y="20658"/>
                  </a:lnTo>
                  <a:lnTo>
                    <a:pt x="9732" y="20243"/>
                  </a:lnTo>
                  <a:lnTo>
                    <a:pt x="9767" y="19715"/>
                  </a:lnTo>
                  <a:lnTo>
                    <a:pt x="9767" y="12817"/>
                  </a:lnTo>
                  <a:lnTo>
                    <a:pt x="9732" y="6446"/>
                  </a:lnTo>
                  <a:lnTo>
                    <a:pt x="10327" y="6446"/>
                  </a:lnTo>
                  <a:lnTo>
                    <a:pt x="10327" y="11950"/>
                  </a:lnTo>
                  <a:lnTo>
                    <a:pt x="10362" y="12289"/>
                  </a:lnTo>
                  <a:lnTo>
                    <a:pt x="10362" y="12440"/>
                  </a:lnTo>
                  <a:lnTo>
                    <a:pt x="10432" y="12553"/>
                  </a:lnTo>
                  <a:lnTo>
                    <a:pt x="10467" y="12628"/>
                  </a:lnTo>
                  <a:lnTo>
                    <a:pt x="10572" y="12666"/>
                  </a:lnTo>
                  <a:lnTo>
                    <a:pt x="10677" y="12703"/>
                  </a:lnTo>
                  <a:lnTo>
                    <a:pt x="10922" y="12703"/>
                  </a:lnTo>
                  <a:lnTo>
                    <a:pt x="10992" y="12666"/>
                  </a:lnTo>
                  <a:lnTo>
                    <a:pt x="11132" y="12515"/>
                  </a:lnTo>
                  <a:lnTo>
                    <a:pt x="11168" y="12289"/>
                  </a:lnTo>
                  <a:lnTo>
                    <a:pt x="11202" y="11987"/>
                  </a:lnTo>
                  <a:lnTo>
                    <a:pt x="11202" y="6710"/>
                  </a:lnTo>
                  <a:lnTo>
                    <a:pt x="11798" y="6710"/>
                  </a:lnTo>
                  <a:lnTo>
                    <a:pt x="11833" y="19753"/>
                  </a:lnTo>
                  <a:lnTo>
                    <a:pt x="11903" y="20243"/>
                  </a:lnTo>
                  <a:lnTo>
                    <a:pt x="11973" y="20620"/>
                  </a:lnTo>
                  <a:lnTo>
                    <a:pt x="12113" y="20884"/>
                  </a:lnTo>
                  <a:lnTo>
                    <a:pt x="12288" y="21110"/>
                  </a:lnTo>
                  <a:lnTo>
                    <a:pt x="12498" y="21298"/>
                  </a:lnTo>
                  <a:lnTo>
                    <a:pt x="12673" y="21374"/>
                  </a:lnTo>
                  <a:lnTo>
                    <a:pt x="12883" y="21449"/>
                  </a:lnTo>
                  <a:lnTo>
                    <a:pt x="14388" y="21449"/>
                  </a:lnTo>
                  <a:lnTo>
                    <a:pt x="14563" y="21374"/>
                  </a:lnTo>
                  <a:lnTo>
                    <a:pt x="14738" y="21223"/>
                  </a:lnTo>
                  <a:lnTo>
                    <a:pt x="14913" y="21072"/>
                  </a:lnTo>
                  <a:lnTo>
                    <a:pt x="15053" y="20846"/>
                  </a:lnTo>
                  <a:lnTo>
                    <a:pt x="15158" y="20507"/>
                  </a:lnTo>
                  <a:lnTo>
                    <a:pt x="15263" y="20092"/>
                  </a:lnTo>
                  <a:lnTo>
                    <a:pt x="15298" y="19564"/>
                  </a:lnTo>
                  <a:lnTo>
                    <a:pt x="15333" y="17227"/>
                  </a:lnTo>
                  <a:lnTo>
                    <a:pt x="15333" y="12854"/>
                  </a:lnTo>
                  <a:lnTo>
                    <a:pt x="15298" y="6710"/>
                  </a:lnTo>
                  <a:lnTo>
                    <a:pt x="15929" y="6710"/>
                  </a:lnTo>
                  <a:lnTo>
                    <a:pt x="15929" y="11987"/>
                  </a:lnTo>
                  <a:lnTo>
                    <a:pt x="15964" y="12251"/>
                  </a:lnTo>
                  <a:lnTo>
                    <a:pt x="16034" y="12515"/>
                  </a:lnTo>
                  <a:lnTo>
                    <a:pt x="16069" y="12590"/>
                  </a:lnTo>
                  <a:lnTo>
                    <a:pt x="16139" y="12666"/>
                  </a:lnTo>
                  <a:lnTo>
                    <a:pt x="16244" y="12703"/>
                  </a:lnTo>
                  <a:lnTo>
                    <a:pt x="16559" y="12703"/>
                  </a:lnTo>
                  <a:lnTo>
                    <a:pt x="16664" y="12666"/>
                  </a:lnTo>
                  <a:lnTo>
                    <a:pt x="16734" y="12590"/>
                  </a:lnTo>
                  <a:lnTo>
                    <a:pt x="16804" y="12440"/>
                  </a:lnTo>
                  <a:lnTo>
                    <a:pt x="16839" y="12214"/>
                  </a:lnTo>
                  <a:lnTo>
                    <a:pt x="16874" y="9952"/>
                  </a:lnTo>
                  <a:lnTo>
                    <a:pt x="16874" y="7275"/>
                  </a:lnTo>
                  <a:lnTo>
                    <a:pt x="17469" y="7275"/>
                  </a:lnTo>
                  <a:lnTo>
                    <a:pt x="17469" y="18584"/>
                  </a:lnTo>
                  <a:lnTo>
                    <a:pt x="17539" y="18923"/>
                  </a:lnTo>
                  <a:lnTo>
                    <a:pt x="17609" y="19187"/>
                  </a:lnTo>
                  <a:lnTo>
                    <a:pt x="17679" y="19338"/>
                  </a:lnTo>
                  <a:lnTo>
                    <a:pt x="17784" y="19489"/>
                  </a:lnTo>
                  <a:lnTo>
                    <a:pt x="17959" y="19564"/>
                  </a:lnTo>
                  <a:lnTo>
                    <a:pt x="18064" y="19602"/>
                  </a:lnTo>
                  <a:lnTo>
                    <a:pt x="19429" y="19602"/>
                  </a:lnTo>
                  <a:lnTo>
                    <a:pt x="19569" y="19564"/>
                  </a:lnTo>
                  <a:lnTo>
                    <a:pt x="19675" y="19451"/>
                  </a:lnTo>
                  <a:lnTo>
                    <a:pt x="19779" y="19338"/>
                  </a:lnTo>
                  <a:lnTo>
                    <a:pt x="19885" y="19112"/>
                  </a:lnTo>
                  <a:lnTo>
                    <a:pt x="19990" y="18810"/>
                  </a:lnTo>
                  <a:lnTo>
                    <a:pt x="20024" y="18471"/>
                  </a:lnTo>
                  <a:lnTo>
                    <a:pt x="20060" y="18019"/>
                  </a:lnTo>
                  <a:lnTo>
                    <a:pt x="20060" y="7275"/>
                  </a:lnTo>
                  <a:lnTo>
                    <a:pt x="20690" y="7275"/>
                  </a:lnTo>
                  <a:lnTo>
                    <a:pt x="20690" y="12138"/>
                  </a:lnTo>
                  <a:lnTo>
                    <a:pt x="20725" y="12364"/>
                  </a:lnTo>
                  <a:lnTo>
                    <a:pt x="20830" y="12553"/>
                  </a:lnTo>
                  <a:lnTo>
                    <a:pt x="20970" y="12666"/>
                  </a:lnTo>
                  <a:lnTo>
                    <a:pt x="21145" y="12703"/>
                  </a:lnTo>
                  <a:lnTo>
                    <a:pt x="21355" y="12666"/>
                  </a:lnTo>
                  <a:lnTo>
                    <a:pt x="21495" y="12553"/>
                  </a:lnTo>
                  <a:lnTo>
                    <a:pt x="21565" y="12402"/>
                  </a:lnTo>
                  <a:lnTo>
                    <a:pt x="21600" y="12176"/>
                  </a:lnTo>
                  <a:lnTo>
                    <a:pt x="21600" y="7426"/>
                  </a:lnTo>
                  <a:lnTo>
                    <a:pt x="21565" y="7049"/>
                  </a:lnTo>
                  <a:lnTo>
                    <a:pt x="21495" y="6634"/>
                  </a:lnTo>
                  <a:lnTo>
                    <a:pt x="21355" y="6295"/>
                  </a:lnTo>
                  <a:lnTo>
                    <a:pt x="21180" y="5994"/>
                  </a:lnTo>
                  <a:lnTo>
                    <a:pt x="20970" y="5730"/>
                  </a:lnTo>
                  <a:lnTo>
                    <a:pt x="20725" y="5541"/>
                  </a:lnTo>
                  <a:lnTo>
                    <a:pt x="20445" y="5390"/>
                  </a:lnTo>
                  <a:lnTo>
                    <a:pt x="20305" y="5353"/>
                  </a:lnTo>
                  <a:lnTo>
                    <a:pt x="20164" y="5353"/>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grpSp>
        <p:nvGrpSpPr>
          <p:cNvPr id="214" name="Group 69"/>
          <p:cNvGrpSpPr/>
          <p:nvPr/>
        </p:nvGrpSpPr>
        <p:grpSpPr>
          <a:xfrm>
            <a:off x="6104040" y="3791587"/>
            <a:ext cx="613637" cy="613637"/>
            <a:chOff x="0" y="0"/>
            <a:chExt cx="613635" cy="613635"/>
          </a:xfrm>
        </p:grpSpPr>
        <p:sp>
          <p:nvSpPr>
            <p:cNvPr id="212" name="Oval 70"/>
            <p:cNvSpPr/>
            <p:nvPr/>
          </p:nvSpPr>
          <p:spPr>
            <a:xfrm>
              <a:off x="0" y="0"/>
              <a:ext cx="613636" cy="613636"/>
            </a:xfrm>
            <a:prstGeom prst="ellipse">
              <a:avLst/>
            </a:prstGeom>
            <a:solidFill>
              <a:schemeClr val="accent6"/>
            </a:solidFill>
            <a:ln w="12700" cap="flat">
              <a:solidFill>
                <a:srgbClr val="3F692E"/>
              </a:solidFill>
              <a:prstDash val="solid"/>
              <a:round/>
            </a:ln>
            <a:effectLst/>
          </p:spPr>
          <p:txBody>
            <a:bodyPr wrap="square" lIns="45719" tIns="45719" rIns="45719" bIns="45719" numCol="1" anchor="ctr">
              <a:noAutofit/>
            </a:bodyPr>
            <a:lstStyle/>
            <a:p>
              <a:pPr algn="ctr">
                <a:defRPr sz="1200">
                  <a:solidFill>
                    <a:srgbClr val="FFFFFF"/>
                  </a:solidFill>
                </a:defRPr>
              </a:pPr>
              <a:endParaRPr/>
            </a:p>
          </p:txBody>
        </p:sp>
        <p:sp>
          <p:nvSpPr>
            <p:cNvPr id="213" name="Shape 114"/>
            <p:cNvSpPr/>
            <p:nvPr/>
          </p:nvSpPr>
          <p:spPr>
            <a:xfrm>
              <a:off x="59749" y="126327"/>
              <a:ext cx="490910" cy="368183"/>
            </a:xfrm>
            <a:custGeom>
              <a:avLst/>
              <a:gdLst/>
              <a:ahLst/>
              <a:cxnLst>
                <a:cxn ang="0">
                  <a:pos x="wd2" y="hd2"/>
                </a:cxn>
                <a:cxn ang="5400000">
                  <a:pos x="wd2" y="hd2"/>
                </a:cxn>
                <a:cxn ang="10800000">
                  <a:pos x="wd2" y="hd2"/>
                </a:cxn>
                <a:cxn ang="16200000">
                  <a:pos x="wd2" y="hd2"/>
                </a:cxn>
              </a:cxnLst>
              <a:rect l="0" t="0" r="r" b="b"/>
              <a:pathLst>
                <a:path w="21600" h="21600" extrusionOk="0">
                  <a:moveTo>
                    <a:pt x="7982" y="3430"/>
                  </a:moveTo>
                  <a:lnTo>
                    <a:pt x="8297" y="3393"/>
                  </a:lnTo>
                  <a:lnTo>
                    <a:pt x="8612" y="3317"/>
                  </a:lnTo>
                  <a:lnTo>
                    <a:pt x="8892" y="3129"/>
                  </a:lnTo>
                  <a:lnTo>
                    <a:pt x="9102" y="2940"/>
                  </a:lnTo>
                  <a:lnTo>
                    <a:pt x="9347" y="2676"/>
                  </a:lnTo>
                  <a:lnTo>
                    <a:pt x="9487" y="2413"/>
                  </a:lnTo>
                  <a:lnTo>
                    <a:pt x="9557" y="2035"/>
                  </a:lnTo>
                  <a:lnTo>
                    <a:pt x="9592" y="1696"/>
                  </a:lnTo>
                  <a:lnTo>
                    <a:pt x="9557" y="1357"/>
                  </a:lnTo>
                  <a:lnTo>
                    <a:pt x="9487" y="1055"/>
                  </a:lnTo>
                  <a:lnTo>
                    <a:pt x="9347" y="754"/>
                  </a:lnTo>
                  <a:lnTo>
                    <a:pt x="9102" y="490"/>
                  </a:lnTo>
                  <a:lnTo>
                    <a:pt x="8892" y="301"/>
                  </a:lnTo>
                  <a:lnTo>
                    <a:pt x="8612" y="151"/>
                  </a:lnTo>
                  <a:lnTo>
                    <a:pt x="8297" y="38"/>
                  </a:lnTo>
                  <a:lnTo>
                    <a:pt x="7982" y="0"/>
                  </a:lnTo>
                  <a:lnTo>
                    <a:pt x="7667" y="38"/>
                  </a:lnTo>
                  <a:lnTo>
                    <a:pt x="7387" y="151"/>
                  </a:lnTo>
                  <a:lnTo>
                    <a:pt x="7107" y="301"/>
                  </a:lnTo>
                  <a:lnTo>
                    <a:pt x="6861" y="490"/>
                  </a:lnTo>
                  <a:lnTo>
                    <a:pt x="6651" y="754"/>
                  </a:lnTo>
                  <a:lnTo>
                    <a:pt x="6511" y="1055"/>
                  </a:lnTo>
                  <a:lnTo>
                    <a:pt x="6406" y="1357"/>
                  </a:lnTo>
                  <a:lnTo>
                    <a:pt x="6371" y="1696"/>
                  </a:lnTo>
                  <a:lnTo>
                    <a:pt x="6406" y="2035"/>
                  </a:lnTo>
                  <a:lnTo>
                    <a:pt x="6511" y="2413"/>
                  </a:lnTo>
                  <a:lnTo>
                    <a:pt x="6651" y="2676"/>
                  </a:lnTo>
                  <a:lnTo>
                    <a:pt x="6861" y="2940"/>
                  </a:lnTo>
                  <a:lnTo>
                    <a:pt x="7107" y="3129"/>
                  </a:lnTo>
                  <a:lnTo>
                    <a:pt x="7387" y="3317"/>
                  </a:lnTo>
                  <a:lnTo>
                    <a:pt x="7667" y="3393"/>
                  </a:lnTo>
                  <a:lnTo>
                    <a:pt x="7982" y="3430"/>
                  </a:lnTo>
                  <a:close/>
                  <a:moveTo>
                    <a:pt x="13513" y="3958"/>
                  </a:moveTo>
                  <a:lnTo>
                    <a:pt x="13863" y="3920"/>
                  </a:lnTo>
                  <a:lnTo>
                    <a:pt x="14178" y="3807"/>
                  </a:lnTo>
                  <a:lnTo>
                    <a:pt x="14423" y="3657"/>
                  </a:lnTo>
                  <a:lnTo>
                    <a:pt x="14668" y="3468"/>
                  </a:lnTo>
                  <a:lnTo>
                    <a:pt x="15018" y="2940"/>
                  </a:lnTo>
                  <a:lnTo>
                    <a:pt x="15088" y="2601"/>
                  </a:lnTo>
                  <a:lnTo>
                    <a:pt x="15123" y="2224"/>
                  </a:lnTo>
                  <a:lnTo>
                    <a:pt x="15088" y="1885"/>
                  </a:lnTo>
                  <a:lnTo>
                    <a:pt x="15018" y="1545"/>
                  </a:lnTo>
                  <a:lnTo>
                    <a:pt x="14668" y="1018"/>
                  </a:lnTo>
                  <a:lnTo>
                    <a:pt x="14423" y="829"/>
                  </a:lnTo>
                  <a:lnTo>
                    <a:pt x="14178" y="678"/>
                  </a:lnTo>
                  <a:lnTo>
                    <a:pt x="13863" y="565"/>
                  </a:lnTo>
                  <a:lnTo>
                    <a:pt x="13513" y="528"/>
                  </a:lnTo>
                  <a:lnTo>
                    <a:pt x="13198" y="565"/>
                  </a:lnTo>
                  <a:lnTo>
                    <a:pt x="12918" y="678"/>
                  </a:lnTo>
                  <a:lnTo>
                    <a:pt x="12638" y="829"/>
                  </a:lnTo>
                  <a:lnTo>
                    <a:pt x="12393" y="1018"/>
                  </a:lnTo>
                  <a:lnTo>
                    <a:pt x="12218" y="1282"/>
                  </a:lnTo>
                  <a:lnTo>
                    <a:pt x="12078" y="1545"/>
                  </a:lnTo>
                  <a:lnTo>
                    <a:pt x="11973" y="1885"/>
                  </a:lnTo>
                  <a:lnTo>
                    <a:pt x="11938" y="2224"/>
                  </a:lnTo>
                  <a:lnTo>
                    <a:pt x="11973" y="2601"/>
                  </a:lnTo>
                  <a:lnTo>
                    <a:pt x="12078" y="2940"/>
                  </a:lnTo>
                  <a:lnTo>
                    <a:pt x="12218" y="3204"/>
                  </a:lnTo>
                  <a:lnTo>
                    <a:pt x="12393" y="3468"/>
                  </a:lnTo>
                  <a:lnTo>
                    <a:pt x="12638" y="3657"/>
                  </a:lnTo>
                  <a:lnTo>
                    <a:pt x="12918" y="3807"/>
                  </a:lnTo>
                  <a:lnTo>
                    <a:pt x="13198" y="3920"/>
                  </a:lnTo>
                  <a:lnTo>
                    <a:pt x="13513" y="3958"/>
                  </a:lnTo>
                  <a:close/>
                  <a:moveTo>
                    <a:pt x="2871" y="5089"/>
                  </a:moveTo>
                  <a:lnTo>
                    <a:pt x="3116" y="5051"/>
                  </a:lnTo>
                  <a:lnTo>
                    <a:pt x="3361" y="4976"/>
                  </a:lnTo>
                  <a:lnTo>
                    <a:pt x="3571" y="4825"/>
                  </a:lnTo>
                  <a:lnTo>
                    <a:pt x="3781" y="4674"/>
                  </a:lnTo>
                  <a:lnTo>
                    <a:pt x="3956" y="4410"/>
                  </a:lnTo>
                  <a:lnTo>
                    <a:pt x="4061" y="4184"/>
                  </a:lnTo>
                  <a:lnTo>
                    <a:pt x="4131" y="3920"/>
                  </a:lnTo>
                  <a:lnTo>
                    <a:pt x="4166" y="3619"/>
                  </a:lnTo>
                  <a:lnTo>
                    <a:pt x="4131" y="3355"/>
                  </a:lnTo>
                  <a:lnTo>
                    <a:pt x="4061" y="3091"/>
                  </a:lnTo>
                  <a:lnTo>
                    <a:pt x="3956" y="2827"/>
                  </a:lnTo>
                  <a:lnTo>
                    <a:pt x="3781" y="2639"/>
                  </a:lnTo>
                  <a:lnTo>
                    <a:pt x="3571" y="2450"/>
                  </a:lnTo>
                  <a:lnTo>
                    <a:pt x="3361" y="2337"/>
                  </a:lnTo>
                  <a:lnTo>
                    <a:pt x="3116" y="2224"/>
                  </a:lnTo>
                  <a:lnTo>
                    <a:pt x="2871" y="2186"/>
                  </a:lnTo>
                  <a:lnTo>
                    <a:pt x="2555" y="2224"/>
                  </a:lnTo>
                  <a:lnTo>
                    <a:pt x="2310" y="2337"/>
                  </a:lnTo>
                  <a:lnTo>
                    <a:pt x="2100" y="2450"/>
                  </a:lnTo>
                  <a:lnTo>
                    <a:pt x="1890" y="2639"/>
                  </a:lnTo>
                  <a:lnTo>
                    <a:pt x="1750" y="2827"/>
                  </a:lnTo>
                  <a:lnTo>
                    <a:pt x="1610" y="3091"/>
                  </a:lnTo>
                  <a:lnTo>
                    <a:pt x="1540" y="3355"/>
                  </a:lnTo>
                  <a:lnTo>
                    <a:pt x="1505" y="3619"/>
                  </a:lnTo>
                  <a:lnTo>
                    <a:pt x="1540" y="3920"/>
                  </a:lnTo>
                  <a:lnTo>
                    <a:pt x="1610" y="4184"/>
                  </a:lnTo>
                  <a:lnTo>
                    <a:pt x="1750" y="4410"/>
                  </a:lnTo>
                  <a:lnTo>
                    <a:pt x="1890" y="4674"/>
                  </a:lnTo>
                  <a:lnTo>
                    <a:pt x="2100" y="4825"/>
                  </a:lnTo>
                  <a:lnTo>
                    <a:pt x="2310" y="4976"/>
                  </a:lnTo>
                  <a:lnTo>
                    <a:pt x="2555" y="5051"/>
                  </a:lnTo>
                  <a:lnTo>
                    <a:pt x="2871" y="5089"/>
                  </a:lnTo>
                  <a:close/>
                  <a:moveTo>
                    <a:pt x="18694" y="4674"/>
                  </a:moveTo>
                  <a:lnTo>
                    <a:pt x="18939" y="4599"/>
                  </a:lnTo>
                  <a:lnTo>
                    <a:pt x="19184" y="4523"/>
                  </a:lnTo>
                  <a:lnTo>
                    <a:pt x="19429" y="4410"/>
                  </a:lnTo>
                  <a:lnTo>
                    <a:pt x="19605" y="4222"/>
                  </a:lnTo>
                  <a:lnTo>
                    <a:pt x="19779" y="3996"/>
                  </a:lnTo>
                  <a:lnTo>
                    <a:pt x="19885" y="3770"/>
                  </a:lnTo>
                  <a:lnTo>
                    <a:pt x="19954" y="3506"/>
                  </a:lnTo>
                  <a:lnTo>
                    <a:pt x="19990" y="3242"/>
                  </a:lnTo>
                  <a:lnTo>
                    <a:pt x="19954" y="2940"/>
                  </a:lnTo>
                  <a:lnTo>
                    <a:pt x="19885" y="2676"/>
                  </a:lnTo>
                  <a:lnTo>
                    <a:pt x="19779" y="2450"/>
                  </a:lnTo>
                  <a:lnTo>
                    <a:pt x="19605" y="2186"/>
                  </a:lnTo>
                  <a:lnTo>
                    <a:pt x="19429" y="2035"/>
                  </a:lnTo>
                  <a:lnTo>
                    <a:pt x="19184" y="1885"/>
                  </a:lnTo>
                  <a:lnTo>
                    <a:pt x="18939" y="1809"/>
                  </a:lnTo>
                  <a:lnTo>
                    <a:pt x="18694" y="1772"/>
                  </a:lnTo>
                  <a:lnTo>
                    <a:pt x="18414" y="1809"/>
                  </a:lnTo>
                  <a:lnTo>
                    <a:pt x="18169" y="1885"/>
                  </a:lnTo>
                  <a:lnTo>
                    <a:pt x="17959" y="2035"/>
                  </a:lnTo>
                  <a:lnTo>
                    <a:pt x="17714" y="2186"/>
                  </a:lnTo>
                  <a:lnTo>
                    <a:pt x="17574" y="2450"/>
                  </a:lnTo>
                  <a:lnTo>
                    <a:pt x="17434" y="2676"/>
                  </a:lnTo>
                  <a:lnTo>
                    <a:pt x="17364" y="2940"/>
                  </a:lnTo>
                  <a:lnTo>
                    <a:pt x="17364" y="3506"/>
                  </a:lnTo>
                  <a:lnTo>
                    <a:pt x="17434" y="3770"/>
                  </a:lnTo>
                  <a:lnTo>
                    <a:pt x="17574" y="3996"/>
                  </a:lnTo>
                  <a:lnTo>
                    <a:pt x="17714" y="4222"/>
                  </a:lnTo>
                  <a:lnTo>
                    <a:pt x="17959" y="4410"/>
                  </a:lnTo>
                  <a:lnTo>
                    <a:pt x="18169" y="4523"/>
                  </a:lnTo>
                  <a:lnTo>
                    <a:pt x="18414" y="4599"/>
                  </a:lnTo>
                  <a:lnTo>
                    <a:pt x="18694" y="4674"/>
                  </a:lnTo>
                  <a:close/>
                  <a:moveTo>
                    <a:pt x="20164" y="5353"/>
                  </a:moveTo>
                  <a:lnTo>
                    <a:pt x="17189" y="5353"/>
                  </a:lnTo>
                  <a:lnTo>
                    <a:pt x="16909" y="5390"/>
                  </a:lnTo>
                  <a:lnTo>
                    <a:pt x="16629" y="5503"/>
                  </a:lnTo>
                  <a:lnTo>
                    <a:pt x="16489" y="5277"/>
                  </a:lnTo>
                  <a:lnTo>
                    <a:pt x="16349" y="5089"/>
                  </a:lnTo>
                  <a:lnTo>
                    <a:pt x="16174" y="4976"/>
                  </a:lnTo>
                  <a:lnTo>
                    <a:pt x="15999" y="4863"/>
                  </a:lnTo>
                  <a:lnTo>
                    <a:pt x="15789" y="4750"/>
                  </a:lnTo>
                  <a:lnTo>
                    <a:pt x="15544" y="4712"/>
                  </a:lnTo>
                  <a:lnTo>
                    <a:pt x="15333" y="4674"/>
                  </a:lnTo>
                  <a:lnTo>
                    <a:pt x="11728" y="4674"/>
                  </a:lnTo>
                  <a:lnTo>
                    <a:pt x="11413" y="4750"/>
                  </a:lnTo>
                  <a:lnTo>
                    <a:pt x="11202" y="4787"/>
                  </a:lnTo>
                  <a:lnTo>
                    <a:pt x="11062" y="4863"/>
                  </a:lnTo>
                  <a:lnTo>
                    <a:pt x="10922" y="4976"/>
                  </a:lnTo>
                  <a:lnTo>
                    <a:pt x="10817" y="5089"/>
                  </a:lnTo>
                  <a:lnTo>
                    <a:pt x="10257" y="4561"/>
                  </a:lnTo>
                  <a:lnTo>
                    <a:pt x="9942" y="4448"/>
                  </a:lnTo>
                  <a:lnTo>
                    <a:pt x="9767" y="4410"/>
                  </a:lnTo>
                  <a:lnTo>
                    <a:pt x="6266" y="4410"/>
                  </a:lnTo>
                  <a:lnTo>
                    <a:pt x="5986" y="4486"/>
                  </a:lnTo>
                  <a:lnTo>
                    <a:pt x="5741" y="4674"/>
                  </a:lnTo>
                  <a:lnTo>
                    <a:pt x="5531" y="4825"/>
                  </a:lnTo>
                  <a:lnTo>
                    <a:pt x="5321" y="5051"/>
                  </a:lnTo>
                  <a:lnTo>
                    <a:pt x="5146" y="5315"/>
                  </a:lnTo>
                  <a:lnTo>
                    <a:pt x="5006" y="5579"/>
                  </a:lnTo>
                  <a:lnTo>
                    <a:pt x="4901" y="5881"/>
                  </a:lnTo>
                  <a:lnTo>
                    <a:pt x="4691" y="5805"/>
                  </a:lnTo>
                  <a:lnTo>
                    <a:pt x="4411" y="5767"/>
                  </a:lnTo>
                  <a:lnTo>
                    <a:pt x="3956" y="5730"/>
                  </a:lnTo>
                  <a:lnTo>
                    <a:pt x="1470" y="5730"/>
                  </a:lnTo>
                  <a:lnTo>
                    <a:pt x="1190" y="5767"/>
                  </a:lnTo>
                  <a:lnTo>
                    <a:pt x="910" y="5881"/>
                  </a:lnTo>
                  <a:lnTo>
                    <a:pt x="665" y="6031"/>
                  </a:lnTo>
                  <a:lnTo>
                    <a:pt x="455" y="6258"/>
                  </a:lnTo>
                  <a:lnTo>
                    <a:pt x="245" y="6521"/>
                  </a:lnTo>
                  <a:lnTo>
                    <a:pt x="105" y="6823"/>
                  </a:lnTo>
                  <a:lnTo>
                    <a:pt x="35" y="7200"/>
                  </a:lnTo>
                  <a:lnTo>
                    <a:pt x="0" y="7577"/>
                  </a:lnTo>
                  <a:lnTo>
                    <a:pt x="0" y="12289"/>
                  </a:lnTo>
                  <a:lnTo>
                    <a:pt x="70" y="12477"/>
                  </a:lnTo>
                  <a:lnTo>
                    <a:pt x="140" y="12590"/>
                  </a:lnTo>
                  <a:lnTo>
                    <a:pt x="245" y="12666"/>
                  </a:lnTo>
                  <a:lnTo>
                    <a:pt x="350" y="12703"/>
                  </a:lnTo>
                  <a:lnTo>
                    <a:pt x="665" y="12703"/>
                  </a:lnTo>
                  <a:lnTo>
                    <a:pt x="770" y="12666"/>
                  </a:lnTo>
                  <a:lnTo>
                    <a:pt x="840" y="12590"/>
                  </a:lnTo>
                  <a:lnTo>
                    <a:pt x="910" y="12477"/>
                  </a:lnTo>
                  <a:lnTo>
                    <a:pt x="980" y="12251"/>
                  </a:lnTo>
                  <a:lnTo>
                    <a:pt x="980" y="12025"/>
                  </a:lnTo>
                  <a:lnTo>
                    <a:pt x="1015" y="7275"/>
                  </a:lnTo>
                  <a:lnTo>
                    <a:pt x="1610" y="7275"/>
                  </a:lnTo>
                  <a:lnTo>
                    <a:pt x="1575" y="18773"/>
                  </a:lnTo>
                  <a:lnTo>
                    <a:pt x="1610" y="19187"/>
                  </a:lnTo>
                  <a:lnTo>
                    <a:pt x="1680" y="19489"/>
                  </a:lnTo>
                  <a:lnTo>
                    <a:pt x="1820" y="19677"/>
                  </a:lnTo>
                  <a:lnTo>
                    <a:pt x="1960" y="19828"/>
                  </a:lnTo>
                  <a:lnTo>
                    <a:pt x="2100" y="19903"/>
                  </a:lnTo>
                  <a:lnTo>
                    <a:pt x="2275" y="19979"/>
                  </a:lnTo>
                  <a:lnTo>
                    <a:pt x="3536" y="19979"/>
                  </a:lnTo>
                  <a:lnTo>
                    <a:pt x="3676" y="19903"/>
                  </a:lnTo>
                  <a:lnTo>
                    <a:pt x="3816" y="19790"/>
                  </a:lnTo>
                  <a:lnTo>
                    <a:pt x="3956" y="19640"/>
                  </a:lnTo>
                  <a:lnTo>
                    <a:pt x="4061" y="19414"/>
                  </a:lnTo>
                  <a:lnTo>
                    <a:pt x="4131" y="19074"/>
                  </a:lnTo>
                  <a:lnTo>
                    <a:pt x="4166" y="18584"/>
                  </a:lnTo>
                  <a:lnTo>
                    <a:pt x="4201" y="12703"/>
                  </a:lnTo>
                  <a:lnTo>
                    <a:pt x="4201" y="7275"/>
                  </a:lnTo>
                  <a:lnTo>
                    <a:pt x="4831" y="7275"/>
                  </a:lnTo>
                  <a:lnTo>
                    <a:pt x="4831" y="12138"/>
                  </a:lnTo>
                  <a:lnTo>
                    <a:pt x="4866" y="12440"/>
                  </a:lnTo>
                  <a:lnTo>
                    <a:pt x="4901" y="12553"/>
                  </a:lnTo>
                  <a:lnTo>
                    <a:pt x="4936" y="12628"/>
                  </a:lnTo>
                  <a:lnTo>
                    <a:pt x="5006" y="12666"/>
                  </a:lnTo>
                  <a:lnTo>
                    <a:pt x="5111" y="12703"/>
                  </a:lnTo>
                  <a:lnTo>
                    <a:pt x="5426" y="12703"/>
                  </a:lnTo>
                  <a:lnTo>
                    <a:pt x="5496" y="12666"/>
                  </a:lnTo>
                  <a:lnTo>
                    <a:pt x="5601" y="12628"/>
                  </a:lnTo>
                  <a:lnTo>
                    <a:pt x="5671" y="12553"/>
                  </a:lnTo>
                  <a:lnTo>
                    <a:pt x="5741" y="12364"/>
                  </a:lnTo>
                  <a:lnTo>
                    <a:pt x="5776" y="12101"/>
                  </a:lnTo>
                  <a:lnTo>
                    <a:pt x="5741" y="6446"/>
                  </a:lnTo>
                  <a:lnTo>
                    <a:pt x="6336" y="6446"/>
                  </a:lnTo>
                  <a:lnTo>
                    <a:pt x="6336" y="19903"/>
                  </a:lnTo>
                  <a:lnTo>
                    <a:pt x="6371" y="20394"/>
                  </a:lnTo>
                  <a:lnTo>
                    <a:pt x="6476" y="20771"/>
                  </a:lnTo>
                  <a:lnTo>
                    <a:pt x="6756" y="21298"/>
                  </a:lnTo>
                  <a:lnTo>
                    <a:pt x="6931" y="21449"/>
                  </a:lnTo>
                  <a:lnTo>
                    <a:pt x="7177" y="21525"/>
                  </a:lnTo>
                  <a:lnTo>
                    <a:pt x="7352" y="21600"/>
                  </a:lnTo>
                  <a:lnTo>
                    <a:pt x="8822" y="21600"/>
                  </a:lnTo>
                  <a:lnTo>
                    <a:pt x="8997" y="21525"/>
                  </a:lnTo>
                  <a:lnTo>
                    <a:pt x="9207" y="21411"/>
                  </a:lnTo>
                  <a:lnTo>
                    <a:pt x="9382" y="21223"/>
                  </a:lnTo>
                  <a:lnTo>
                    <a:pt x="9522" y="20997"/>
                  </a:lnTo>
                  <a:lnTo>
                    <a:pt x="9627" y="20658"/>
                  </a:lnTo>
                  <a:lnTo>
                    <a:pt x="9732" y="20243"/>
                  </a:lnTo>
                  <a:lnTo>
                    <a:pt x="9767" y="19715"/>
                  </a:lnTo>
                  <a:lnTo>
                    <a:pt x="9767" y="12817"/>
                  </a:lnTo>
                  <a:lnTo>
                    <a:pt x="9732" y="6446"/>
                  </a:lnTo>
                  <a:lnTo>
                    <a:pt x="10327" y="6446"/>
                  </a:lnTo>
                  <a:lnTo>
                    <a:pt x="10327" y="11950"/>
                  </a:lnTo>
                  <a:lnTo>
                    <a:pt x="10362" y="12289"/>
                  </a:lnTo>
                  <a:lnTo>
                    <a:pt x="10362" y="12440"/>
                  </a:lnTo>
                  <a:lnTo>
                    <a:pt x="10432" y="12553"/>
                  </a:lnTo>
                  <a:lnTo>
                    <a:pt x="10467" y="12628"/>
                  </a:lnTo>
                  <a:lnTo>
                    <a:pt x="10572" y="12666"/>
                  </a:lnTo>
                  <a:lnTo>
                    <a:pt x="10677" y="12703"/>
                  </a:lnTo>
                  <a:lnTo>
                    <a:pt x="10922" y="12703"/>
                  </a:lnTo>
                  <a:lnTo>
                    <a:pt x="10992" y="12666"/>
                  </a:lnTo>
                  <a:lnTo>
                    <a:pt x="11132" y="12515"/>
                  </a:lnTo>
                  <a:lnTo>
                    <a:pt x="11168" y="12289"/>
                  </a:lnTo>
                  <a:lnTo>
                    <a:pt x="11202" y="11987"/>
                  </a:lnTo>
                  <a:lnTo>
                    <a:pt x="11202" y="6710"/>
                  </a:lnTo>
                  <a:lnTo>
                    <a:pt x="11798" y="6710"/>
                  </a:lnTo>
                  <a:lnTo>
                    <a:pt x="11833" y="19753"/>
                  </a:lnTo>
                  <a:lnTo>
                    <a:pt x="11903" y="20243"/>
                  </a:lnTo>
                  <a:lnTo>
                    <a:pt x="11973" y="20620"/>
                  </a:lnTo>
                  <a:lnTo>
                    <a:pt x="12113" y="20884"/>
                  </a:lnTo>
                  <a:lnTo>
                    <a:pt x="12288" y="21110"/>
                  </a:lnTo>
                  <a:lnTo>
                    <a:pt x="12498" y="21298"/>
                  </a:lnTo>
                  <a:lnTo>
                    <a:pt x="12673" y="21374"/>
                  </a:lnTo>
                  <a:lnTo>
                    <a:pt x="12883" y="21449"/>
                  </a:lnTo>
                  <a:lnTo>
                    <a:pt x="14388" y="21449"/>
                  </a:lnTo>
                  <a:lnTo>
                    <a:pt x="14563" y="21374"/>
                  </a:lnTo>
                  <a:lnTo>
                    <a:pt x="14738" y="21223"/>
                  </a:lnTo>
                  <a:lnTo>
                    <a:pt x="14913" y="21072"/>
                  </a:lnTo>
                  <a:lnTo>
                    <a:pt x="15053" y="20846"/>
                  </a:lnTo>
                  <a:lnTo>
                    <a:pt x="15158" y="20507"/>
                  </a:lnTo>
                  <a:lnTo>
                    <a:pt x="15263" y="20092"/>
                  </a:lnTo>
                  <a:lnTo>
                    <a:pt x="15298" y="19564"/>
                  </a:lnTo>
                  <a:lnTo>
                    <a:pt x="15333" y="17227"/>
                  </a:lnTo>
                  <a:lnTo>
                    <a:pt x="15333" y="12854"/>
                  </a:lnTo>
                  <a:lnTo>
                    <a:pt x="15298" y="6710"/>
                  </a:lnTo>
                  <a:lnTo>
                    <a:pt x="15929" y="6710"/>
                  </a:lnTo>
                  <a:lnTo>
                    <a:pt x="15929" y="11987"/>
                  </a:lnTo>
                  <a:lnTo>
                    <a:pt x="15964" y="12251"/>
                  </a:lnTo>
                  <a:lnTo>
                    <a:pt x="16034" y="12515"/>
                  </a:lnTo>
                  <a:lnTo>
                    <a:pt x="16069" y="12590"/>
                  </a:lnTo>
                  <a:lnTo>
                    <a:pt x="16139" y="12666"/>
                  </a:lnTo>
                  <a:lnTo>
                    <a:pt x="16244" y="12703"/>
                  </a:lnTo>
                  <a:lnTo>
                    <a:pt x="16559" y="12703"/>
                  </a:lnTo>
                  <a:lnTo>
                    <a:pt x="16664" y="12666"/>
                  </a:lnTo>
                  <a:lnTo>
                    <a:pt x="16734" y="12590"/>
                  </a:lnTo>
                  <a:lnTo>
                    <a:pt x="16804" y="12440"/>
                  </a:lnTo>
                  <a:lnTo>
                    <a:pt x="16839" y="12214"/>
                  </a:lnTo>
                  <a:lnTo>
                    <a:pt x="16874" y="9952"/>
                  </a:lnTo>
                  <a:lnTo>
                    <a:pt x="16874" y="7275"/>
                  </a:lnTo>
                  <a:lnTo>
                    <a:pt x="17469" y="7275"/>
                  </a:lnTo>
                  <a:lnTo>
                    <a:pt x="17469" y="18584"/>
                  </a:lnTo>
                  <a:lnTo>
                    <a:pt x="17539" y="18923"/>
                  </a:lnTo>
                  <a:lnTo>
                    <a:pt x="17609" y="19187"/>
                  </a:lnTo>
                  <a:lnTo>
                    <a:pt x="17679" y="19338"/>
                  </a:lnTo>
                  <a:lnTo>
                    <a:pt x="17784" y="19489"/>
                  </a:lnTo>
                  <a:lnTo>
                    <a:pt x="17959" y="19564"/>
                  </a:lnTo>
                  <a:lnTo>
                    <a:pt x="18064" y="19602"/>
                  </a:lnTo>
                  <a:lnTo>
                    <a:pt x="19429" y="19602"/>
                  </a:lnTo>
                  <a:lnTo>
                    <a:pt x="19569" y="19564"/>
                  </a:lnTo>
                  <a:lnTo>
                    <a:pt x="19675" y="19451"/>
                  </a:lnTo>
                  <a:lnTo>
                    <a:pt x="19779" y="19338"/>
                  </a:lnTo>
                  <a:lnTo>
                    <a:pt x="19885" y="19112"/>
                  </a:lnTo>
                  <a:lnTo>
                    <a:pt x="19990" y="18810"/>
                  </a:lnTo>
                  <a:lnTo>
                    <a:pt x="20024" y="18471"/>
                  </a:lnTo>
                  <a:lnTo>
                    <a:pt x="20060" y="18019"/>
                  </a:lnTo>
                  <a:lnTo>
                    <a:pt x="20060" y="7275"/>
                  </a:lnTo>
                  <a:lnTo>
                    <a:pt x="20690" y="7275"/>
                  </a:lnTo>
                  <a:lnTo>
                    <a:pt x="20690" y="12138"/>
                  </a:lnTo>
                  <a:lnTo>
                    <a:pt x="20725" y="12364"/>
                  </a:lnTo>
                  <a:lnTo>
                    <a:pt x="20830" y="12553"/>
                  </a:lnTo>
                  <a:lnTo>
                    <a:pt x="20970" y="12666"/>
                  </a:lnTo>
                  <a:lnTo>
                    <a:pt x="21145" y="12703"/>
                  </a:lnTo>
                  <a:lnTo>
                    <a:pt x="21355" y="12666"/>
                  </a:lnTo>
                  <a:lnTo>
                    <a:pt x="21495" y="12553"/>
                  </a:lnTo>
                  <a:lnTo>
                    <a:pt x="21565" y="12402"/>
                  </a:lnTo>
                  <a:lnTo>
                    <a:pt x="21600" y="12176"/>
                  </a:lnTo>
                  <a:lnTo>
                    <a:pt x="21600" y="7426"/>
                  </a:lnTo>
                  <a:lnTo>
                    <a:pt x="21565" y="7049"/>
                  </a:lnTo>
                  <a:lnTo>
                    <a:pt x="21495" y="6634"/>
                  </a:lnTo>
                  <a:lnTo>
                    <a:pt x="21355" y="6295"/>
                  </a:lnTo>
                  <a:lnTo>
                    <a:pt x="21180" y="5994"/>
                  </a:lnTo>
                  <a:lnTo>
                    <a:pt x="20970" y="5730"/>
                  </a:lnTo>
                  <a:lnTo>
                    <a:pt x="20725" y="5541"/>
                  </a:lnTo>
                  <a:lnTo>
                    <a:pt x="20445" y="5390"/>
                  </a:lnTo>
                  <a:lnTo>
                    <a:pt x="20305" y="5353"/>
                  </a:lnTo>
                  <a:lnTo>
                    <a:pt x="20164" y="5353"/>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grpSp>
        <p:nvGrpSpPr>
          <p:cNvPr id="217" name="Group 72"/>
          <p:cNvGrpSpPr/>
          <p:nvPr/>
        </p:nvGrpSpPr>
        <p:grpSpPr>
          <a:xfrm>
            <a:off x="10580105" y="2018444"/>
            <a:ext cx="294547" cy="294547"/>
            <a:chOff x="0" y="0"/>
            <a:chExt cx="294545" cy="294545"/>
          </a:xfrm>
        </p:grpSpPr>
        <p:sp>
          <p:nvSpPr>
            <p:cNvPr id="215" name="Oval 73"/>
            <p:cNvSpPr/>
            <p:nvPr/>
          </p:nvSpPr>
          <p:spPr>
            <a:xfrm>
              <a:off x="0" y="0"/>
              <a:ext cx="294546" cy="294546"/>
            </a:xfrm>
            <a:prstGeom prst="ellipse">
              <a:avLst/>
            </a:prstGeom>
            <a:solidFill>
              <a:schemeClr val="accent6"/>
            </a:solidFill>
            <a:ln w="12700" cap="flat">
              <a:solidFill>
                <a:srgbClr val="3F692E"/>
              </a:solidFill>
              <a:prstDash val="solid"/>
              <a:round/>
            </a:ln>
            <a:effectLst/>
          </p:spPr>
          <p:txBody>
            <a:bodyPr wrap="square" lIns="45719" tIns="45719" rIns="45719" bIns="45719" numCol="1" anchor="ctr">
              <a:noAutofit/>
            </a:bodyPr>
            <a:lstStyle/>
            <a:p>
              <a:pPr algn="ctr">
                <a:defRPr sz="1200">
                  <a:solidFill>
                    <a:srgbClr val="FFFFFF"/>
                  </a:solidFill>
                </a:defRPr>
              </a:pPr>
              <a:endParaRPr/>
            </a:p>
          </p:txBody>
        </p:sp>
        <p:sp>
          <p:nvSpPr>
            <p:cNvPr id="216" name="Shape 114"/>
            <p:cNvSpPr/>
            <p:nvPr/>
          </p:nvSpPr>
          <p:spPr>
            <a:xfrm>
              <a:off x="28679" y="60637"/>
              <a:ext cx="235637" cy="176728"/>
            </a:xfrm>
            <a:custGeom>
              <a:avLst/>
              <a:gdLst/>
              <a:ahLst/>
              <a:cxnLst>
                <a:cxn ang="0">
                  <a:pos x="wd2" y="hd2"/>
                </a:cxn>
                <a:cxn ang="5400000">
                  <a:pos x="wd2" y="hd2"/>
                </a:cxn>
                <a:cxn ang="10800000">
                  <a:pos x="wd2" y="hd2"/>
                </a:cxn>
                <a:cxn ang="16200000">
                  <a:pos x="wd2" y="hd2"/>
                </a:cxn>
              </a:cxnLst>
              <a:rect l="0" t="0" r="r" b="b"/>
              <a:pathLst>
                <a:path w="21600" h="21600" extrusionOk="0">
                  <a:moveTo>
                    <a:pt x="7982" y="3430"/>
                  </a:moveTo>
                  <a:lnTo>
                    <a:pt x="8297" y="3393"/>
                  </a:lnTo>
                  <a:lnTo>
                    <a:pt x="8612" y="3317"/>
                  </a:lnTo>
                  <a:lnTo>
                    <a:pt x="8892" y="3129"/>
                  </a:lnTo>
                  <a:lnTo>
                    <a:pt x="9102" y="2940"/>
                  </a:lnTo>
                  <a:lnTo>
                    <a:pt x="9347" y="2676"/>
                  </a:lnTo>
                  <a:lnTo>
                    <a:pt x="9487" y="2413"/>
                  </a:lnTo>
                  <a:lnTo>
                    <a:pt x="9557" y="2035"/>
                  </a:lnTo>
                  <a:lnTo>
                    <a:pt x="9592" y="1696"/>
                  </a:lnTo>
                  <a:lnTo>
                    <a:pt x="9557" y="1357"/>
                  </a:lnTo>
                  <a:lnTo>
                    <a:pt x="9487" y="1055"/>
                  </a:lnTo>
                  <a:lnTo>
                    <a:pt x="9347" y="754"/>
                  </a:lnTo>
                  <a:lnTo>
                    <a:pt x="9102" y="490"/>
                  </a:lnTo>
                  <a:lnTo>
                    <a:pt x="8892" y="301"/>
                  </a:lnTo>
                  <a:lnTo>
                    <a:pt x="8612" y="151"/>
                  </a:lnTo>
                  <a:lnTo>
                    <a:pt x="8297" y="38"/>
                  </a:lnTo>
                  <a:lnTo>
                    <a:pt x="7982" y="0"/>
                  </a:lnTo>
                  <a:lnTo>
                    <a:pt x="7667" y="38"/>
                  </a:lnTo>
                  <a:lnTo>
                    <a:pt x="7387" y="151"/>
                  </a:lnTo>
                  <a:lnTo>
                    <a:pt x="7107" y="301"/>
                  </a:lnTo>
                  <a:lnTo>
                    <a:pt x="6861" y="490"/>
                  </a:lnTo>
                  <a:lnTo>
                    <a:pt x="6651" y="754"/>
                  </a:lnTo>
                  <a:lnTo>
                    <a:pt x="6512" y="1055"/>
                  </a:lnTo>
                  <a:lnTo>
                    <a:pt x="6406" y="1357"/>
                  </a:lnTo>
                  <a:lnTo>
                    <a:pt x="6371" y="1696"/>
                  </a:lnTo>
                  <a:lnTo>
                    <a:pt x="6406" y="2035"/>
                  </a:lnTo>
                  <a:lnTo>
                    <a:pt x="6512" y="2413"/>
                  </a:lnTo>
                  <a:lnTo>
                    <a:pt x="6651" y="2676"/>
                  </a:lnTo>
                  <a:lnTo>
                    <a:pt x="6861" y="2940"/>
                  </a:lnTo>
                  <a:lnTo>
                    <a:pt x="7107" y="3129"/>
                  </a:lnTo>
                  <a:lnTo>
                    <a:pt x="7387" y="3317"/>
                  </a:lnTo>
                  <a:lnTo>
                    <a:pt x="7667" y="3393"/>
                  </a:lnTo>
                  <a:lnTo>
                    <a:pt x="7982" y="3430"/>
                  </a:lnTo>
                  <a:close/>
                  <a:moveTo>
                    <a:pt x="13513" y="3958"/>
                  </a:moveTo>
                  <a:lnTo>
                    <a:pt x="13863" y="3920"/>
                  </a:lnTo>
                  <a:lnTo>
                    <a:pt x="14178" y="3807"/>
                  </a:lnTo>
                  <a:lnTo>
                    <a:pt x="14423" y="3657"/>
                  </a:lnTo>
                  <a:lnTo>
                    <a:pt x="14668" y="3468"/>
                  </a:lnTo>
                  <a:lnTo>
                    <a:pt x="15018" y="2940"/>
                  </a:lnTo>
                  <a:lnTo>
                    <a:pt x="15088" y="2601"/>
                  </a:lnTo>
                  <a:lnTo>
                    <a:pt x="15123" y="2224"/>
                  </a:lnTo>
                  <a:lnTo>
                    <a:pt x="15088" y="1885"/>
                  </a:lnTo>
                  <a:lnTo>
                    <a:pt x="15018" y="1545"/>
                  </a:lnTo>
                  <a:lnTo>
                    <a:pt x="14668" y="1018"/>
                  </a:lnTo>
                  <a:lnTo>
                    <a:pt x="14423" y="829"/>
                  </a:lnTo>
                  <a:lnTo>
                    <a:pt x="14178" y="678"/>
                  </a:lnTo>
                  <a:lnTo>
                    <a:pt x="13863" y="565"/>
                  </a:lnTo>
                  <a:lnTo>
                    <a:pt x="13513" y="528"/>
                  </a:lnTo>
                  <a:lnTo>
                    <a:pt x="13198" y="565"/>
                  </a:lnTo>
                  <a:lnTo>
                    <a:pt x="12918" y="678"/>
                  </a:lnTo>
                  <a:lnTo>
                    <a:pt x="12638" y="829"/>
                  </a:lnTo>
                  <a:lnTo>
                    <a:pt x="12393" y="1018"/>
                  </a:lnTo>
                  <a:lnTo>
                    <a:pt x="12218" y="1282"/>
                  </a:lnTo>
                  <a:lnTo>
                    <a:pt x="12078" y="1545"/>
                  </a:lnTo>
                  <a:lnTo>
                    <a:pt x="11973" y="1885"/>
                  </a:lnTo>
                  <a:lnTo>
                    <a:pt x="11938" y="2224"/>
                  </a:lnTo>
                  <a:lnTo>
                    <a:pt x="11973" y="2601"/>
                  </a:lnTo>
                  <a:lnTo>
                    <a:pt x="12078" y="2940"/>
                  </a:lnTo>
                  <a:lnTo>
                    <a:pt x="12218" y="3204"/>
                  </a:lnTo>
                  <a:lnTo>
                    <a:pt x="12393" y="3468"/>
                  </a:lnTo>
                  <a:lnTo>
                    <a:pt x="12638" y="3657"/>
                  </a:lnTo>
                  <a:lnTo>
                    <a:pt x="12918" y="3807"/>
                  </a:lnTo>
                  <a:lnTo>
                    <a:pt x="13198" y="3920"/>
                  </a:lnTo>
                  <a:lnTo>
                    <a:pt x="13513" y="3958"/>
                  </a:lnTo>
                  <a:close/>
                  <a:moveTo>
                    <a:pt x="2871" y="5089"/>
                  </a:moveTo>
                  <a:lnTo>
                    <a:pt x="3116" y="5051"/>
                  </a:lnTo>
                  <a:lnTo>
                    <a:pt x="3361" y="4976"/>
                  </a:lnTo>
                  <a:lnTo>
                    <a:pt x="3571" y="4825"/>
                  </a:lnTo>
                  <a:lnTo>
                    <a:pt x="3781" y="4674"/>
                  </a:lnTo>
                  <a:lnTo>
                    <a:pt x="3956" y="4410"/>
                  </a:lnTo>
                  <a:lnTo>
                    <a:pt x="4061" y="4184"/>
                  </a:lnTo>
                  <a:lnTo>
                    <a:pt x="4131" y="3920"/>
                  </a:lnTo>
                  <a:lnTo>
                    <a:pt x="4166" y="3619"/>
                  </a:lnTo>
                  <a:lnTo>
                    <a:pt x="4131" y="3355"/>
                  </a:lnTo>
                  <a:lnTo>
                    <a:pt x="4061" y="3091"/>
                  </a:lnTo>
                  <a:lnTo>
                    <a:pt x="3956" y="2827"/>
                  </a:lnTo>
                  <a:lnTo>
                    <a:pt x="3781" y="2639"/>
                  </a:lnTo>
                  <a:lnTo>
                    <a:pt x="3571" y="2450"/>
                  </a:lnTo>
                  <a:lnTo>
                    <a:pt x="3361" y="2337"/>
                  </a:lnTo>
                  <a:lnTo>
                    <a:pt x="3116" y="2224"/>
                  </a:lnTo>
                  <a:lnTo>
                    <a:pt x="2871" y="2186"/>
                  </a:lnTo>
                  <a:lnTo>
                    <a:pt x="2555" y="2224"/>
                  </a:lnTo>
                  <a:lnTo>
                    <a:pt x="2310" y="2337"/>
                  </a:lnTo>
                  <a:lnTo>
                    <a:pt x="2100" y="2450"/>
                  </a:lnTo>
                  <a:lnTo>
                    <a:pt x="1890" y="2639"/>
                  </a:lnTo>
                  <a:lnTo>
                    <a:pt x="1750" y="2827"/>
                  </a:lnTo>
                  <a:lnTo>
                    <a:pt x="1610" y="3091"/>
                  </a:lnTo>
                  <a:lnTo>
                    <a:pt x="1540" y="3355"/>
                  </a:lnTo>
                  <a:lnTo>
                    <a:pt x="1505" y="3619"/>
                  </a:lnTo>
                  <a:lnTo>
                    <a:pt x="1540" y="3920"/>
                  </a:lnTo>
                  <a:lnTo>
                    <a:pt x="1610" y="4184"/>
                  </a:lnTo>
                  <a:lnTo>
                    <a:pt x="1750" y="4410"/>
                  </a:lnTo>
                  <a:lnTo>
                    <a:pt x="1890" y="4674"/>
                  </a:lnTo>
                  <a:lnTo>
                    <a:pt x="2100" y="4825"/>
                  </a:lnTo>
                  <a:lnTo>
                    <a:pt x="2310" y="4976"/>
                  </a:lnTo>
                  <a:lnTo>
                    <a:pt x="2555" y="5051"/>
                  </a:lnTo>
                  <a:lnTo>
                    <a:pt x="2871" y="5089"/>
                  </a:lnTo>
                  <a:close/>
                  <a:moveTo>
                    <a:pt x="18694" y="4674"/>
                  </a:moveTo>
                  <a:lnTo>
                    <a:pt x="18939" y="4599"/>
                  </a:lnTo>
                  <a:lnTo>
                    <a:pt x="19184" y="4523"/>
                  </a:lnTo>
                  <a:lnTo>
                    <a:pt x="19429" y="4410"/>
                  </a:lnTo>
                  <a:lnTo>
                    <a:pt x="19605" y="4222"/>
                  </a:lnTo>
                  <a:lnTo>
                    <a:pt x="19779" y="3996"/>
                  </a:lnTo>
                  <a:lnTo>
                    <a:pt x="19885" y="3770"/>
                  </a:lnTo>
                  <a:lnTo>
                    <a:pt x="19954" y="3506"/>
                  </a:lnTo>
                  <a:lnTo>
                    <a:pt x="19990" y="3242"/>
                  </a:lnTo>
                  <a:lnTo>
                    <a:pt x="19954" y="2940"/>
                  </a:lnTo>
                  <a:lnTo>
                    <a:pt x="19885" y="2676"/>
                  </a:lnTo>
                  <a:lnTo>
                    <a:pt x="19779" y="2450"/>
                  </a:lnTo>
                  <a:lnTo>
                    <a:pt x="19605" y="2186"/>
                  </a:lnTo>
                  <a:lnTo>
                    <a:pt x="19429" y="2035"/>
                  </a:lnTo>
                  <a:lnTo>
                    <a:pt x="19184" y="1885"/>
                  </a:lnTo>
                  <a:lnTo>
                    <a:pt x="18939" y="1809"/>
                  </a:lnTo>
                  <a:lnTo>
                    <a:pt x="18694" y="1772"/>
                  </a:lnTo>
                  <a:lnTo>
                    <a:pt x="18414" y="1809"/>
                  </a:lnTo>
                  <a:lnTo>
                    <a:pt x="18169" y="1885"/>
                  </a:lnTo>
                  <a:lnTo>
                    <a:pt x="17959" y="2035"/>
                  </a:lnTo>
                  <a:lnTo>
                    <a:pt x="17714" y="2186"/>
                  </a:lnTo>
                  <a:lnTo>
                    <a:pt x="17574" y="2450"/>
                  </a:lnTo>
                  <a:lnTo>
                    <a:pt x="17434" y="2676"/>
                  </a:lnTo>
                  <a:lnTo>
                    <a:pt x="17364" y="2940"/>
                  </a:lnTo>
                  <a:lnTo>
                    <a:pt x="17364" y="3506"/>
                  </a:lnTo>
                  <a:lnTo>
                    <a:pt x="17434" y="3770"/>
                  </a:lnTo>
                  <a:lnTo>
                    <a:pt x="17574" y="3996"/>
                  </a:lnTo>
                  <a:lnTo>
                    <a:pt x="17714" y="4222"/>
                  </a:lnTo>
                  <a:lnTo>
                    <a:pt x="17959" y="4410"/>
                  </a:lnTo>
                  <a:lnTo>
                    <a:pt x="18169" y="4523"/>
                  </a:lnTo>
                  <a:lnTo>
                    <a:pt x="18414" y="4599"/>
                  </a:lnTo>
                  <a:lnTo>
                    <a:pt x="18694" y="4674"/>
                  </a:lnTo>
                  <a:close/>
                  <a:moveTo>
                    <a:pt x="20165" y="5353"/>
                  </a:moveTo>
                  <a:lnTo>
                    <a:pt x="17189" y="5353"/>
                  </a:lnTo>
                  <a:lnTo>
                    <a:pt x="16909" y="5390"/>
                  </a:lnTo>
                  <a:lnTo>
                    <a:pt x="16629" y="5503"/>
                  </a:lnTo>
                  <a:lnTo>
                    <a:pt x="16489" y="5277"/>
                  </a:lnTo>
                  <a:lnTo>
                    <a:pt x="16349" y="5089"/>
                  </a:lnTo>
                  <a:lnTo>
                    <a:pt x="16174" y="4976"/>
                  </a:lnTo>
                  <a:lnTo>
                    <a:pt x="15999" y="4863"/>
                  </a:lnTo>
                  <a:lnTo>
                    <a:pt x="15789" y="4750"/>
                  </a:lnTo>
                  <a:lnTo>
                    <a:pt x="15544" y="4712"/>
                  </a:lnTo>
                  <a:lnTo>
                    <a:pt x="15333" y="4674"/>
                  </a:lnTo>
                  <a:lnTo>
                    <a:pt x="11728" y="4674"/>
                  </a:lnTo>
                  <a:lnTo>
                    <a:pt x="11413" y="4750"/>
                  </a:lnTo>
                  <a:lnTo>
                    <a:pt x="11202" y="4787"/>
                  </a:lnTo>
                  <a:lnTo>
                    <a:pt x="11062" y="4863"/>
                  </a:lnTo>
                  <a:lnTo>
                    <a:pt x="10922" y="4976"/>
                  </a:lnTo>
                  <a:lnTo>
                    <a:pt x="10817" y="5089"/>
                  </a:lnTo>
                  <a:lnTo>
                    <a:pt x="10257" y="4561"/>
                  </a:lnTo>
                  <a:lnTo>
                    <a:pt x="9942" y="4448"/>
                  </a:lnTo>
                  <a:lnTo>
                    <a:pt x="9767" y="4410"/>
                  </a:lnTo>
                  <a:lnTo>
                    <a:pt x="6266" y="4410"/>
                  </a:lnTo>
                  <a:lnTo>
                    <a:pt x="5986" y="4486"/>
                  </a:lnTo>
                  <a:lnTo>
                    <a:pt x="5741" y="4674"/>
                  </a:lnTo>
                  <a:lnTo>
                    <a:pt x="5531" y="4825"/>
                  </a:lnTo>
                  <a:lnTo>
                    <a:pt x="5321" y="5051"/>
                  </a:lnTo>
                  <a:lnTo>
                    <a:pt x="5146" y="5315"/>
                  </a:lnTo>
                  <a:lnTo>
                    <a:pt x="5006" y="5579"/>
                  </a:lnTo>
                  <a:lnTo>
                    <a:pt x="4901" y="5881"/>
                  </a:lnTo>
                  <a:lnTo>
                    <a:pt x="4691" y="5805"/>
                  </a:lnTo>
                  <a:lnTo>
                    <a:pt x="4411" y="5767"/>
                  </a:lnTo>
                  <a:lnTo>
                    <a:pt x="3956" y="5730"/>
                  </a:lnTo>
                  <a:lnTo>
                    <a:pt x="1470" y="5730"/>
                  </a:lnTo>
                  <a:lnTo>
                    <a:pt x="1190" y="5767"/>
                  </a:lnTo>
                  <a:lnTo>
                    <a:pt x="910" y="5881"/>
                  </a:lnTo>
                  <a:lnTo>
                    <a:pt x="665" y="6031"/>
                  </a:lnTo>
                  <a:lnTo>
                    <a:pt x="455" y="6258"/>
                  </a:lnTo>
                  <a:lnTo>
                    <a:pt x="245" y="6521"/>
                  </a:lnTo>
                  <a:lnTo>
                    <a:pt x="105" y="6823"/>
                  </a:lnTo>
                  <a:lnTo>
                    <a:pt x="35" y="7200"/>
                  </a:lnTo>
                  <a:lnTo>
                    <a:pt x="0" y="7577"/>
                  </a:lnTo>
                  <a:lnTo>
                    <a:pt x="0" y="12289"/>
                  </a:lnTo>
                  <a:lnTo>
                    <a:pt x="70" y="12477"/>
                  </a:lnTo>
                  <a:lnTo>
                    <a:pt x="140" y="12590"/>
                  </a:lnTo>
                  <a:lnTo>
                    <a:pt x="245" y="12666"/>
                  </a:lnTo>
                  <a:lnTo>
                    <a:pt x="350" y="12704"/>
                  </a:lnTo>
                  <a:lnTo>
                    <a:pt x="665" y="12704"/>
                  </a:lnTo>
                  <a:lnTo>
                    <a:pt x="770" y="12666"/>
                  </a:lnTo>
                  <a:lnTo>
                    <a:pt x="840" y="12590"/>
                  </a:lnTo>
                  <a:lnTo>
                    <a:pt x="910" y="12477"/>
                  </a:lnTo>
                  <a:lnTo>
                    <a:pt x="980" y="12251"/>
                  </a:lnTo>
                  <a:lnTo>
                    <a:pt x="980" y="12025"/>
                  </a:lnTo>
                  <a:lnTo>
                    <a:pt x="1015" y="7275"/>
                  </a:lnTo>
                  <a:lnTo>
                    <a:pt x="1610" y="7275"/>
                  </a:lnTo>
                  <a:lnTo>
                    <a:pt x="1575" y="18773"/>
                  </a:lnTo>
                  <a:lnTo>
                    <a:pt x="1610" y="19187"/>
                  </a:lnTo>
                  <a:lnTo>
                    <a:pt x="1680" y="19489"/>
                  </a:lnTo>
                  <a:lnTo>
                    <a:pt x="1820" y="19677"/>
                  </a:lnTo>
                  <a:lnTo>
                    <a:pt x="1960" y="19828"/>
                  </a:lnTo>
                  <a:lnTo>
                    <a:pt x="2100" y="19904"/>
                  </a:lnTo>
                  <a:lnTo>
                    <a:pt x="2275" y="19979"/>
                  </a:lnTo>
                  <a:lnTo>
                    <a:pt x="3536" y="19979"/>
                  </a:lnTo>
                  <a:lnTo>
                    <a:pt x="3676" y="19904"/>
                  </a:lnTo>
                  <a:lnTo>
                    <a:pt x="3816" y="19790"/>
                  </a:lnTo>
                  <a:lnTo>
                    <a:pt x="3956" y="19640"/>
                  </a:lnTo>
                  <a:lnTo>
                    <a:pt x="4061" y="19414"/>
                  </a:lnTo>
                  <a:lnTo>
                    <a:pt x="4131" y="19074"/>
                  </a:lnTo>
                  <a:lnTo>
                    <a:pt x="4166" y="18584"/>
                  </a:lnTo>
                  <a:lnTo>
                    <a:pt x="4201" y="12704"/>
                  </a:lnTo>
                  <a:lnTo>
                    <a:pt x="4201" y="7275"/>
                  </a:lnTo>
                  <a:lnTo>
                    <a:pt x="4831" y="7275"/>
                  </a:lnTo>
                  <a:lnTo>
                    <a:pt x="4831" y="12138"/>
                  </a:lnTo>
                  <a:lnTo>
                    <a:pt x="4866" y="12440"/>
                  </a:lnTo>
                  <a:lnTo>
                    <a:pt x="4901" y="12553"/>
                  </a:lnTo>
                  <a:lnTo>
                    <a:pt x="4936" y="12628"/>
                  </a:lnTo>
                  <a:lnTo>
                    <a:pt x="5006" y="12666"/>
                  </a:lnTo>
                  <a:lnTo>
                    <a:pt x="5111" y="12704"/>
                  </a:lnTo>
                  <a:lnTo>
                    <a:pt x="5426" y="12704"/>
                  </a:lnTo>
                  <a:lnTo>
                    <a:pt x="5496" y="12666"/>
                  </a:lnTo>
                  <a:lnTo>
                    <a:pt x="5601" y="12628"/>
                  </a:lnTo>
                  <a:lnTo>
                    <a:pt x="5671" y="12553"/>
                  </a:lnTo>
                  <a:lnTo>
                    <a:pt x="5741" y="12364"/>
                  </a:lnTo>
                  <a:lnTo>
                    <a:pt x="5776" y="12101"/>
                  </a:lnTo>
                  <a:lnTo>
                    <a:pt x="5741" y="6446"/>
                  </a:lnTo>
                  <a:lnTo>
                    <a:pt x="6336" y="6446"/>
                  </a:lnTo>
                  <a:lnTo>
                    <a:pt x="6336" y="19904"/>
                  </a:lnTo>
                  <a:lnTo>
                    <a:pt x="6371" y="20394"/>
                  </a:lnTo>
                  <a:lnTo>
                    <a:pt x="6476" y="20771"/>
                  </a:lnTo>
                  <a:lnTo>
                    <a:pt x="6756" y="21298"/>
                  </a:lnTo>
                  <a:lnTo>
                    <a:pt x="6931" y="21449"/>
                  </a:lnTo>
                  <a:lnTo>
                    <a:pt x="7177" y="21525"/>
                  </a:lnTo>
                  <a:lnTo>
                    <a:pt x="7352" y="21600"/>
                  </a:lnTo>
                  <a:lnTo>
                    <a:pt x="8822" y="21600"/>
                  </a:lnTo>
                  <a:lnTo>
                    <a:pt x="8997" y="21525"/>
                  </a:lnTo>
                  <a:lnTo>
                    <a:pt x="9207" y="21411"/>
                  </a:lnTo>
                  <a:lnTo>
                    <a:pt x="9382" y="21223"/>
                  </a:lnTo>
                  <a:lnTo>
                    <a:pt x="9522" y="20997"/>
                  </a:lnTo>
                  <a:lnTo>
                    <a:pt x="9627" y="20658"/>
                  </a:lnTo>
                  <a:lnTo>
                    <a:pt x="9732" y="20243"/>
                  </a:lnTo>
                  <a:lnTo>
                    <a:pt x="9767" y="19715"/>
                  </a:lnTo>
                  <a:lnTo>
                    <a:pt x="9767" y="12817"/>
                  </a:lnTo>
                  <a:lnTo>
                    <a:pt x="9732" y="6446"/>
                  </a:lnTo>
                  <a:lnTo>
                    <a:pt x="10327" y="6446"/>
                  </a:lnTo>
                  <a:lnTo>
                    <a:pt x="10327" y="11950"/>
                  </a:lnTo>
                  <a:lnTo>
                    <a:pt x="10362" y="12289"/>
                  </a:lnTo>
                  <a:lnTo>
                    <a:pt x="10362" y="12440"/>
                  </a:lnTo>
                  <a:lnTo>
                    <a:pt x="10432" y="12553"/>
                  </a:lnTo>
                  <a:lnTo>
                    <a:pt x="10467" y="12628"/>
                  </a:lnTo>
                  <a:lnTo>
                    <a:pt x="10572" y="12666"/>
                  </a:lnTo>
                  <a:lnTo>
                    <a:pt x="10677" y="12704"/>
                  </a:lnTo>
                  <a:lnTo>
                    <a:pt x="10922" y="12704"/>
                  </a:lnTo>
                  <a:lnTo>
                    <a:pt x="10992" y="12666"/>
                  </a:lnTo>
                  <a:lnTo>
                    <a:pt x="11132" y="12515"/>
                  </a:lnTo>
                  <a:lnTo>
                    <a:pt x="11168" y="12289"/>
                  </a:lnTo>
                  <a:lnTo>
                    <a:pt x="11202" y="11987"/>
                  </a:lnTo>
                  <a:lnTo>
                    <a:pt x="11202" y="6710"/>
                  </a:lnTo>
                  <a:lnTo>
                    <a:pt x="11798" y="6710"/>
                  </a:lnTo>
                  <a:lnTo>
                    <a:pt x="11833" y="19753"/>
                  </a:lnTo>
                  <a:lnTo>
                    <a:pt x="11903" y="20243"/>
                  </a:lnTo>
                  <a:lnTo>
                    <a:pt x="11973" y="20620"/>
                  </a:lnTo>
                  <a:lnTo>
                    <a:pt x="12113" y="20884"/>
                  </a:lnTo>
                  <a:lnTo>
                    <a:pt x="12288" y="21110"/>
                  </a:lnTo>
                  <a:lnTo>
                    <a:pt x="12498" y="21298"/>
                  </a:lnTo>
                  <a:lnTo>
                    <a:pt x="12673" y="21374"/>
                  </a:lnTo>
                  <a:lnTo>
                    <a:pt x="12883" y="21449"/>
                  </a:lnTo>
                  <a:lnTo>
                    <a:pt x="14388" y="21449"/>
                  </a:lnTo>
                  <a:lnTo>
                    <a:pt x="14563" y="21374"/>
                  </a:lnTo>
                  <a:lnTo>
                    <a:pt x="14738" y="21223"/>
                  </a:lnTo>
                  <a:lnTo>
                    <a:pt x="14913" y="21072"/>
                  </a:lnTo>
                  <a:lnTo>
                    <a:pt x="15053" y="20846"/>
                  </a:lnTo>
                  <a:lnTo>
                    <a:pt x="15158" y="20507"/>
                  </a:lnTo>
                  <a:lnTo>
                    <a:pt x="15263" y="20092"/>
                  </a:lnTo>
                  <a:lnTo>
                    <a:pt x="15298" y="19564"/>
                  </a:lnTo>
                  <a:lnTo>
                    <a:pt x="15333" y="17227"/>
                  </a:lnTo>
                  <a:lnTo>
                    <a:pt x="15333" y="12854"/>
                  </a:lnTo>
                  <a:lnTo>
                    <a:pt x="15298" y="6710"/>
                  </a:lnTo>
                  <a:lnTo>
                    <a:pt x="15929" y="6710"/>
                  </a:lnTo>
                  <a:lnTo>
                    <a:pt x="15929" y="11987"/>
                  </a:lnTo>
                  <a:lnTo>
                    <a:pt x="15964" y="12251"/>
                  </a:lnTo>
                  <a:lnTo>
                    <a:pt x="16034" y="12515"/>
                  </a:lnTo>
                  <a:lnTo>
                    <a:pt x="16069" y="12590"/>
                  </a:lnTo>
                  <a:lnTo>
                    <a:pt x="16139" y="12666"/>
                  </a:lnTo>
                  <a:lnTo>
                    <a:pt x="16244" y="12704"/>
                  </a:lnTo>
                  <a:lnTo>
                    <a:pt x="16559" y="12704"/>
                  </a:lnTo>
                  <a:lnTo>
                    <a:pt x="16664" y="12666"/>
                  </a:lnTo>
                  <a:lnTo>
                    <a:pt x="16734" y="12590"/>
                  </a:lnTo>
                  <a:lnTo>
                    <a:pt x="16804" y="12440"/>
                  </a:lnTo>
                  <a:lnTo>
                    <a:pt x="16839" y="12214"/>
                  </a:lnTo>
                  <a:lnTo>
                    <a:pt x="16874" y="9952"/>
                  </a:lnTo>
                  <a:lnTo>
                    <a:pt x="16874" y="7275"/>
                  </a:lnTo>
                  <a:lnTo>
                    <a:pt x="17469" y="7275"/>
                  </a:lnTo>
                  <a:lnTo>
                    <a:pt x="17469" y="18584"/>
                  </a:lnTo>
                  <a:lnTo>
                    <a:pt x="17539" y="18923"/>
                  </a:lnTo>
                  <a:lnTo>
                    <a:pt x="17609" y="19187"/>
                  </a:lnTo>
                  <a:lnTo>
                    <a:pt x="17679" y="19338"/>
                  </a:lnTo>
                  <a:lnTo>
                    <a:pt x="17784" y="19489"/>
                  </a:lnTo>
                  <a:lnTo>
                    <a:pt x="17959" y="19564"/>
                  </a:lnTo>
                  <a:lnTo>
                    <a:pt x="18064" y="19602"/>
                  </a:lnTo>
                  <a:lnTo>
                    <a:pt x="19429" y="19602"/>
                  </a:lnTo>
                  <a:lnTo>
                    <a:pt x="19569" y="19564"/>
                  </a:lnTo>
                  <a:lnTo>
                    <a:pt x="19675" y="19451"/>
                  </a:lnTo>
                  <a:lnTo>
                    <a:pt x="19779" y="19338"/>
                  </a:lnTo>
                  <a:lnTo>
                    <a:pt x="19885" y="19112"/>
                  </a:lnTo>
                  <a:lnTo>
                    <a:pt x="19990" y="18810"/>
                  </a:lnTo>
                  <a:lnTo>
                    <a:pt x="20024" y="18471"/>
                  </a:lnTo>
                  <a:lnTo>
                    <a:pt x="20060" y="18019"/>
                  </a:lnTo>
                  <a:lnTo>
                    <a:pt x="20060" y="7275"/>
                  </a:lnTo>
                  <a:lnTo>
                    <a:pt x="20690" y="7275"/>
                  </a:lnTo>
                  <a:lnTo>
                    <a:pt x="20690" y="12138"/>
                  </a:lnTo>
                  <a:lnTo>
                    <a:pt x="20725" y="12364"/>
                  </a:lnTo>
                  <a:lnTo>
                    <a:pt x="20830" y="12553"/>
                  </a:lnTo>
                  <a:lnTo>
                    <a:pt x="20970" y="12666"/>
                  </a:lnTo>
                  <a:lnTo>
                    <a:pt x="21145" y="12704"/>
                  </a:lnTo>
                  <a:lnTo>
                    <a:pt x="21355" y="12666"/>
                  </a:lnTo>
                  <a:lnTo>
                    <a:pt x="21495" y="12553"/>
                  </a:lnTo>
                  <a:lnTo>
                    <a:pt x="21565" y="12402"/>
                  </a:lnTo>
                  <a:lnTo>
                    <a:pt x="21600" y="12176"/>
                  </a:lnTo>
                  <a:lnTo>
                    <a:pt x="21600" y="7426"/>
                  </a:lnTo>
                  <a:lnTo>
                    <a:pt x="21565" y="7049"/>
                  </a:lnTo>
                  <a:lnTo>
                    <a:pt x="21495" y="6634"/>
                  </a:lnTo>
                  <a:lnTo>
                    <a:pt x="21355" y="6295"/>
                  </a:lnTo>
                  <a:lnTo>
                    <a:pt x="21180" y="5994"/>
                  </a:lnTo>
                  <a:lnTo>
                    <a:pt x="20970" y="5730"/>
                  </a:lnTo>
                  <a:lnTo>
                    <a:pt x="20725" y="5541"/>
                  </a:lnTo>
                  <a:lnTo>
                    <a:pt x="20445" y="5390"/>
                  </a:lnTo>
                  <a:lnTo>
                    <a:pt x="20305" y="5353"/>
                  </a:lnTo>
                  <a:lnTo>
                    <a:pt x="20165" y="5353"/>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grpSp>
        <p:nvGrpSpPr>
          <p:cNvPr id="220" name="Group 19"/>
          <p:cNvGrpSpPr/>
          <p:nvPr/>
        </p:nvGrpSpPr>
        <p:grpSpPr>
          <a:xfrm>
            <a:off x="10628804" y="4649322"/>
            <a:ext cx="294547" cy="294547"/>
            <a:chOff x="0" y="0"/>
            <a:chExt cx="294545" cy="294545"/>
          </a:xfrm>
        </p:grpSpPr>
        <p:sp>
          <p:nvSpPr>
            <p:cNvPr id="218" name="Shape 122"/>
            <p:cNvSpPr/>
            <p:nvPr/>
          </p:nvSpPr>
          <p:spPr>
            <a:xfrm>
              <a:off x="0" y="0"/>
              <a:ext cx="294546" cy="294546"/>
            </a:xfrm>
            <a:prstGeom prst="ellipse">
              <a:avLst/>
            </a:prstGeom>
            <a:solidFill>
              <a:schemeClr val="accent1"/>
            </a:solidFill>
            <a:ln w="12700" cap="flat">
              <a:solidFill>
                <a:schemeClr val="accent1"/>
              </a:solidFill>
              <a:prstDash val="solid"/>
              <a:round/>
            </a:ln>
            <a:effectLst/>
          </p:spPr>
          <p:txBody>
            <a:bodyPr wrap="square" lIns="45719" tIns="45719" rIns="45719" bIns="45719" numCol="1" anchor="ctr">
              <a:noAutofit/>
            </a:bodyPr>
            <a:lstStyle/>
            <a:p>
              <a:pPr algn="ctr">
                <a:defRPr sz="1600">
                  <a:solidFill>
                    <a:srgbClr val="F5F6F4"/>
                  </a:solidFill>
                </a:defRPr>
              </a:pPr>
              <a:endParaRPr/>
            </a:p>
          </p:txBody>
        </p:sp>
        <p:sp>
          <p:nvSpPr>
            <p:cNvPr id="219" name="Shape 136"/>
            <p:cNvSpPr/>
            <p:nvPr/>
          </p:nvSpPr>
          <p:spPr>
            <a:xfrm>
              <a:off x="36937" y="32452"/>
              <a:ext cx="239328" cy="239328"/>
            </a:xfrm>
            <a:custGeom>
              <a:avLst/>
              <a:gdLst/>
              <a:ahLst/>
              <a:cxnLst>
                <a:cxn ang="0">
                  <a:pos x="wd2" y="hd2"/>
                </a:cxn>
                <a:cxn ang="5400000">
                  <a:pos x="wd2" y="hd2"/>
                </a:cxn>
                <a:cxn ang="10800000">
                  <a:pos x="wd2" y="hd2"/>
                </a:cxn>
                <a:cxn ang="16200000">
                  <a:pos x="wd2" y="hd2"/>
                </a:cxn>
              </a:cxnLst>
              <a:rect l="0" t="0" r="r" b="b"/>
              <a:pathLst>
                <a:path w="21600" h="21600" extrusionOk="0">
                  <a:moveTo>
                    <a:pt x="9162" y="0"/>
                  </a:moveTo>
                  <a:lnTo>
                    <a:pt x="8188" y="0"/>
                  </a:lnTo>
                  <a:lnTo>
                    <a:pt x="8056" y="49"/>
                  </a:lnTo>
                  <a:lnTo>
                    <a:pt x="7923" y="148"/>
                  </a:lnTo>
                  <a:lnTo>
                    <a:pt x="7790" y="295"/>
                  </a:lnTo>
                  <a:lnTo>
                    <a:pt x="7790" y="5019"/>
                  </a:lnTo>
                  <a:lnTo>
                    <a:pt x="3939" y="5019"/>
                  </a:lnTo>
                  <a:lnTo>
                    <a:pt x="3674" y="5068"/>
                  </a:lnTo>
                  <a:lnTo>
                    <a:pt x="3054" y="5265"/>
                  </a:lnTo>
                  <a:lnTo>
                    <a:pt x="2788" y="5461"/>
                  </a:lnTo>
                  <a:lnTo>
                    <a:pt x="221" y="7380"/>
                  </a:lnTo>
                  <a:lnTo>
                    <a:pt x="133" y="7479"/>
                  </a:lnTo>
                  <a:lnTo>
                    <a:pt x="44" y="7577"/>
                  </a:lnTo>
                  <a:lnTo>
                    <a:pt x="0" y="7676"/>
                  </a:lnTo>
                  <a:lnTo>
                    <a:pt x="0" y="7922"/>
                  </a:lnTo>
                  <a:lnTo>
                    <a:pt x="44" y="8020"/>
                  </a:lnTo>
                  <a:lnTo>
                    <a:pt x="221" y="8217"/>
                  </a:lnTo>
                  <a:lnTo>
                    <a:pt x="2788" y="10185"/>
                  </a:lnTo>
                  <a:lnTo>
                    <a:pt x="3054" y="10333"/>
                  </a:lnTo>
                  <a:lnTo>
                    <a:pt x="3364" y="10431"/>
                  </a:lnTo>
                  <a:lnTo>
                    <a:pt x="3674" y="10529"/>
                  </a:lnTo>
                  <a:lnTo>
                    <a:pt x="3939" y="10578"/>
                  </a:lnTo>
                  <a:lnTo>
                    <a:pt x="7790" y="10578"/>
                  </a:lnTo>
                  <a:lnTo>
                    <a:pt x="7790" y="21305"/>
                  </a:lnTo>
                  <a:lnTo>
                    <a:pt x="7923" y="21452"/>
                  </a:lnTo>
                  <a:lnTo>
                    <a:pt x="8056" y="21551"/>
                  </a:lnTo>
                  <a:lnTo>
                    <a:pt x="8188" y="21600"/>
                  </a:lnTo>
                  <a:lnTo>
                    <a:pt x="9162" y="21600"/>
                  </a:lnTo>
                  <a:lnTo>
                    <a:pt x="9339" y="21551"/>
                  </a:lnTo>
                  <a:lnTo>
                    <a:pt x="9472" y="21452"/>
                  </a:lnTo>
                  <a:lnTo>
                    <a:pt x="9561" y="21305"/>
                  </a:lnTo>
                  <a:lnTo>
                    <a:pt x="9605" y="21108"/>
                  </a:lnTo>
                  <a:lnTo>
                    <a:pt x="9605" y="492"/>
                  </a:lnTo>
                  <a:lnTo>
                    <a:pt x="9561" y="295"/>
                  </a:lnTo>
                  <a:lnTo>
                    <a:pt x="9472" y="148"/>
                  </a:lnTo>
                  <a:lnTo>
                    <a:pt x="9339" y="49"/>
                  </a:lnTo>
                  <a:lnTo>
                    <a:pt x="9162" y="0"/>
                  </a:lnTo>
                  <a:close/>
                  <a:moveTo>
                    <a:pt x="21379" y="5019"/>
                  </a:moveTo>
                  <a:lnTo>
                    <a:pt x="18811" y="3050"/>
                  </a:lnTo>
                  <a:lnTo>
                    <a:pt x="18546" y="2903"/>
                  </a:lnTo>
                  <a:lnTo>
                    <a:pt x="18236" y="2755"/>
                  </a:lnTo>
                  <a:lnTo>
                    <a:pt x="17926" y="2657"/>
                  </a:lnTo>
                  <a:lnTo>
                    <a:pt x="10269" y="2657"/>
                  </a:lnTo>
                  <a:lnTo>
                    <a:pt x="11110" y="8167"/>
                  </a:lnTo>
                  <a:lnTo>
                    <a:pt x="17661" y="8167"/>
                  </a:lnTo>
                  <a:lnTo>
                    <a:pt x="17926" y="8118"/>
                  </a:lnTo>
                  <a:lnTo>
                    <a:pt x="18236" y="8069"/>
                  </a:lnTo>
                  <a:lnTo>
                    <a:pt x="18546" y="7922"/>
                  </a:lnTo>
                  <a:lnTo>
                    <a:pt x="18811" y="7774"/>
                  </a:lnTo>
                  <a:lnTo>
                    <a:pt x="21379" y="5806"/>
                  </a:lnTo>
                  <a:lnTo>
                    <a:pt x="21556" y="5609"/>
                  </a:lnTo>
                  <a:lnTo>
                    <a:pt x="21600" y="5511"/>
                  </a:lnTo>
                  <a:lnTo>
                    <a:pt x="21600" y="5314"/>
                  </a:lnTo>
                  <a:lnTo>
                    <a:pt x="21556" y="5166"/>
                  </a:lnTo>
                  <a:lnTo>
                    <a:pt x="21467" y="5068"/>
                  </a:lnTo>
                  <a:lnTo>
                    <a:pt x="21379" y="5019"/>
                  </a:lnTo>
                  <a:close/>
                </a:path>
              </a:pathLst>
            </a:custGeom>
            <a:solidFill>
              <a:srgbClr val="FFFFFF"/>
            </a:solidFill>
            <a:ln w="12700" cap="flat">
              <a:noFill/>
              <a:miter lim="400000"/>
            </a:ln>
            <a:effectLst/>
          </p:spPr>
          <p:txBody>
            <a:bodyPr wrap="square" lIns="45719" tIns="45719" rIns="45719" bIns="45719" numCol="1" anchor="t">
              <a:noAutofit/>
            </a:bodyPr>
            <a:lstStyle/>
            <a:p>
              <a:pPr>
                <a:defRPr sz="1600"/>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noGrp="1"/>
          </p:cNvSpPr>
          <p:nvPr>
            <p:ph type="title"/>
          </p:nvPr>
        </p:nvSpPr>
        <p:spPr>
          <a:xfrm>
            <a:off x="841247" y="704850"/>
            <a:ext cx="3785617" cy="2978150"/>
          </a:xfrm>
          <a:prstGeom prst="rect">
            <a:avLst/>
          </a:prstGeom>
        </p:spPr>
        <p:txBody>
          <a:bodyPr anchor="b"/>
          <a:lstStyle>
            <a:lvl1pPr>
              <a:defRPr>
                <a:solidFill>
                  <a:srgbClr val="C6210E"/>
                </a:solidFill>
              </a:defRPr>
            </a:lvl1pPr>
          </a:lstStyle>
          <a:p>
            <a:r>
              <a:t>Sample of Community Participants</a:t>
            </a:r>
          </a:p>
        </p:txBody>
      </p:sp>
      <p:sp>
        <p:nvSpPr>
          <p:cNvPr id="225" name="Content Placeholder 2"/>
          <p:cNvSpPr txBox="1">
            <a:spLocks noGrp="1"/>
          </p:cNvSpPr>
          <p:nvPr>
            <p:ph type="body" idx="1"/>
          </p:nvPr>
        </p:nvSpPr>
        <p:spPr>
          <a:xfrm>
            <a:off x="4476465" y="704850"/>
            <a:ext cx="6877334" cy="5251450"/>
          </a:xfrm>
          <a:prstGeom prst="rect">
            <a:avLst/>
          </a:prstGeom>
        </p:spPr>
        <p:txBody>
          <a:bodyPr anchor="ctr"/>
          <a:lstStyle/>
          <a:p>
            <a:pPr>
              <a:lnSpc>
                <a:spcPct val="99000"/>
              </a:lnSpc>
              <a:defRPr sz="1800"/>
            </a:pPr>
            <a:r>
              <a:t>Hastings &amp; Prince Edward Counties Community Data Consortium (Hastings County ON)</a:t>
            </a:r>
          </a:p>
          <a:p>
            <a:pPr>
              <a:lnSpc>
                <a:spcPct val="99000"/>
              </a:lnSpc>
              <a:defRPr sz="1800"/>
            </a:pPr>
            <a:r>
              <a:t>Kingston Frontenac Lennox &amp; Addington Community Data Consortium (City of Kingston)</a:t>
            </a:r>
          </a:p>
          <a:p>
            <a:pPr>
              <a:lnSpc>
                <a:spcPct val="99000"/>
              </a:lnSpc>
              <a:defRPr sz="1800"/>
            </a:pPr>
            <a:r>
              <a:t>Toronto Community Data Consortium (City of Toronto, Social Development, Finance &amp; Administration Division)</a:t>
            </a:r>
          </a:p>
          <a:p>
            <a:pPr>
              <a:lnSpc>
                <a:spcPct val="99000"/>
              </a:lnSpc>
              <a:defRPr sz="1800"/>
            </a:pPr>
            <a:r>
              <a:t>Northern Ontario Community Data Consortium (Northern Policy Institute)</a:t>
            </a:r>
          </a:p>
          <a:p>
            <a:pPr>
              <a:lnSpc>
                <a:spcPct val="99000"/>
              </a:lnSpc>
              <a:defRPr sz="1800"/>
            </a:pPr>
            <a:r>
              <a:t>Calgary Community Data Consortium (City of Calgary Neighbourhoods Division)</a:t>
            </a:r>
          </a:p>
          <a:p>
            <a:pPr>
              <a:lnSpc>
                <a:spcPct val="99000"/>
              </a:lnSpc>
              <a:defRPr sz="1800"/>
            </a:pPr>
            <a:r>
              <a:t>Bow Valley Community Data Consortium (Town of Banff)</a:t>
            </a:r>
          </a:p>
          <a:p>
            <a:pPr>
              <a:lnSpc>
                <a:spcPct val="99000"/>
              </a:lnSpc>
              <a:defRPr sz="1800"/>
            </a:pPr>
            <a:r>
              <a:t>Northern Alberta Community Data Consortium (Regional Municipality of Wood Buffalo)</a:t>
            </a:r>
          </a:p>
          <a:p>
            <a:pPr>
              <a:lnSpc>
                <a:spcPct val="99000"/>
              </a:lnSpc>
              <a:defRPr sz="1800"/>
            </a:pPr>
            <a:r>
              <a:t>British Columbia communities (Social Planning &amp; Research Council BC)</a:t>
            </a:r>
          </a:p>
        </p:txBody>
      </p:sp>
      <p:sp>
        <p:nvSpPr>
          <p:cNvPr id="226" name="Slide Number Placeholder 3"/>
          <p:cNvSpPr txBox="1">
            <a:spLocks noGrp="1"/>
          </p:cNvSpPr>
          <p:nvPr>
            <p:ph type="sldNum" sz="quarter" idx="4294967295"/>
          </p:nvPr>
        </p:nvSpPr>
        <p:spPr>
          <a:xfrm>
            <a:off x="11193353" y="6429692"/>
            <a:ext cx="160447"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normAutofit/>
          </a:bodyPr>
          <a:lstStyle>
            <a:lvl1pPr>
              <a:spcBef>
                <a:spcPts val="600"/>
              </a:spcBef>
              <a:defRPr>
                <a:solidFill>
                  <a:srgbClr val="FFFFFF">
                    <a:alpha val="80000"/>
                  </a:srgbClr>
                </a:solidFill>
              </a:defRPr>
            </a:lvl1p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object 2"/>
          <p:cNvSpPr txBox="1"/>
          <p:nvPr/>
        </p:nvSpPr>
        <p:spPr>
          <a:xfrm>
            <a:off x="2070948" y="2740533"/>
            <a:ext cx="1408403" cy="193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463" indent="8659">
              <a:lnSpc>
                <a:spcPct val="121200"/>
              </a:lnSpc>
              <a:defRPr sz="700" spc="-3">
                <a:solidFill>
                  <a:srgbClr val="414042"/>
                </a:solidFill>
                <a:latin typeface="Arial"/>
                <a:ea typeface="Arial"/>
                <a:cs typeface="Arial"/>
                <a:sym typeface="Arial"/>
              </a:defRPr>
            </a:pPr>
            <a:r>
              <a:t>Establish </a:t>
            </a:r>
            <a:r>
              <a:rPr spc="3"/>
              <a:t>the scope </a:t>
            </a:r>
            <a:r>
              <a:rPr spc="27"/>
              <a:t>of </a:t>
            </a:r>
            <a:r>
              <a:rPr spc="0"/>
              <a:t>the lab  </a:t>
            </a:r>
            <a:r>
              <a:t>and </a:t>
            </a:r>
            <a:r>
              <a:rPr spc="0"/>
              <a:t>reframe </a:t>
            </a:r>
            <a:r>
              <a:rPr spc="3"/>
              <a:t>the</a:t>
            </a:r>
            <a:r>
              <a:rPr spc="-75"/>
              <a:t> </a:t>
            </a:r>
            <a:r>
              <a:rPr spc="0"/>
              <a:t>issue.</a:t>
            </a:r>
          </a:p>
        </p:txBody>
      </p:sp>
      <p:sp>
        <p:nvSpPr>
          <p:cNvPr id="229" name="object 3"/>
          <p:cNvSpPr txBox="1"/>
          <p:nvPr/>
        </p:nvSpPr>
        <p:spPr>
          <a:xfrm>
            <a:off x="5695024" y="2674743"/>
            <a:ext cx="1863870" cy="193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463" indent="8659">
              <a:lnSpc>
                <a:spcPct val="121200"/>
              </a:lnSpc>
              <a:defRPr sz="700" spc="-14">
                <a:solidFill>
                  <a:srgbClr val="414042"/>
                </a:solidFill>
                <a:latin typeface="Arial"/>
                <a:ea typeface="Arial"/>
                <a:cs typeface="Arial"/>
                <a:sym typeface="Arial"/>
              </a:defRPr>
            </a:pPr>
            <a:r>
              <a:t>Co-develop</a:t>
            </a:r>
            <a:r>
              <a:rPr spc="181"/>
              <a:t> </a:t>
            </a:r>
            <a:r>
              <a:rPr spc="-3"/>
              <a:t>new </a:t>
            </a:r>
            <a:r>
              <a:rPr spc="0"/>
              <a:t>ideas through Solutions  </a:t>
            </a:r>
            <a:r>
              <a:rPr spc="-10"/>
              <a:t>Lab </a:t>
            </a:r>
            <a:r>
              <a:rPr spc="0"/>
              <a:t>stakeholder</a:t>
            </a:r>
            <a:r>
              <a:rPr spc="-41"/>
              <a:t> </a:t>
            </a:r>
            <a:r>
              <a:rPr spc="3"/>
              <a:t>input.</a:t>
            </a:r>
          </a:p>
        </p:txBody>
      </p:sp>
      <p:sp>
        <p:nvSpPr>
          <p:cNvPr id="230" name="object 4"/>
          <p:cNvSpPr txBox="1"/>
          <p:nvPr/>
        </p:nvSpPr>
        <p:spPr>
          <a:xfrm>
            <a:off x="3707389" y="2712133"/>
            <a:ext cx="1609293" cy="40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463" indent="8659">
              <a:lnSpc>
                <a:spcPct val="121200"/>
              </a:lnSpc>
              <a:defRPr sz="700" spc="-17">
                <a:solidFill>
                  <a:srgbClr val="414042"/>
                </a:solidFill>
                <a:latin typeface="Arial"/>
                <a:ea typeface="Arial"/>
                <a:cs typeface="Arial"/>
                <a:sym typeface="Arial"/>
              </a:defRPr>
            </a:pPr>
            <a:r>
              <a:t>Generate </a:t>
            </a:r>
            <a:r>
              <a:rPr spc="10"/>
              <a:t>insight </a:t>
            </a:r>
            <a:r>
              <a:rPr spc="0"/>
              <a:t>through </a:t>
            </a:r>
            <a:r>
              <a:rPr spc="3"/>
              <a:t>big data</a:t>
            </a:r>
            <a:r>
              <a:rPr spc="-136"/>
              <a:t> </a:t>
            </a:r>
            <a:r>
              <a:rPr spc="-3"/>
              <a:t>and  </a:t>
            </a:r>
            <a:r>
              <a:rPr spc="0"/>
              <a:t>user insight, understand the current  state of the issue based on a range of research methodologies.</a:t>
            </a:r>
          </a:p>
        </p:txBody>
      </p:sp>
      <p:sp>
        <p:nvSpPr>
          <p:cNvPr id="231" name="object 6"/>
          <p:cNvSpPr txBox="1"/>
          <p:nvPr/>
        </p:nvSpPr>
        <p:spPr>
          <a:xfrm>
            <a:off x="7810500" y="2640114"/>
            <a:ext cx="1223531" cy="300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463" indent="8659" algn="just">
              <a:lnSpc>
                <a:spcPct val="121200"/>
              </a:lnSpc>
              <a:defRPr sz="700" spc="3">
                <a:solidFill>
                  <a:srgbClr val="414042"/>
                </a:solidFill>
                <a:latin typeface="Arial"/>
                <a:ea typeface="Arial"/>
                <a:cs typeface="Arial"/>
                <a:sym typeface="Arial"/>
              </a:defRPr>
            </a:pPr>
            <a:r>
              <a:t>Test </a:t>
            </a:r>
            <a:r>
              <a:rPr spc="-3"/>
              <a:t>and refine shared  </a:t>
            </a:r>
            <a:r>
              <a:rPr spc="0"/>
              <a:t>ideas </a:t>
            </a:r>
            <a:r>
              <a:rPr spc="-3"/>
              <a:t>and </a:t>
            </a:r>
            <a:r>
              <a:rPr spc="7"/>
              <a:t>multiple potential  solutions.</a:t>
            </a:r>
          </a:p>
        </p:txBody>
      </p:sp>
      <p:sp>
        <p:nvSpPr>
          <p:cNvPr id="232" name="object 7"/>
          <p:cNvSpPr/>
          <p:nvPr/>
        </p:nvSpPr>
        <p:spPr>
          <a:xfrm>
            <a:off x="2072813" y="3339838"/>
            <a:ext cx="1404679" cy="469436"/>
          </a:xfrm>
          <a:prstGeom prst="rect">
            <a:avLst/>
          </a:prstGeom>
          <a:blipFill>
            <a:blip r:embed="rId3"/>
            <a:stretch>
              <a:fillRect/>
            </a:stretch>
          </a:blipFill>
          <a:ln w="12700">
            <a:miter lim="400000"/>
          </a:ln>
        </p:spPr>
        <p:txBody>
          <a:bodyPr lIns="45719" rIns="45719"/>
          <a:lstStyle/>
          <a:p>
            <a:pPr>
              <a:defRPr sz="1200"/>
            </a:pPr>
            <a:endParaRPr/>
          </a:p>
        </p:txBody>
      </p:sp>
      <p:sp>
        <p:nvSpPr>
          <p:cNvPr id="233" name="object 8"/>
          <p:cNvSpPr/>
          <p:nvPr/>
        </p:nvSpPr>
        <p:spPr>
          <a:xfrm>
            <a:off x="3707936" y="3296713"/>
            <a:ext cx="4038739" cy="751515"/>
          </a:xfrm>
          <a:prstGeom prst="rect">
            <a:avLst/>
          </a:prstGeom>
          <a:blipFill>
            <a:blip r:embed="rId4"/>
            <a:stretch>
              <a:fillRect/>
            </a:stretch>
          </a:blipFill>
          <a:ln w="12700">
            <a:miter lim="400000"/>
          </a:ln>
        </p:spPr>
        <p:txBody>
          <a:bodyPr lIns="45719" rIns="45719"/>
          <a:lstStyle/>
          <a:p>
            <a:pPr>
              <a:defRPr sz="1200"/>
            </a:pPr>
            <a:endParaRPr/>
          </a:p>
        </p:txBody>
      </p:sp>
      <p:sp>
        <p:nvSpPr>
          <p:cNvPr id="234" name="object 10"/>
          <p:cNvSpPr/>
          <p:nvPr/>
        </p:nvSpPr>
        <p:spPr>
          <a:xfrm>
            <a:off x="2072813" y="3643693"/>
            <a:ext cx="408597" cy="408597"/>
          </a:xfrm>
          <a:prstGeom prst="rect">
            <a:avLst/>
          </a:prstGeom>
          <a:solidFill>
            <a:srgbClr val="00AEEF"/>
          </a:solidFill>
          <a:ln w="12700">
            <a:miter lim="400000"/>
          </a:ln>
        </p:spPr>
        <p:txBody>
          <a:bodyPr lIns="45719" rIns="45719"/>
          <a:lstStyle/>
          <a:p>
            <a:pPr>
              <a:defRPr sz="1200"/>
            </a:pPr>
            <a:endParaRPr/>
          </a:p>
        </p:txBody>
      </p:sp>
      <p:sp>
        <p:nvSpPr>
          <p:cNvPr id="235" name="object 11"/>
          <p:cNvSpPr/>
          <p:nvPr/>
        </p:nvSpPr>
        <p:spPr>
          <a:xfrm>
            <a:off x="3694457" y="3843925"/>
            <a:ext cx="408598" cy="408598"/>
          </a:xfrm>
          <a:prstGeom prst="rect">
            <a:avLst/>
          </a:prstGeom>
          <a:solidFill>
            <a:srgbClr val="00AEEF"/>
          </a:solidFill>
          <a:ln w="12700">
            <a:miter lim="400000"/>
          </a:ln>
        </p:spPr>
        <p:txBody>
          <a:bodyPr lIns="45719" rIns="45719"/>
          <a:lstStyle/>
          <a:p>
            <a:pPr>
              <a:defRPr sz="1200"/>
            </a:pPr>
            <a:endParaRPr/>
          </a:p>
        </p:txBody>
      </p:sp>
      <p:sp>
        <p:nvSpPr>
          <p:cNvPr id="236" name="object 12"/>
          <p:cNvSpPr txBox="1"/>
          <p:nvPr/>
        </p:nvSpPr>
        <p:spPr>
          <a:xfrm>
            <a:off x="2115865" y="3619916"/>
            <a:ext cx="109539" cy="238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8659">
              <a:defRPr sz="1900" b="1" spc="-245">
                <a:solidFill>
                  <a:srgbClr val="FFFFFF"/>
                </a:solidFill>
                <a:latin typeface="+mn-lt"/>
                <a:ea typeface="+mn-ea"/>
                <a:cs typeface="+mn-cs"/>
                <a:sym typeface="Calibri"/>
              </a:defRPr>
            </a:lvl1pPr>
          </a:lstStyle>
          <a:p>
            <a:r>
              <a:t>1</a:t>
            </a:r>
          </a:p>
        </p:txBody>
      </p:sp>
      <p:sp>
        <p:nvSpPr>
          <p:cNvPr id="237" name="object 13"/>
          <p:cNvSpPr txBox="1"/>
          <p:nvPr/>
        </p:nvSpPr>
        <p:spPr>
          <a:xfrm>
            <a:off x="3713017" y="3888416"/>
            <a:ext cx="408710" cy="222886"/>
          </a:xfrm>
          <a:prstGeom prst="rect">
            <a:avLst/>
          </a:prstGeom>
          <a:solidFill>
            <a:srgbClr val="00AEE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67105">
              <a:lnSpc>
                <a:spcPts val="1600"/>
              </a:lnSpc>
              <a:defRPr sz="1900" b="1" spc="167">
                <a:solidFill>
                  <a:srgbClr val="FFFFFF"/>
                </a:solidFill>
                <a:latin typeface="+mn-lt"/>
                <a:ea typeface="+mn-ea"/>
                <a:cs typeface="+mn-cs"/>
                <a:sym typeface="Calibri"/>
              </a:defRPr>
            </a:lvl1pPr>
          </a:lstStyle>
          <a:p>
            <a:r>
              <a:t>2</a:t>
            </a:r>
          </a:p>
        </p:txBody>
      </p:sp>
      <p:sp>
        <p:nvSpPr>
          <p:cNvPr id="238" name="object 18"/>
          <p:cNvSpPr/>
          <p:nvPr/>
        </p:nvSpPr>
        <p:spPr>
          <a:xfrm>
            <a:off x="2084112" y="3046457"/>
            <a:ext cx="190242" cy="1"/>
          </a:xfrm>
          <a:prstGeom prst="line">
            <a:avLst/>
          </a:prstGeom>
          <a:ln w="12700">
            <a:solidFill>
              <a:srgbClr val="000000"/>
            </a:solidFill>
          </a:ln>
        </p:spPr>
        <p:txBody>
          <a:bodyPr lIns="45719" rIns="45719"/>
          <a:lstStyle/>
          <a:p>
            <a:endParaRPr/>
          </a:p>
        </p:txBody>
      </p:sp>
      <p:sp>
        <p:nvSpPr>
          <p:cNvPr id="239" name="object 21"/>
          <p:cNvSpPr txBox="1"/>
          <p:nvPr/>
        </p:nvSpPr>
        <p:spPr>
          <a:xfrm>
            <a:off x="9246307" y="187414"/>
            <a:ext cx="1847418"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249808">
              <a:defRPr sz="500" spc="-17">
                <a:solidFill>
                  <a:srgbClr val="FFFFFF"/>
                </a:solidFill>
                <a:latin typeface="Arial"/>
                <a:ea typeface="Arial"/>
                <a:cs typeface="Arial"/>
                <a:sym typeface="Arial"/>
              </a:defRPr>
            </a:pPr>
            <a:r>
              <a:t>CTLabs </a:t>
            </a:r>
            <a:r>
              <a:rPr spc="-24"/>
              <a:t>| </a:t>
            </a:r>
            <a:r>
              <a:rPr spc="-14"/>
              <a:t>The </a:t>
            </a:r>
            <a:r>
              <a:rPr spc="-7"/>
              <a:t>Lansdowne </a:t>
            </a:r>
            <a:r>
              <a:rPr spc="-14"/>
              <a:t>Group </a:t>
            </a:r>
            <a:r>
              <a:rPr spc="-24"/>
              <a:t>|</a:t>
            </a:r>
            <a:r>
              <a:rPr spc="-65"/>
              <a:t> </a:t>
            </a:r>
            <a:r>
              <a:rPr spc="-3"/>
              <a:t>1</a:t>
            </a:r>
          </a:p>
        </p:txBody>
      </p:sp>
      <p:sp>
        <p:nvSpPr>
          <p:cNvPr id="240" name="object 22"/>
          <p:cNvSpPr txBox="1"/>
          <p:nvPr/>
        </p:nvSpPr>
        <p:spPr>
          <a:xfrm>
            <a:off x="1035595" y="657987"/>
            <a:ext cx="10210863" cy="891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8659">
              <a:defRPr sz="3600">
                <a:solidFill>
                  <a:srgbClr val="C6210E"/>
                </a:solidFill>
              </a:defRPr>
            </a:pPr>
            <a:r>
              <a:t>Community Data Lab:  Solutions Lab Phases</a:t>
            </a:r>
          </a:p>
          <a:p>
            <a:pPr marR="7359" indent="32471">
              <a:lnSpc>
                <a:spcPct val="115399"/>
              </a:lnSpc>
              <a:spcBef>
                <a:spcPts val="500"/>
              </a:spcBef>
              <a:defRPr sz="900" spc="-7">
                <a:latin typeface="Arial"/>
                <a:ea typeface="Arial"/>
                <a:cs typeface="Arial"/>
                <a:sym typeface="Arial"/>
              </a:defRPr>
            </a:pPr>
            <a:r>
              <a:t>This</a:t>
            </a:r>
            <a:r>
              <a:rPr spc="-24"/>
              <a:t> </a:t>
            </a:r>
            <a:r>
              <a:rPr spc="0"/>
              <a:t>solutions</a:t>
            </a:r>
            <a:r>
              <a:rPr spc="-24"/>
              <a:t> </a:t>
            </a:r>
            <a:r>
              <a:rPr spc="-10"/>
              <a:t>lab</a:t>
            </a:r>
            <a:r>
              <a:rPr spc="-24"/>
              <a:t> </a:t>
            </a:r>
            <a:r>
              <a:rPr spc="0"/>
              <a:t>project</a:t>
            </a:r>
            <a:r>
              <a:rPr spc="-24"/>
              <a:t>  seeks methodological innovation in data collection, analysis and presentation. This leverages many other elements of housing solutions:  increasing initial understanding of problems and how they are related; supporting evidence-based consensus on solutions; assessing end results for accountability; and identifying further innovation opportunities.</a:t>
            </a:r>
          </a:p>
        </p:txBody>
      </p:sp>
      <p:sp>
        <p:nvSpPr>
          <p:cNvPr id="241" name="object 23"/>
          <p:cNvSpPr/>
          <p:nvPr/>
        </p:nvSpPr>
        <p:spPr>
          <a:xfrm>
            <a:off x="9520626" y="3293840"/>
            <a:ext cx="1458885" cy="481455"/>
          </a:xfrm>
          <a:prstGeom prst="rect">
            <a:avLst/>
          </a:prstGeom>
          <a:blipFill>
            <a:blip r:embed="rId5"/>
            <a:stretch>
              <a:fillRect/>
            </a:stretch>
          </a:blipFill>
          <a:ln w="12700">
            <a:miter lim="400000"/>
          </a:ln>
        </p:spPr>
        <p:txBody>
          <a:bodyPr lIns="45719" rIns="45719"/>
          <a:lstStyle/>
          <a:p>
            <a:pPr>
              <a:defRPr sz="1200"/>
            </a:pPr>
            <a:endParaRPr/>
          </a:p>
        </p:txBody>
      </p:sp>
      <p:sp>
        <p:nvSpPr>
          <p:cNvPr id="242" name="object 24"/>
          <p:cNvSpPr/>
          <p:nvPr/>
        </p:nvSpPr>
        <p:spPr>
          <a:xfrm>
            <a:off x="7819159" y="3289208"/>
            <a:ext cx="1546766" cy="495889"/>
          </a:xfrm>
          <a:prstGeom prst="rect">
            <a:avLst/>
          </a:prstGeom>
          <a:blipFill>
            <a:blip r:embed="rId6"/>
            <a:stretch>
              <a:fillRect/>
            </a:stretch>
          </a:blipFill>
          <a:ln w="12700">
            <a:miter lim="400000"/>
          </a:ln>
        </p:spPr>
        <p:txBody>
          <a:bodyPr lIns="45719" rIns="45719"/>
          <a:lstStyle/>
          <a:p>
            <a:pPr>
              <a:defRPr sz="1200"/>
            </a:pPr>
            <a:endParaRPr/>
          </a:p>
        </p:txBody>
      </p:sp>
      <p:sp>
        <p:nvSpPr>
          <p:cNvPr id="243" name="object 26"/>
          <p:cNvSpPr/>
          <p:nvPr/>
        </p:nvSpPr>
        <p:spPr>
          <a:xfrm>
            <a:off x="7827984" y="3587806"/>
            <a:ext cx="408597" cy="408607"/>
          </a:xfrm>
          <a:prstGeom prst="rect">
            <a:avLst/>
          </a:prstGeom>
          <a:solidFill>
            <a:srgbClr val="00AEEF"/>
          </a:solidFill>
          <a:ln w="12700">
            <a:miter lim="400000"/>
          </a:ln>
        </p:spPr>
        <p:txBody>
          <a:bodyPr lIns="45719" rIns="45719"/>
          <a:lstStyle/>
          <a:p>
            <a:pPr>
              <a:defRPr sz="1200"/>
            </a:pPr>
            <a:endParaRPr/>
          </a:p>
        </p:txBody>
      </p:sp>
      <p:sp>
        <p:nvSpPr>
          <p:cNvPr id="244" name="object 27"/>
          <p:cNvSpPr txBox="1"/>
          <p:nvPr/>
        </p:nvSpPr>
        <p:spPr>
          <a:xfrm>
            <a:off x="7829136" y="3635571"/>
            <a:ext cx="293091" cy="212726"/>
          </a:xfrm>
          <a:prstGeom prst="rect">
            <a:avLst/>
          </a:prstGeom>
          <a:solidFill>
            <a:srgbClr val="00AEE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95680">
              <a:lnSpc>
                <a:spcPts val="1500"/>
              </a:lnSpc>
              <a:defRPr sz="1900" b="1" spc="136">
                <a:solidFill>
                  <a:srgbClr val="FFFFFF"/>
                </a:solidFill>
                <a:latin typeface="+mn-lt"/>
                <a:ea typeface="+mn-ea"/>
                <a:cs typeface="+mn-cs"/>
                <a:sym typeface="Calibri"/>
              </a:defRPr>
            </a:lvl1pPr>
          </a:lstStyle>
          <a:p>
            <a:r>
              <a:t>4</a:t>
            </a:r>
          </a:p>
        </p:txBody>
      </p:sp>
      <p:sp>
        <p:nvSpPr>
          <p:cNvPr id="245" name="object 28"/>
          <p:cNvSpPr/>
          <p:nvPr/>
        </p:nvSpPr>
        <p:spPr>
          <a:xfrm>
            <a:off x="9531718" y="3570999"/>
            <a:ext cx="408597" cy="408598"/>
          </a:xfrm>
          <a:prstGeom prst="rect">
            <a:avLst/>
          </a:prstGeom>
          <a:solidFill>
            <a:srgbClr val="00AEEF"/>
          </a:solidFill>
          <a:ln w="12700">
            <a:miter lim="400000"/>
          </a:ln>
        </p:spPr>
        <p:txBody>
          <a:bodyPr lIns="45719" rIns="45719"/>
          <a:lstStyle/>
          <a:p>
            <a:pPr>
              <a:defRPr sz="1200"/>
            </a:pPr>
            <a:endParaRPr/>
          </a:p>
        </p:txBody>
      </p:sp>
      <p:sp>
        <p:nvSpPr>
          <p:cNvPr id="246" name="object 30"/>
          <p:cNvSpPr txBox="1"/>
          <p:nvPr/>
        </p:nvSpPr>
        <p:spPr>
          <a:xfrm>
            <a:off x="9518073" y="3628644"/>
            <a:ext cx="422564" cy="222886"/>
          </a:xfrm>
          <a:prstGeom prst="rect">
            <a:avLst/>
          </a:prstGeom>
          <a:solidFill>
            <a:srgbClr val="00AEE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77496">
              <a:lnSpc>
                <a:spcPts val="1600"/>
              </a:lnSpc>
              <a:defRPr sz="1900" b="1" spc="177">
                <a:solidFill>
                  <a:srgbClr val="FFFFFF"/>
                </a:solidFill>
                <a:latin typeface="+mn-lt"/>
                <a:ea typeface="+mn-ea"/>
                <a:cs typeface="+mn-cs"/>
                <a:sym typeface="Calibri"/>
              </a:defRPr>
            </a:lvl1pPr>
          </a:lstStyle>
          <a:p>
            <a:r>
              <a:t>5</a:t>
            </a:r>
          </a:p>
        </p:txBody>
      </p:sp>
      <p:sp>
        <p:nvSpPr>
          <p:cNvPr id="247" name="object 31"/>
          <p:cNvSpPr txBox="1"/>
          <p:nvPr/>
        </p:nvSpPr>
        <p:spPr>
          <a:xfrm>
            <a:off x="9510675" y="2650275"/>
            <a:ext cx="1394981" cy="300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3463" indent="8659" algn="just">
              <a:lnSpc>
                <a:spcPct val="121200"/>
              </a:lnSpc>
              <a:defRPr sz="700" spc="3">
                <a:solidFill>
                  <a:srgbClr val="414042"/>
                </a:solidFill>
                <a:latin typeface="Arial"/>
                <a:ea typeface="Arial"/>
                <a:cs typeface="Arial"/>
                <a:sym typeface="Arial"/>
              </a:defRPr>
            </a:pPr>
            <a:r>
              <a:t>Communicate </a:t>
            </a:r>
            <a:r>
              <a:rPr spc="-10"/>
              <a:t>a </a:t>
            </a:r>
            <a:r>
              <a:rPr spc="-3"/>
              <a:t>clear </a:t>
            </a:r>
            <a:r>
              <a:t>path </a:t>
            </a:r>
            <a:r>
              <a:rPr spc="17"/>
              <a:t>to  </a:t>
            </a:r>
            <a:r>
              <a:rPr spc="-7"/>
              <a:t>realize </a:t>
            </a:r>
            <a:r>
              <a:t>the </a:t>
            </a:r>
            <a:r>
              <a:rPr spc="-3"/>
              <a:t>preferred </a:t>
            </a:r>
            <a:r>
              <a:t>solution,  </a:t>
            </a:r>
            <a:r>
              <a:rPr spc="-3"/>
              <a:t>and </a:t>
            </a:r>
            <a:r>
              <a:rPr spc="17"/>
              <a:t>to </a:t>
            </a:r>
            <a:r>
              <a:rPr spc="10"/>
              <a:t>solution </a:t>
            </a:r>
            <a:r>
              <a:rPr spc="-3"/>
              <a:t>uptake and  </a:t>
            </a:r>
            <a:r>
              <a:rPr u="sng" spc="0">
                <a:uFill>
                  <a:solidFill>
                    <a:srgbClr val="000000"/>
                  </a:solidFill>
                </a:uFill>
              </a:rPr>
              <a:t>repli</a:t>
            </a:r>
            <a:r>
              <a:rPr spc="0"/>
              <a:t>cation.</a:t>
            </a:r>
          </a:p>
        </p:txBody>
      </p:sp>
      <p:grpSp>
        <p:nvGrpSpPr>
          <p:cNvPr id="250" name="Group 100"/>
          <p:cNvGrpSpPr/>
          <p:nvPr/>
        </p:nvGrpSpPr>
        <p:grpSpPr>
          <a:xfrm>
            <a:off x="2015091" y="2314020"/>
            <a:ext cx="9225830" cy="222591"/>
            <a:chOff x="0" y="0"/>
            <a:chExt cx="9225828" cy="222589"/>
          </a:xfrm>
        </p:grpSpPr>
        <p:sp>
          <p:nvSpPr>
            <p:cNvPr id="248" name="bk object 16"/>
            <p:cNvSpPr/>
            <p:nvPr/>
          </p:nvSpPr>
          <p:spPr>
            <a:xfrm>
              <a:off x="0" y="0"/>
              <a:ext cx="9225621" cy="222590"/>
            </a:xfrm>
            <a:prstGeom prst="rect">
              <a:avLst/>
            </a:prstGeom>
            <a:blipFill rotWithShape="1">
              <a:blip r:embed="rId7"/>
              <a:srcRect/>
              <a:stretch>
                <a:fillRect/>
              </a:stretch>
            </a:blipFill>
            <a:ln w="12700" cap="flat">
              <a:noFill/>
              <a:miter lim="400000"/>
            </a:ln>
            <a:effectLst/>
          </p:spPr>
          <p:txBody>
            <a:bodyPr wrap="square" lIns="45719" tIns="45719" rIns="45719" bIns="45719" numCol="1" anchor="t">
              <a:noAutofit/>
            </a:bodyPr>
            <a:lstStyle/>
            <a:p>
              <a:pPr>
                <a:defRPr sz="1200"/>
              </a:pPr>
              <a:endParaRPr/>
            </a:p>
          </p:txBody>
        </p:sp>
        <p:sp>
          <p:nvSpPr>
            <p:cNvPr id="249" name="object 32"/>
            <p:cNvSpPr txBox="1"/>
            <p:nvPr/>
          </p:nvSpPr>
          <p:spPr>
            <a:xfrm>
              <a:off x="0" y="4098"/>
              <a:ext cx="9225829" cy="172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57580">
                <a:tabLst>
                  <a:tab pos="1701800" algn="l"/>
                  <a:tab pos="3784600" algn="l"/>
                  <a:tab pos="5867400" algn="l"/>
                  <a:tab pos="7518400" algn="l"/>
                  <a:tab pos="8420100" algn="l"/>
                </a:tabLst>
                <a:defRPr sz="1200" spc="7">
                  <a:solidFill>
                    <a:srgbClr val="FFFFFF"/>
                  </a:solidFill>
                  <a:latin typeface="Arial"/>
                  <a:ea typeface="Arial"/>
                  <a:cs typeface="Arial"/>
                  <a:sym typeface="Arial"/>
                </a:defRPr>
              </a:pPr>
              <a:r>
                <a:t>Definition	</a:t>
              </a:r>
              <a:r>
                <a:rPr spc="-10"/>
                <a:t>Discovery	Development	</a:t>
              </a:r>
              <a:r>
                <a:rPr spc="0">
                  <a:solidFill>
                    <a:srgbClr val="000000"/>
                  </a:solidFill>
                </a:rPr>
                <a:t>Prototype</a:t>
              </a:r>
              <a:r>
                <a:rPr spc="-34">
                  <a:solidFill>
                    <a:srgbClr val="000000"/>
                  </a:solidFill>
                </a:rPr>
                <a:t> </a:t>
              </a:r>
              <a:r>
                <a:rPr spc="-58">
                  <a:solidFill>
                    <a:srgbClr val="000000"/>
                  </a:solidFill>
                </a:rPr>
                <a:t>&amp; </a:t>
              </a:r>
              <a:r>
                <a:rPr>
                  <a:solidFill>
                    <a:srgbClr val="000000"/>
                  </a:solidFill>
                </a:rPr>
                <a:t>Test	 	</a:t>
              </a:r>
              <a:r>
                <a:rPr spc="-14">
                  <a:solidFill>
                    <a:srgbClr val="000000"/>
                  </a:solidFill>
                </a:rPr>
                <a:t>Roadmap	</a:t>
              </a:r>
            </a:p>
          </p:txBody>
        </p:sp>
      </p:grpSp>
      <p:graphicFrame>
        <p:nvGraphicFramePr>
          <p:cNvPr id="251" name="object 43"/>
          <p:cNvGraphicFramePr/>
          <p:nvPr/>
        </p:nvGraphicFramePr>
        <p:xfrm>
          <a:off x="1991591" y="4248634"/>
          <a:ext cx="9349509" cy="316566"/>
        </p:xfrm>
        <a:graphic>
          <a:graphicData uri="http://schemas.openxmlformats.org/drawingml/2006/table">
            <a:tbl>
              <a:tblPr>
                <a:tableStyleId>{4C3C2611-4C71-4FC5-86AE-919BDF0F9419}</a:tableStyleId>
              </a:tblPr>
              <a:tblGrid>
                <a:gridCol w="1714500">
                  <a:extLst>
                    <a:ext uri="{9D8B030D-6E8A-4147-A177-3AD203B41FA5}">
                      <a16:colId xmlns:a16="http://schemas.microsoft.com/office/drawing/2014/main" val="20000"/>
                    </a:ext>
                  </a:extLst>
                </a:gridCol>
                <a:gridCol w="2078182">
                  <a:extLst>
                    <a:ext uri="{9D8B030D-6E8A-4147-A177-3AD203B41FA5}">
                      <a16:colId xmlns:a16="http://schemas.microsoft.com/office/drawing/2014/main" val="20001"/>
                    </a:ext>
                  </a:extLst>
                </a:gridCol>
                <a:gridCol w="1974272">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66455">
                  <a:extLst>
                    <a:ext uri="{9D8B030D-6E8A-4147-A177-3AD203B41FA5}">
                      <a16:colId xmlns:a16="http://schemas.microsoft.com/office/drawing/2014/main" val="20004"/>
                    </a:ext>
                  </a:extLst>
                </a:gridCol>
                <a:gridCol w="101600">
                  <a:extLst>
                    <a:ext uri="{9D8B030D-6E8A-4147-A177-3AD203B41FA5}">
                      <a16:colId xmlns:a16="http://schemas.microsoft.com/office/drawing/2014/main" val="20005"/>
                    </a:ext>
                  </a:extLst>
                </a:gridCol>
              </a:tblGrid>
              <a:tr h="117436">
                <a:tc>
                  <a:txBody>
                    <a:bodyPr/>
                    <a:lstStyle/>
                    <a:p>
                      <a:pPr algn="l">
                        <a:defRPr sz="500">
                          <a:latin typeface="Times New Roman"/>
                          <a:ea typeface="Times New Roman"/>
                          <a:cs typeface="Times New Roman"/>
                          <a:sym typeface="Times New Roman"/>
                        </a:defRPr>
                      </a:pPr>
                      <a:endParaRPr/>
                    </a:p>
                  </a:txBody>
                  <a:tcPr marL="0" marR="0" marT="0" marB="0" horzOverflow="overflow">
                    <a:lnL w="12700">
                      <a:solidFill>
                        <a:srgbClr val="000000"/>
                      </a:solidFill>
                    </a:lnL>
                    <a:lnR w="12700">
                      <a:solidFill>
                        <a:srgbClr val="000000"/>
                      </a:solidFill>
                    </a:lnR>
                    <a:lnB w="12700">
                      <a:solidFill>
                        <a:srgbClr val="000000"/>
                      </a:solidFill>
                    </a:lnB>
                  </a:tcPr>
                </a:tc>
                <a:tc>
                  <a:txBody>
                    <a:bodyPr/>
                    <a:lstStyle/>
                    <a:p>
                      <a:pPr algn="l">
                        <a:defRPr sz="500">
                          <a:latin typeface="Times New Roman"/>
                          <a:ea typeface="Times New Roman"/>
                          <a:cs typeface="Times New Roman"/>
                          <a:sym typeface="Times New Roman"/>
                        </a:defRPr>
                      </a:pPr>
                      <a:endParaRPr/>
                    </a:p>
                  </a:txBody>
                  <a:tcPr marL="0" marR="0" marT="0" marB="0" horzOverflow="overflow">
                    <a:lnL w="12700">
                      <a:solidFill>
                        <a:srgbClr val="000000"/>
                      </a:solidFill>
                    </a:lnL>
                    <a:lnR w="12700">
                      <a:solidFill>
                        <a:srgbClr val="000000"/>
                      </a:solidFill>
                    </a:lnR>
                    <a:lnB w="12700">
                      <a:solidFill>
                        <a:srgbClr val="000000"/>
                      </a:solidFill>
                    </a:lnB>
                  </a:tcPr>
                </a:tc>
                <a:tc>
                  <a:txBody>
                    <a:bodyPr/>
                    <a:lstStyle/>
                    <a:p>
                      <a:pPr algn="l">
                        <a:defRPr sz="500">
                          <a:latin typeface="Times New Roman"/>
                          <a:ea typeface="Times New Roman"/>
                          <a:cs typeface="Times New Roman"/>
                          <a:sym typeface="Times New Roman"/>
                        </a:defRPr>
                      </a:pPr>
                      <a:endParaRPr/>
                    </a:p>
                  </a:txBody>
                  <a:tcPr marL="0" marR="0" marT="0" marB="0" horzOverflow="overflow">
                    <a:lnL w="12700">
                      <a:solidFill>
                        <a:srgbClr val="000000"/>
                      </a:solidFill>
                    </a:lnL>
                    <a:lnR w="12700">
                      <a:solidFill>
                        <a:srgbClr val="000000"/>
                      </a:solidFill>
                    </a:lnR>
                    <a:lnB w="12700">
                      <a:solidFill>
                        <a:srgbClr val="000000"/>
                      </a:solidFill>
                    </a:lnB>
                  </a:tcPr>
                </a:tc>
                <a:tc>
                  <a:txBody>
                    <a:bodyPr/>
                    <a:lstStyle/>
                    <a:p>
                      <a:pPr algn="l">
                        <a:defRPr sz="500">
                          <a:latin typeface="Times New Roman"/>
                          <a:ea typeface="Times New Roman"/>
                          <a:cs typeface="Times New Roman"/>
                          <a:sym typeface="Times New Roman"/>
                        </a:defRPr>
                      </a:pPr>
                      <a:endParaRPr/>
                    </a:p>
                  </a:txBody>
                  <a:tcPr marL="0" marR="0" marT="0" marB="0" horzOverflow="overflow">
                    <a:lnL w="12700">
                      <a:solidFill>
                        <a:srgbClr val="000000"/>
                      </a:solidFill>
                    </a:lnL>
                    <a:lnR w="12700">
                      <a:solidFill>
                        <a:srgbClr val="000000"/>
                      </a:solidFill>
                    </a:lnR>
                    <a:lnB w="12700">
                      <a:solidFill>
                        <a:srgbClr val="000000"/>
                      </a:solidFill>
                    </a:lnB>
                  </a:tcPr>
                </a:tc>
                <a:tc>
                  <a:txBody>
                    <a:bodyPr/>
                    <a:lstStyle/>
                    <a:p>
                      <a:pPr algn="l">
                        <a:defRPr sz="500">
                          <a:latin typeface="Times New Roman"/>
                          <a:ea typeface="Times New Roman"/>
                          <a:cs typeface="Times New Roman"/>
                          <a:sym typeface="Times New Roman"/>
                        </a:defRPr>
                      </a:pPr>
                      <a:endParaRPr/>
                    </a:p>
                  </a:txBody>
                  <a:tcPr marL="0" marR="0" marT="0" marB="0" horzOverflow="overflow">
                    <a:lnL w="12700">
                      <a:solidFill>
                        <a:srgbClr val="000000"/>
                      </a:solidFill>
                    </a:lnL>
                    <a:lnR w="12700">
                      <a:solidFill>
                        <a:srgbClr val="000000"/>
                      </a:solidFill>
                    </a:lnR>
                    <a:lnB w="12700">
                      <a:solidFill>
                        <a:srgbClr val="000000"/>
                      </a:solidFill>
                    </a:lnB>
                  </a:tcPr>
                </a:tc>
                <a:tc>
                  <a:txBody>
                    <a:bodyPr/>
                    <a:lstStyle/>
                    <a:p>
                      <a:pPr algn="l">
                        <a:defRPr sz="500">
                          <a:latin typeface="Times New Roman"/>
                          <a:ea typeface="Times New Roman"/>
                          <a:cs typeface="Times New Roman"/>
                          <a:sym typeface="Times New Roman"/>
                        </a:defRPr>
                      </a:pPr>
                      <a:endParaRPr/>
                    </a:p>
                  </a:txBody>
                  <a:tcPr marL="0" marR="0" marT="0" marB="0" horzOverflow="overflow">
                    <a:lnL w="12700">
                      <a:solidFill>
                        <a:srgbClr val="000000"/>
                      </a:solidFill>
                    </a:lnL>
                    <a:lnR w="12700">
                      <a:solidFill>
                        <a:srgbClr val="000000"/>
                      </a:solidFill>
                    </a:lnR>
                    <a:lnB w="12700">
                      <a:solidFill>
                        <a:srgbClr val="000000"/>
                      </a:solidFill>
                    </a:lnB>
                  </a:tcPr>
                </a:tc>
                <a:extLst>
                  <a:ext uri="{0D108BD9-81ED-4DB2-BD59-A6C34878D82A}">
                    <a16:rowId xmlns:a16="http://schemas.microsoft.com/office/drawing/2014/main" val="10000"/>
                  </a:ext>
                </a:extLst>
              </a:tr>
              <a:tr h="199130">
                <a:tc>
                  <a:txBody>
                    <a:bodyPr/>
                    <a:lstStyle/>
                    <a:p>
                      <a:pPr indent="22859" algn="l">
                        <a:lnSpc>
                          <a:spcPct val="150000"/>
                        </a:lnSpc>
                        <a:spcBef>
                          <a:spcPts val="100"/>
                        </a:spcBef>
                        <a:defRPr sz="700" spc="-5">
                          <a:solidFill>
                            <a:srgbClr val="414042"/>
                          </a:solidFill>
                          <a:latin typeface="Arial"/>
                          <a:ea typeface="Arial"/>
                          <a:cs typeface="Arial"/>
                          <a:sym typeface="Arial"/>
                        </a:defRPr>
                      </a:pPr>
                      <a:r>
                        <a:t>Nov </a:t>
                      </a:r>
                      <a:r>
                        <a:rPr spc="-65"/>
                        <a:t>-  Dec</a:t>
                      </a:r>
                      <a:r>
                        <a:rPr spc="-15"/>
                        <a:t> </a:t>
                      </a:r>
                      <a:r>
                        <a:rPr spc="5"/>
                        <a:t>2020 (2</a:t>
                      </a:r>
                      <a:r>
                        <a:rPr spc="-104"/>
                        <a:t> </a:t>
                      </a:r>
                      <a:r>
                        <a:rPr spc="10"/>
                        <a:t>months)</a:t>
                      </a:r>
                    </a:p>
                  </a:txBody>
                  <a:tcPr marL="0" marR="0" marT="0" marB="0" horzOverflow="overflow">
                    <a:lnL w="12700">
                      <a:solidFill>
                        <a:srgbClr val="000000"/>
                      </a:solidFill>
                    </a:lnL>
                    <a:lnR w="12700">
                      <a:solidFill>
                        <a:srgbClr val="000000"/>
                      </a:solidFill>
                    </a:lnR>
                    <a:lnT w="12700">
                      <a:solidFill>
                        <a:srgbClr val="000000"/>
                      </a:solidFill>
                    </a:lnT>
                  </a:tcPr>
                </a:tc>
                <a:tc>
                  <a:txBody>
                    <a:bodyPr/>
                    <a:lstStyle/>
                    <a:p>
                      <a:pPr indent="31115" algn="l">
                        <a:lnSpc>
                          <a:spcPct val="150000"/>
                        </a:lnSpc>
                        <a:spcBef>
                          <a:spcPts val="100"/>
                        </a:spcBef>
                        <a:defRPr sz="700">
                          <a:solidFill>
                            <a:srgbClr val="414042"/>
                          </a:solidFill>
                          <a:latin typeface="Arial"/>
                          <a:ea typeface="Arial"/>
                          <a:cs typeface="Arial"/>
                          <a:sym typeface="Arial"/>
                        </a:defRPr>
                      </a:pPr>
                      <a:r>
                        <a:t>Dec </a:t>
                      </a:r>
                      <a:r>
                        <a:rPr spc="5"/>
                        <a:t>2020 – </a:t>
                      </a:r>
                      <a:r>
                        <a:rPr spc="-65"/>
                        <a:t>March </a:t>
                      </a:r>
                      <a:r>
                        <a:rPr spc="10"/>
                        <a:t> </a:t>
                      </a:r>
                      <a:r>
                        <a:rPr spc="5"/>
                        <a:t>2021 (4</a:t>
                      </a:r>
                      <a:r>
                        <a:rPr spc="-175"/>
                        <a:t> </a:t>
                      </a:r>
                      <a:r>
                        <a:rPr spc="10"/>
                        <a:t>months)</a:t>
                      </a:r>
                    </a:p>
                  </a:txBody>
                  <a:tcPr marL="0" marR="0" marT="0" marB="0" horzOverflow="overflow">
                    <a:lnL w="12700">
                      <a:solidFill>
                        <a:srgbClr val="000000"/>
                      </a:solidFill>
                    </a:lnL>
                    <a:lnR w="12700">
                      <a:solidFill>
                        <a:srgbClr val="000000"/>
                      </a:solidFill>
                    </a:lnR>
                    <a:lnT w="12700">
                      <a:solidFill>
                        <a:srgbClr val="000000"/>
                      </a:solidFill>
                    </a:lnT>
                  </a:tcPr>
                </a:tc>
                <a:tc>
                  <a:txBody>
                    <a:bodyPr/>
                    <a:lstStyle/>
                    <a:p>
                      <a:pPr indent="30480" algn="l">
                        <a:lnSpc>
                          <a:spcPct val="150000"/>
                        </a:lnSpc>
                        <a:defRPr sz="700" spc="-20">
                          <a:solidFill>
                            <a:srgbClr val="414042"/>
                          </a:solidFill>
                          <a:latin typeface="Arial"/>
                          <a:ea typeface="Arial"/>
                          <a:cs typeface="Arial"/>
                          <a:sym typeface="Arial"/>
                        </a:defRPr>
                      </a:pPr>
                      <a:r>
                        <a:t>April </a:t>
                      </a:r>
                      <a:r>
                        <a:rPr spc="-65"/>
                        <a:t>-  Sept </a:t>
                      </a:r>
                      <a:r>
                        <a:rPr spc="5"/>
                        <a:t>2021 (6</a:t>
                      </a:r>
                      <a:r>
                        <a:rPr spc="-94"/>
                        <a:t> </a:t>
                      </a:r>
                      <a:r>
                        <a:rPr spc="10"/>
                        <a:t>months)</a:t>
                      </a:r>
                    </a:p>
                  </a:txBody>
                  <a:tcPr marL="0" marR="0" marT="0" marB="0" horzOverflow="overflow">
                    <a:lnL w="12700">
                      <a:solidFill>
                        <a:srgbClr val="000000"/>
                      </a:solidFill>
                    </a:lnL>
                    <a:lnR w="12700">
                      <a:solidFill>
                        <a:srgbClr val="000000"/>
                      </a:solidFill>
                    </a:lnR>
                    <a:lnT w="12700">
                      <a:solidFill>
                        <a:srgbClr val="000000"/>
                      </a:solidFill>
                    </a:lnT>
                  </a:tcPr>
                </a:tc>
                <a:tc>
                  <a:txBody>
                    <a:bodyPr/>
                    <a:lstStyle/>
                    <a:p>
                      <a:pPr indent="34925" algn="l">
                        <a:lnSpc>
                          <a:spcPct val="150000"/>
                        </a:lnSpc>
                        <a:spcBef>
                          <a:spcPts val="100"/>
                        </a:spcBef>
                        <a:defRPr sz="700" spc="5">
                          <a:solidFill>
                            <a:srgbClr val="414042"/>
                          </a:solidFill>
                          <a:latin typeface="Arial"/>
                          <a:ea typeface="Arial"/>
                          <a:cs typeface="Arial"/>
                          <a:sym typeface="Arial"/>
                        </a:defRPr>
                      </a:pPr>
                      <a:r>
                        <a:t>Oct -  Dec  2021</a:t>
                      </a:r>
                      <a:r>
                        <a:rPr spc="-155"/>
                        <a:t> </a:t>
                      </a:r>
                      <a:r>
                        <a:t>(3</a:t>
                      </a:r>
                      <a:r>
                        <a:rPr spc="-160"/>
                        <a:t> </a:t>
                      </a:r>
                      <a:r>
                        <a:rPr spc="10"/>
                        <a:t>months)</a:t>
                      </a:r>
                    </a:p>
                  </a:txBody>
                  <a:tcPr marL="0" marR="0" marT="0" marB="0" horzOverflow="overflow">
                    <a:lnL w="12700">
                      <a:solidFill>
                        <a:srgbClr val="000000"/>
                      </a:solidFill>
                    </a:lnL>
                    <a:lnR w="12700">
                      <a:solidFill>
                        <a:srgbClr val="000000"/>
                      </a:solidFill>
                    </a:lnR>
                    <a:lnT w="12700">
                      <a:solidFill>
                        <a:srgbClr val="000000"/>
                      </a:solidFill>
                    </a:lnT>
                  </a:tcPr>
                </a:tc>
                <a:tc>
                  <a:txBody>
                    <a:bodyPr/>
                    <a:lstStyle/>
                    <a:p>
                      <a:pPr indent="37465" algn="l">
                        <a:lnSpc>
                          <a:spcPct val="150000"/>
                        </a:lnSpc>
                        <a:defRPr sz="700" spc="-20">
                          <a:solidFill>
                            <a:srgbClr val="414042"/>
                          </a:solidFill>
                          <a:latin typeface="Arial"/>
                          <a:ea typeface="Arial"/>
                          <a:cs typeface="Arial"/>
                          <a:sym typeface="Arial"/>
                        </a:defRPr>
                      </a:pPr>
                      <a:r>
                        <a:t>Jan </a:t>
                      </a:r>
                      <a:r>
                        <a:rPr spc="-65"/>
                        <a:t>– March </a:t>
                      </a:r>
                      <a:r>
                        <a:rPr spc="5"/>
                        <a:t>2022 (3</a:t>
                      </a:r>
                      <a:r>
                        <a:rPr spc="-94"/>
                        <a:t> </a:t>
                      </a:r>
                      <a:r>
                        <a:rPr spc="10"/>
                        <a:t>months)</a:t>
                      </a:r>
                    </a:p>
                  </a:txBody>
                  <a:tcPr marL="0" marR="0" marT="0" marB="0" horzOverflow="overflow">
                    <a:lnL w="12700">
                      <a:solidFill>
                        <a:srgbClr val="000000"/>
                      </a:solidFill>
                    </a:lnL>
                    <a:lnR w="12700">
                      <a:solidFill>
                        <a:srgbClr val="000000"/>
                      </a:solidFill>
                    </a:lnR>
                    <a:lnT w="12700">
                      <a:solidFill>
                        <a:srgbClr val="000000"/>
                      </a:solidFill>
                    </a:lnT>
                  </a:tcPr>
                </a:tc>
                <a:tc>
                  <a:txBody>
                    <a:bodyPr/>
                    <a:lstStyle/>
                    <a:p>
                      <a:pPr algn="l">
                        <a:lnSpc>
                          <a:spcPct val="150000"/>
                        </a:lnSpc>
                        <a:defRPr sz="700">
                          <a:latin typeface="Arial"/>
                          <a:ea typeface="Arial"/>
                          <a:cs typeface="Arial"/>
                          <a:sym typeface="Arial"/>
                        </a:defRPr>
                      </a:pPr>
                      <a:endParaRPr/>
                    </a:p>
                  </a:txBody>
                  <a:tcPr marL="0" marR="0" marT="0" marB="0" horzOverflow="overflow">
                    <a:lnL w="12700">
                      <a:solidFill>
                        <a:srgbClr val="000000"/>
                      </a:solidFill>
                    </a:lnL>
                    <a:lnR w="12700">
                      <a:solidFill>
                        <a:srgbClr val="000000"/>
                      </a:solidFill>
                    </a:lnR>
                    <a:lnT w="12700">
                      <a:solidFill>
                        <a:srgbClr val="000000"/>
                      </a:solidFill>
                    </a:lnT>
                  </a:tcPr>
                </a:tc>
                <a:extLst>
                  <a:ext uri="{0D108BD9-81ED-4DB2-BD59-A6C34878D82A}">
                    <a16:rowId xmlns:a16="http://schemas.microsoft.com/office/drawing/2014/main" val="10001"/>
                  </a:ext>
                </a:extLst>
              </a:tr>
            </a:tbl>
          </a:graphicData>
        </a:graphic>
      </p:graphicFrame>
      <p:grpSp>
        <p:nvGrpSpPr>
          <p:cNvPr id="254" name="Group 98"/>
          <p:cNvGrpSpPr/>
          <p:nvPr/>
        </p:nvGrpSpPr>
        <p:grpSpPr>
          <a:xfrm>
            <a:off x="1095200" y="4536955"/>
            <a:ext cx="162177" cy="1322272"/>
            <a:chOff x="0" y="0"/>
            <a:chExt cx="162176" cy="1322270"/>
          </a:xfrm>
        </p:grpSpPr>
        <p:sp>
          <p:nvSpPr>
            <p:cNvPr id="252" name="object 44"/>
            <p:cNvSpPr/>
            <p:nvPr/>
          </p:nvSpPr>
          <p:spPr>
            <a:xfrm>
              <a:off x="-1" y="-1"/>
              <a:ext cx="162178" cy="1322272"/>
            </a:xfrm>
            <a:prstGeom prst="rect">
              <a:avLst/>
            </a:prstGeom>
            <a:blipFill rotWithShape="1">
              <a:blip r:embed="rId8"/>
              <a:srcRect/>
              <a:stretch>
                <a:fillRect/>
              </a:stretch>
            </a:blipFill>
            <a:ln w="12700" cap="flat">
              <a:noFill/>
              <a:miter lim="400000"/>
            </a:ln>
            <a:effectLst/>
          </p:spPr>
          <p:txBody>
            <a:bodyPr wrap="square" lIns="45719" tIns="45719" rIns="45719" bIns="45719" numCol="1" anchor="t">
              <a:noAutofit/>
            </a:bodyPr>
            <a:lstStyle/>
            <a:p>
              <a:pPr>
                <a:defRPr sz="1200"/>
              </a:pPr>
              <a:endParaRPr/>
            </a:p>
          </p:txBody>
        </p:sp>
        <p:sp>
          <p:nvSpPr>
            <p:cNvPr id="253" name="object 45"/>
            <p:cNvSpPr txBox="1"/>
            <p:nvPr/>
          </p:nvSpPr>
          <p:spPr>
            <a:xfrm rot="16200000">
              <a:off x="-555884" y="609338"/>
              <a:ext cx="129886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8659" algn="ctr">
                <a:spcBef>
                  <a:spcPts val="100"/>
                </a:spcBef>
                <a:defRPr sz="900" spc="14">
                  <a:solidFill>
                    <a:srgbClr val="FBFBFC"/>
                  </a:solidFill>
                  <a:latin typeface="Arial Narrow"/>
                  <a:ea typeface="Arial Narrow"/>
                  <a:cs typeface="Arial Narrow"/>
                  <a:sym typeface="Arial Narrow"/>
                </a:defRPr>
              </a:pPr>
              <a:r>
                <a:t>Main</a:t>
              </a:r>
              <a:r>
                <a:rPr spc="-51"/>
                <a:t> </a:t>
              </a:r>
              <a:r>
                <a:t>Activities</a:t>
              </a:r>
            </a:p>
          </p:txBody>
        </p:sp>
      </p:grpSp>
      <p:grpSp>
        <p:nvGrpSpPr>
          <p:cNvPr id="257" name="Group 101"/>
          <p:cNvGrpSpPr/>
          <p:nvPr/>
        </p:nvGrpSpPr>
        <p:grpSpPr>
          <a:xfrm>
            <a:off x="1095200" y="2357434"/>
            <a:ext cx="157049" cy="2068260"/>
            <a:chOff x="0" y="0"/>
            <a:chExt cx="157048" cy="2068258"/>
          </a:xfrm>
        </p:grpSpPr>
        <p:sp>
          <p:nvSpPr>
            <p:cNvPr id="255" name="object 46"/>
            <p:cNvSpPr/>
            <p:nvPr/>
          </p:nvSpPr>
          <p:spPr>
            <a:xfrm>
              <a:off x="0" y="1"/>
              <a:ext cx="150340" cy="2068258"/>
            </a:xfrm>
            <a:prstGeom prst="rect">
              <a:avLst/>
            </a:prstGeom>
            <a:blipFill rotWithShape="1">
              <a:blip r:embed="rId9"/>
              <a:srcRect/>
              <a:stretch>
                <a:fillRect/>
              </a:stretch>
            </a:blipFill>
            <a:ln w="12700" cap="flat">
              <a:noFill/>
              <a:miter lim="400000"/>
            </a:ln>
            <a:effectLst/>
          </p:spPr>
          <p:txBody>
            <a:bodyPr wrap="square" lIns="45719" tIns="45719" rIns="45719" bIns="45719" numCol="1" anchor="t">
              <a:noAutofit/>
            </a:bodyPr>
            <a:lstStyle/>
            <a:p>
              <a:pPr>
                <a:defRPr sz="1200"/>
              </a:pPr>
              <a:endParaRPr/>
            </a:p>
          </p:txBody>
        </p:sp>
        <p:sp>
          <p:nvSpPr>
            <p:cNvPr id="256" name="object 47"/>
            <p:cNvSpPr txBox="1"/>
            <p:nvPr/>
          </p:nvSpPr>
          <p:spPr>
            <a:xfrm rot="16200000">
              <a:off x="-940581" y="970629"/>
              <a:ext cx="2068259"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8659" algn="ctr">
                <a:spcBef>
                  <a:spcPts val="100"/>
                </a:spcBef>
                <a:defRPr sz="900" spc="-3">
                  <a:solidFill>
                    <a:srgbClr val="FBFBFC"/>
                  </a:solidFill>
                  <a:latin typeface="Arial Narrow"/>
                  <a:ea typeface="Arial Narrow"/>
                  <a:cs typeface="Arial Narrow"/>
                  <a:sym typeface="Arial Narrow"/>
                </a:defRPr>
              </a:pPr>
              <a:r>
                <a:t>Lab</a:t>
              </a:r>
              <a:r>
                <a:rPr spc="-61"/>
                <a:t> </a:t>
              </a:r>
              <a:r>
                <a:rPr spc="-7"/>
                <a:t>Phases</a:t>
              </a:r>
            </a:p>
          </p:txBody>
        </p:sp>
      </p:grpSp>
      <p:sp>
        <p:nvSpPr>
          <p:cNvPr id="258" name="object 71"/>
          <p:cNvSpPr/>
          <p:nvPr/>
        </p:nvSpPr>
        <p:spPr>
          <a:xfrm>
            <a:off x="2079606" y="3481061"/>
            <a:ext cx="1397882" cy="43296"/>
          </a:xfrm>
          <a:prstGeom prst="rect">
            <a:avLst/>
          </a:prstGeom>
          <a:solidFill>
            <a:srgbClr val="931215"/>
          </a:solidFill>
          <a:ln w="12700">
            <a:miter lim="400000"/>
          </a:ln>
        </p:spPr>
        <p:txBody>
          <a:bodyPr lIns="45719" rIns="45719"/>
          <a:lstStyle/>
          <a:p>
            <a:pPr>
              <a:defRPr sz="1200"/>
            </a:pPr>
            <a:endParaRPr/>
          </a:p>
        </p:txBody>
      </p:sp>
      <p:sp>
        <p:nvSpPr>
          <p:cNvPr id="259" name="object 72"/>
          <p:cNvSpPr/>
          <p:nvPr/>
        </p:nvSpPr>
        <p:spPr>
          <a:xfrm>
            <a:off x="3693102" y="3675059"/>
            <a:ext cx="2558589" cy="43296"/>
          </a:xfrm>
          <a:prstGeom prst="rect">
            <a:avLst/>
          </a:prstGeom>
          <a:solidFill>
            <a:srgbClr val="931215"/>
          </a:solidFill>
          <a:ln w="12700">
            <a:miter lim="400000"/>
          </a:ln>
        </p:spPr>
        <p:txBody>
          <a:bodyPr lIns="45719" rIns="45719"/>
          <a:lstStyle/>
          <a:p>
            <a:pPr>
              <a:defRPr sz="1200"/>
            </a:pPr>
            <a:endParaRPr/>
          </a:p>
        </p:txBody>
      </p:sp>
      <p:sp>
        <p:nvSpPr>
          <p:cNvPr id="260" name="object 73"/>
          <p:cNvSpPr/>
          <p:nvPr/>
        </p:nvSpPr>
        <p:spPr>
          <a:xfrm>
            <a:off x="6199909" y="3454456"/>
            <a:ext cx="1546742" cy="1"/>
          </a:xfrm>
          <a:prstGeom prst="line">
            <a:avLst/>
          </a:prstGeom>
          <a:ln w="63500">
            <a:solidFill>
              <a:srgbClr val="931215"/>
            </a:solidFill>
          </a:ln>
        </p:spPr>
        <p:txBody>
          <a:bodyPr lIns="45719" rIns="45719"/>
          <a:lstStyle/>
          <a:p>
            <a:endParaRPr/>
          </a:p>
        </p:txBody>
      </p:sp>
      <p:sp>
        <p:nvSpPr>
          <p:cNvPr id="261" name="object 75"/>
          <p:cNvSpPr/>
          <p:nvPr/>
        </p:nvSpPr>
        <p:spPr>
          <a:xfrm>
            <a:off x="5732317" y="3135802"/>
            <a:ext cx="408597" cy="408598"/>
          </a:xfrm>
          <a:prstGeom prst="rect">
            <a:avLst/>
          </a:prstGeom>
          <a:solidFill>
            <a:srgbClr val="00AEEF"/>
          </a:solidFill>
          <a:ln w="12700">
            <a:miter lim="400000"/>
          </a:ln>
        </p:spPr>
        <p:txBody>
          <a:bodyPr lIns="45719" rIns="45719"/>
          <a:lstStyle/>
          <a:p>
            <a:pPr>
              <a:defRPr sz="1200"/>
            </a:pPr>
            <a:endParaRPr/>
          </a:p>
        </p:txBody>
      </p:sp>
      <p:sp>
        <p:nvSpPr>
          <p:cNvPr id="262" name="object 76"/>
          <p:cNvSpPr txBox="1"/>
          <p:nvPr/>
        </p:nvSpPr>
        <p:spPr>
          <a:xfrm>
            <a:off x="5784167" y="3157896"/>
            <a:ext cx="156731" cy="238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8659">
              <a:defRPr sz="1900" b="1" spc="126">
                <a:solidFill>
                  <a:srgbClr val="FFFFFF"/>
                </a:solidFill>
                <a:latin typeface="+mn-lt"/>
                <a:ea typeface="+mn-ea"/>
                <a:cs typeface="+mn-cs"/>
                <a:sym typeface="Calibri"/>
              </a:defRPr>
            </a:lvl1pPr>
          </a:lstStyle>
          <a:p>
            <a:r>
              <a:t>3</a:t>
            </a:r>
          </a:p>
        </p:txBody>
      </p:sp>
      <p:sp>
        <p:nvSpPr>
          <p:cNvPr id="263" name="object 77"/>
          <p:cNvSpPr/>
          <p:nvPr/>
        </p:nvSpPr>
        <p:spPr>
          <a:xfrm>
            <a:off x="7826957" y="3459412"/>
            <a:ext cx="1537962" cy="1"/>
          </a:xfrm>
          <a:prstGeom prst="line">
            <a:avLst/>
          </a:prstGeom>
          <a:ln w="63500">
            <a:solidFill>
              <a:srgbClr val="931215"/>
            </a:solidFill>
          </a:ln>
        </p:spPr>
        <p:txBody>
          <a:bodyPr lIns="45719" rIns="45719"/>
          <a:lstStyle/>
          <a:p>
            <a:endParaRPr/>
          </a:p>
        </p:txBody>
      </p:sp>
      <p:sp>
        <p:nvSpPr>
          <p:cNvPr id="264" name="object 78"/>
          <p:cNvSpPr/>
          <p:nvPr/>
        </p:nvSpPr>
        <p:spPr>
          <a:xfrm>
            <a:off x="9526731" y="3437764"/>
            <a:ext cx="1452789" cy="43296"/>
          </a:xfrm>
          <a:prstGeom prst="rect">
            <a:avLst/>
          </a:prstGeom>
          <a:solidFill>
            <a:srgbClr val="931215"/>
          </a:solidFill>
          <a:ln w="12700">
            <a:miter lim="400000"/>
          </a:ln>
        </p:spPr>
        <p:txBody>
          <a:bodyPr lIns="45719" rIns="45719"/>
          <a:lstStyle/>
          <a:p>
            <a:pPr>
              <a:defRPr sz="1200"/>
            </a:pPr>
            <a:endParaRPr/>
          </a:p>
        </p:txBody>
      </p:sp>
      <p:sp>
        <p:nvSpPr>
          <p:cNvPr id="265" name="object 80"/>
          <p:cNvSpPr/>
          <p:nvPr/>
        </p:nvSpPr>
        <p:spPr>
          <a:xfrm>
            <a:off x="2541108" y="3596204"/>
            <a:ext cx="749349" cy="1"/>
          </a:xfrm>
          <a:prstGeom prst="line">
            <a:avLst/>
          </a:prstGeom>
          <a:ln w="63500">
            <a:solidFill>
              <a:srgbClr val="D5B531"/>
            </a:solidFill>
          </a:ln>
        </p:spPr>
        <p:txBody>
          <a:bodyPr lIns="45719" rIns="45719"/>
          <a:lstStyle/>
          <a:p>
            <a:endParaRPr/>
          </a:p>
        </p:txBody>
      </p:sp>
      <p:sp>
        <p:nvSpPr>
          <p:cNvPr id="266" name="object 81"/>
          <p:cNvSpPr/>
          <p:nvPr/>
        </p:nvSpPr>
        <p:spPr>
          <a:xfrm>
            <a:off x="4067357" y="3803244"/>
            <a:ext cx="507416" cy="1"/>
          </a:xfrm>
          <a:prstGeom prst="line">
            <a:avLst/>
          </a:prstGeom>
          <a:ln w="63500">
            <a:solidFill>
              <a:srgbClr val="D5B531"/>
            </a:solidFill>
          </a:ln>
        </p:spPr>
        <p:txBody>
          <a:bodyPr lIns="45719" rIns="45719"/>
          <a:lstStyle/>
          <a:p>
            <a:endParaRPr/>
          </a:p>
        </p:txBody>
      </p:sp>
      <p:sp>
        <p:nvSpPr>
          <p:cNvPr id="267" name="object 82"/>
          <p:cNvSpPr/>
          <p:nvPr/>
        </p:nvSpPr>
        <p:spPr>
          <a:xfrm>
            <a:off x="5316682" y="3800778"/>
            <a:ext cx="507415" cy="1"/>
          </a:xfrm>
          <a:prstGeom prst="line">
            <a:avLst/>
          </a:prstGeom>
          <a:ln w="63500">
            <a:solidFill>
              <a:srgbClr val="D5B531"/>
            </a:solidFill>
          </a:ln>
        </p:spPr>
        <p:txBody>
          <a:bodyPr lIns="45719" rIns="45719"/>
          <a:lstStyle/>
          <a:p>
            <a:endParaRPr/>
          </a:p>
        </p:txBody>
      </p:sp>
      <p:sp>
        <p:nvSpPr>
          <p:cNvPr id="268" name="object 83"/>
          <p:cNvSpPr/>
          <p:nvPr/>
        </p:nvSpPr>
        <p:spPr>
          <a:xfrm>
            <a:off x="4706156" y="3800778"/>
            <a:ext cx="507416" cy="1"/>
          </a:xfrm>
          <a:prstGeom prst="line">
            <a:avLst/>
          </a:prstGeom>
          <a:ln w="63500">
            <a:solidFill>
              <a:srgbClr val="D5B531"/>
            </a:solidFill>
          </a:ln>
        </p:spPr>
        <p:txBody>
          <a:bodyPr lIns="45719" rIns="45719"/>
          <a:lstStyle/>
          <a:p>
            <a:endParaRPr/>
          </a:p>
        </p:txBody>
      </p:sp>
      <p:sp>
        <p:nvSpPr>
          <p:cNvPr id="269" name="object 84"/>
          <p:cNvSpPr/>
          <p:nvPr/>
        </p:nvSpPr>
        <p:spPr>
          <a:xfrm>
            <a:off x="6186258" y="3587808"/>
            <a:ext cx="1201701" cy="1"/>
          </a:xfrm>
          <a:prstGeom prst="line">
            <a:avLst/>
          </a:prstGeom>
          <a:ln w="63500">
            <a:solidFill>
              <a:srgbClr val="D5B531"/>
            </a:solidFill>
          </a:ln>
        </p:spPr>
        <p:txBody>
          <a:bodyPr lIns="45719" rIns="45719"/>
          <a:lstStyle/>
          <a:p>
            <a:endParaRPr/>
          </a:p>
        </p:txBody>
      </p:sp>
      <p:sp>
        <p:nvSpPr>
          <p:cNvPr id="270" name="object 85"/>
          <p:cNvSpPr/>
          <p:nvPr/>
        </p:nvSpPr>
        <p:spPr>
          <a:xfrm>
            <a:off x="4358601" y="3918077"/>
            <a:ext cx="1483823" cy="1"/>
          </a:xfrm>
          <a:prstGeom prst="line">
            <a:avLst/>
          </a:prstGeom>
          <a:ln w="63500">
            <a:solidFill>
              <a:srgbClr val="40AD49"/>
            </a:solidFill>
          </a:ln>
        </p:spPr>
        <p:txBody>
          <a:bodyPr lIns="45719" rIns="45719"/>
          <a:lstStyle/>
          <a:p>
            <a:endParaRPr/>
          </a:p>
        </p:txBody>
      </p:sp>
      <p:sp>
        <p:nvSpPr>
          <p:cNvPr id="271" name="object 86"/>
          <p:cNvSpPr/>
          <p:nvPr/>
        </p:nvSpPr>
        <p:spPr>
          <a:xfrm>
            <a:off x="6282837" y="3693751"/>
            <a:ext cx="1401710" cy="1"/>
          </a:xfrm>
          <a:prstGeom prst="line">
            <a:avLst/>
          </a:prstGeom>
          <a:ln w="63500">
            <a:solidFill>
              <a:srgbClr val="40AD49"/>
            </a:solidFill>
          </a:ln>
        </p:spPr>
        <p:txBody>
          <a:bodyPr lIns="45719" rIns="45719"/>
          <a:lstStyle/>
          <a:p>
            <a:endParaRPr/>
          </a:p>
        </p:txBody>
      </p:sp>
      <p:sp>
        <p:nvSpPr>
          <p:cNvPr id="272" name="object 87"/>
          <p:cNvSpPr/>
          <p:nvPr/>
        </p:nvSpPr>
        <p:spPr>
          <a:xfrm>
            <a:off x="8277151" y="3693751"/>
            <a:ext cx="756705" cy="1"/>
          </a:xfrm>
          <a:prstGeom prst="line">
            <a:avLst/>
          </a:prstGeom>
          <a:ln w="63500">
            <a:solidFill>
              <a:srgbClr val="40AD49"/>
            </a:solidFill>
          </a:ln>
        </p:spPr>
        <p:txBody>
          <a:bodyPr lIns="45719" rIns="45719"/>
          <a:lstStyle/>
          <a:p>
            <a:endParaRPr/>
          </a:p>
        </p:txBody>
      </p:sp>
      <p:sp>
        <p:nvSpPr>
          <p:cNvPr id="273" name="object 88"/>
          <p:cNvSpPr/>
          <p:nvPr/>
        </p:nvSpPr>
        <p:spPr>
          <a:xfrm>
            <a:off x="10025874" y="3692480"/>
            <a:ext cx="454499" cy="1"/>
          </a:xfrm>
          <a:prstGeom prst="line">
            <a:avLst/>
          </a:prstGeom>
          <a:ln w="63500">
            <a:solidFill>
              <a:srgbClr val="40AD49"/>
            </a:solidFill>
          </a:ln>
        </p:spPr>
        <p:txBody>
          <a:bodyPr lIns="45719" rIns="45719"/>
          <a:lstStyle/>
          <a:p>
            <a:endParaRPr/>
          </a:p>
        </p:txBody>
      </p:sp>
      <p:sp>
        <p:nvSpPr>
          <p:cNvPr id="274" name="object 89"/>
          <p:cNvSpPr/>
          <p:nvPr/>
        </p:nvSpPr>
        <p:spPr>
          <a:xfrm>
            <a:off x="7930028" y="3549353"/>
            <a:ext cx="574375" cy="1"/>
          </a:xfrm>
          <a:prstGeom prst="line">
            <a:avLst/>
          </a:prstGeom>
          <a:ln w="63500">
            <a:solidFill>
              <a:srgbClr val="D5B531"/>
            </a:solidFill>
          </a:ln>
        </p:spPr>
        <p:txBody>
          <a:bodyPr lIns="45719" rIns="45719"/>
          <a:lstStyle/>
          <a:p>
            <a:endParaRPr/>
          </a:p>
        </p:txBody>
      </p:sp>
      <p:sp>
        <p:nvSpPr>
          <p:cNvPr id="275" name="object 90"/>
          <p:cNvSpPr/>
          <p:nvPr/>
        </p:nvSpPr>
        <p:spPr>
          <a:xfrm>
            <a:off x="9678751" y="3549353"/>
            <a:ext cx="574375" cy="1"/>
          </a:xfrm>
          <a:prstGeom prst="line">
            <a:avLst/>
          </a:prstGeom>
          <a:ln w="63500">
            <a:solidFill>
              <a:srgbClr val="D5B531"/>
            </a:solidFill>
          </a:ln>
        </p:spPr>
        <p:txBody>
          <a:bodyPr lIns="45719" rIns="45719"/>
          <a:lstStyle/>
          <a:p>
            <a:endParaRPr/>
          </a:p>
        </p:txBody>
      </p:sp>
      <p:sp>
        <p:nvSpPr>
          <p:cNvPr id="276" name="object 94"/>
          <p:cNvSpPr/>
          <p:nvPr/>
        </p:nvSpPr>
        <p:spPr>
          <a:xfrm>
            <a:off x="5712314" y="3005054"/>
            <a:ext cx="190241" cy="1"/>
          </a:xfrm>
          <a:prstGeom prst="line">
            <a:avLst/>
          </a:prstGeom>
          <a:ln w="12700">
            <a:solidFill>
              <a:srgbClr val="000000"/>
            </a:solidFill>
          </a:ln>
        </p:spPr>
        <p:txBody>
          <a:bodyPr lIns="45719" rIns="45719"/>
          <a:lstStyle/>
          <a:p>
            <a:endParaRPr/>
          </a:p>
        </p:txBody>
      </p:sp>
      <p:sp>
        <p:nvSpPr>
          <p:cNvPr id="277" name="object 95"/>
          <p:cNvSpPr/>
          <p:nvPr/>
        </p:nvSpPr>
        <p:spPr>
          <a:xfrm>
            <a:off x="7819159" y="3086262"/>
            <a:ext cx="190241" cy="1"/>
          </a:xfrm>
          <a:prstGeom prst="line">
            <a:avLst/>
          </a:prstGeom>
          <a:ln w="12700">
            <a:solidFill>
              <a:srgbClr val="000000"/>
            </a:solidFill>
          </a:ln>
        </p:spPr>
        <p:txBody>
          <a:bodyPr lIns="45719" rIns="45719"/>
          <a:lstStyle/>
          <a:p>
            <a:endParaRPr/>
          </a:p>
        </p:txBody>
      </p:sp>
      <p:sp>
        <p:nvSpPr>
          <p:cNvPr id="278" name="object 51"/>
          <p:cNvSpPr txBox="1"/>
          <p:nvPr/>
        </p:nvSpPr>
        <p:spPr>
          <a:xfrm>
            <a:off x="2036185" y="4652156"/>
            <a:ext cx="1565998" cy="681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Confirm participants; </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Negotiate contracts;</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Detail work plan; </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Confirm workarounds and opportunities for COVID-19 impacts on project activities; and,</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Revisit the originally stated Problem Brief</a:t>
            </a:r>
          </a:p>
        </p:txBody>
      </p:sp>
      <p:sp>
        <p:nvSpPr>
          <p:cNvPr id="279" name="object 51"/>
          <p:cNvSpPr txBox="1"/>
          <p:nvPr/>
        </p:nvSpPr>
        <p:spPr>
          <a:xfrm>
            <a:off x="3714082" y="4634002"/>
            <a:ext cx="1837089" cy="1176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Undertake research and survey stakeholders to determine priority housing &amp; related urbanization/local development challenges, data gaps, and opportunity costs of missing data;</a:t>
            </a:r>
          </a:p>
          <a:p>
            <a:pPr marL="125552" marR="3463" indent="-116894">
              <a:lnSpc>
                <a:spcPct val="111099"/>
              </a:lnSpc>
              <a:buSzPct val="100000"/>
              <a:buFont typeface="Arial"/>
              <a:buChar char="•"/>
              <a:tabLst>
                <a:tab pos="152400" algn="l"/>
                <a:tab pos="152400" algn="l"/>
              </a:tabLst>
              <a:defRPr sz="600"/>
            </a:pPr>
            <a:r>
              <a:t>A</a:t>
            </a:r>
            <a:r>
              <a:rPr>
                <a:latin typeface="Roboto"/>
                <a:ea typeface="Roboto"/>
                <a:cs typeface="Roboto"/>
                <a:sym typeface="Roboto"/>
              </a:rPr>
              <a:t>nalyze results and report back to participants; </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Identify organizations who use housing and NHS priorities related data at a local level to ensure the “system” is engaged</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Prepare initial stakeholder engagement packages, comprising overarching questions for data sets, and devising how complex community data sets can be meshed with local priorities</a:t>
            </a:r>
          </a:p>
        </p:txBody>
      </p:sp>
      <p:sp>
        <p:nvSpPr>
          <p:cNvPr id="280" name="object 18"/>
          <p:cNvSpPr/>
          <p:nvPr/>
        </p:nvSpPr>
        <p:spPr>
          <a:xfrm>
            <a:off x="3750667" y="3329366"/>
            <a:ext cx="190242" cy="1"/>
          </a:xfrm>
          <a:prstGeom prst="line">
            <a:avLst/>
          </a:prstGeom>
          <a:ln w="12700">
            <a:solidFill>
              <a:srgbClr val="000000"/>
            </a:solidFill>
          </a:ln>
        </p:spPr>
        <p:txBody>
          <a:bodyPr lIns="45719" rIns="45719"/>
          <a:lstStyle/>
          <a:p>
            <a:endParaRPr/>
          </a:p>
        </p:txBody>
      </p:sp>
      <p:sp>
        <p:nvSpPr>
          <p:cNvPr id="281" name="object 51"/>
          <p:cNvSpPr txBox="1"/>
          <p:nvPr/>
        </p:nvSpPr>
        <p:spPr>
          <a:xfrm>
            <a:off x="5769612" y="4575954"/>
            <a:ext cx="1977061" cy="1258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National level ideation session for local partners. </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Local engagement of stakeholders in design charettes/workshops;</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National and local engagement sessions to share ideas and confirm prototypes;</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Prepare prototypes for dissemination including designs for new data sets and/or new ways of organizing and presenting existing data, new and modified presentation graphics, including story boards for infographics and short videos; and,</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Prepare communication packages for distribution to participants and trial groups.</a:t>
            </a:r>
          </a:p>
        </p:txBody>
      </p:sp>
      <p:sp>
        <p:nvSpPr>
          <p:cNvPr id="282" name="object 51"/>
          <p:cNvSpPr txBox="1"/>
          <p:nvPr/>
        </p:nvSpPr>
        <p:spPr>
          <a:xfrm>
            <a:off x="7800474" y="4619912"/>
            <a:ext cx="1663798" cy="483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Engage participants in design charettes/workshops,</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Test and refine phase 3 prototypes for new data sets, indicators, communication tools, stories with user audiences</a:t>
            </a:r>
          </a:p>
        </p:txBody>
      </p:sp>
      <p:sp>
        <p:nvSpPr>
          <p:cNvPr id="283" name="object 51"/>
          <p:cNvSpPr txBox="1"/>
          <p:nvPr/>
        </p:nvSpPr>
        <p:spPr>
          <a:xfrm>
            <a:off x="9498145" y="4620898"/>
            <a:ext cx="1663798" cy="780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Follow-up survey all stakeholders;</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Lessons learned roundtable with senior CMHC and Statistics Canada officials, consortium leaders, and members of the Canadian Housing Policy Roundtable</a:t>
            </a:r>
          </a:p>
          <a:p>
            <a:pPr marL="125552" marR="3463" indent="-116894">
              <a:lnSpc>
                <a:spcPct val="111099"/>
              </a:lnSpc>
              <a:buSzPct val="100000"/>
              <a:buFont typeface="Arial"/>
              <a:buChar char="•"/>
              <a:tabLst>
                <a:tab pos="152400" algn="l"/>
                <a:tab pos="152400" algn="l"/>
              </a:tabLst>
              <a:defRPr sz="600">
                <a:latin typeface="Roboto"/>
                <a:ea typeface="Roboto"/>
                <a:cs typeface="Roboto"/>
                <a:sym typeface="Roboto"/>
              </a:defRPr>
            </a:pPr>
            <a:r>
              <a:t>Preparation of roadmap document designed to move project results from concept to impact.</a:t>
            </a:r>
          </a:p>
        </p:txBody>
      </p:sp>
      <p:sp>
        <p:nvSpPr>
          <p:cNvPr id="284" name="Oval 4"/>
          <p:cNvSpPr/>
          <p:nvPr/>
        </p:nvSpPr>
        <p:spPr>
          <a:xfrm>
            <a:off x="5646831" y="4054574"/>
            <a:ext cx="2240752" cy="2150330"/>
          </a:xfrm>
          <a:prstGeom prst="ellipse">
            <a:avLst/>
          </a:prstGeom>
          <a:ln w="12700">
            <a:solidFill>
              <a:srgbClr val="FF0000"/>
            </a:solidFill>
          </a:ln>
        </p:spPr>
        <p:txBody>
          <a:bodyPr lIns="45719" rIns="45719" anchor="ctr"/>
          <a:lstStyle/>
          <a:p>
            <a:pPr algn="ctr">
              <a:defRPr>
                <a:solidFill>
                  <a:srgbClr val="FFFFFF"/>
                </a:solidFill>
              </a:defRPr>
            </a:pPr>
            <a:endParaRPr/>
          </a:p>
        </p:txBody>
      </p:sp>
      <p:sp>
        <p:nvSpPr>
          <p:cNvPr id="285" name="Check Mark"/>
          <p:cNvSpPr/>
          <p:nvPr/>
        </p:nvSpPr>
        <p:spPr>
          <a:xfrm>
            <a:off x="4296441" y="3264608"/>
            <a:ext cx="1084518" cy="832585"/>
          </a:xfrm>
          <a:custGeom>
            <a:avLst/>
            <a:gdLst/>
            <a:ahLst/>
            <a:cxnLst>
              <a:cxn ang="0">
                <a:pos x="wd2" y="hd2"/>
              </a:cxn>
              <a:cxn ang="5400000">
                <a:pos x="wd2" y="hd2"/>
              </a:cxn>
              <a:cxn ang="10800000">
                <a:pos x="wd2" y="hd2"/>
              </a:cxn>
              <a:cxn ang="16200000">
                <a:pos x="wd2" y="hd2"/>
              </a:cxn>
            </a:cxnLst>
            <a:rect l="0" t="0" r="r" b="b"/>
            <a:pathLst>
              <a:path w="21576" h="21585"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FFFFFF"/>
          </a:solidFill>
          <a:ln w="12700">
            <a:solidFill>
              <a:schemeClr val="accent1"/>
            </a:solidFill>
          </a:ln>
          <a:effectLst>
            <a:outerShdw blurRad="38100" dist="12700" dir="5400000" rotWithShape="0">
              <a:srgbClr val="000000">
                <a:alpha val="63000"/>
              </a:srgbClr>
            </a:outerShdw>
          </a:effectLst>
        </p:spPr>
        <p:txBody>
          <a:bodyPr lIns="45719" rIns="45719" anchor="ctr"/>
          <a:lstStyle/>
          <a:p>
            <a:endParaRPr/>
          </a:p>
        </p:txBody>
      </p:sp>
      <p:sp>
        <p:nvSpPr>
          <p:cNvPr id="286" name="Check Mark"/>
          <p:cNvSpPr/>
          <p:nvPr/>
        </p:nvSpPr>
        <p:spPr>
          <a:xfrm>
            <a:off x="2417671" y="3108807"/>
            <a:ext cx="1084518" cy="832585"/>
          </a:xfrm>
          <a:custGeom>
            <a:avLst/>
            <a:gdLst/>
            <a:ahLst/>
            <a:cxnLst>
              <a:cxn ang="0">
                <a:pos x="wd2" y="hd2"/>
              </a:cxn>
              <a:cxn ang="5400000">
                <a:pos x="wd2" y="hd2"/>
              </a:cxn>
              <a:cxn ang="10800000">
                <a:pos x="wd2" y="hd2"/>
              </a:cxn>
              <a:cxn ang="16200000">
                <a:pos x="wd2" y="hd2"/>
              </a:cxn>
            </a:cxnLst>
            <a:rect l="0" t="0" r="r" b="b"/>
            <a:pathLst>
              <a:path w="21576" h="21585" extrusionOk="0">
                <a:moveTo>
                  <a:pt x="19124" y="0"/>
                </a:moveTo>
                <a:cubicBezTo>
                  <a:pt x="19093" y="0"/>
                  <a:pt x="19062" y="15"/>
                  <a:pt x="19038" y="46"/>
                </a:cubicBezTo>
                <a:lnTo>
                  <a:pt x="7550" y="15019"/>
                </a:lnTo>
                <a:cubicBezTo>
                  <a:pt x="7502" y="15081"/>
                  <a:pt x="7426" y="15081"/>
                  <a:pt x="7379" y="15019"/>
                </a:cubicBezTo>
                <a:lnTo>
                  <a:pt x="2536" y="8708"/>
                </a:lnTo>
                <a:cubicBezTo>
                  <a:pt x="2489" y="8646"/>
                  <a:pt x="2413" y="8646"/>
                  <a:pt x="2365" y="8708"/>
                </a:cubicBezTo>
                <a:lnTo>
                  <a:pt x="35" y="11744"/>
                </a:lnTo>
                <a:cubicBezTo>
                  <a:pt x="-12" y="11806"/>
                  <a:pt x="-12" y="11907"/>
                  <a:pt x="35" y="11969"/>
                </a:cubicBezTo>
                <a:lnTo>
                  <a:pt x="4963" y="18390"/>
                </a:lnTo>
                <a:lnTo>
                  <a:pt x="6654" y="20594"/>
                </a:lnTo>
                <a:lnTo>
                  <a:pt x="7379" y="21538"/>
                </a:lnTo>
                <a:cubicBezTo>
                  <a:pt x="7426" y="21600"/>
                  <a:pt x="7502" y="21600"/>
                  <a:pt x="7550" y="21538"/>
                </a:cubicBezTo>
                <a:lnTo>
                  <a:pt x="21541" y="3307"/>
                </a:lnTo>
                <a:cubicBezTo>
                  <a:pt x="21588" y="3245"/>
                  <a:pt x="21588" y="3146"/>
                  <a:pt x="21541" y="3085"/>
                </a:cubicBezTo>
                <a:lnTo>
                  <a:pt x="19211" y="48"/>
                </a:lnTo>
                <a:cubicBezTo>
                  <a:pt x="19186" y="17"/>
                  <a:pt x="19156" y="0"/>
                  <a:pt x="19124" y="0"/>
                </a:cubicBezTo>
                <a:close/>
              </a:path>
            </a:pathLst>
          </a:custGeom>
          <a:solidFill>
            <a:srgbClr val="FFFFFF"/>
          </a:solidFill>
          <a:ln w="12700">
            <a:solidFill>
              <a:schemeClr val="accent1"/>
            </a:solidFill>
          </a:ln>
          <a:effectLst>
            <a:outerShdw blurRad="38100" dist="12700" dir="5400000" rotWithShape="0">
              <a:srgbClr val="000000">
                <a:alpha val="63000"/>
              </a:srgbClr>
            </a:outerShdw>
          </a:effectLst>
        </p:spPr>
        <p:txBody>
          <a:bodyPr lIns="45719" rIns="45719" anchor="ctr"/>
          <a:lstStyle/>
          <a:p>
            <a:endParaRPr/>
          </a:p>
        </p:txBody>
      </p:sp>
    </p:spTree>
  </p:cSld>
  <p:clrMapOvr>
    <a:masterClrMapping/>
  </p:clrMapOvr>
  <p:transition spd="med"/>
</p:sld>
</file>

<file path=ppt/theme/theme1.xml><?xml version="1.0" encoding="utf-8"?>
<a:theme xmlns:a="http://schemas.openxmlformats.org/drawingml/2006/main" name="SavonVTI">
  <a:themeElements>
    <a:clrScheme name="SavonVTI">
      <a:dk1>
        <a:srgbClr val="000000"/>
      </a:dk1>
      <a:lt1>
        <a:srgbClr val="000000"/>
      </a:lt1>
      <a:dk2>
        <a:srgbClr val="A7A7A7"/>
      </a:dk2>
      <a:lt2>
        <a:srgbClr val="535353"/>
      </a:lt2>
      <a:accent1>
        <a:srgbClr val="57903F"/>
      </a:accent1>
      <a:accent2>
        <a:srgbClr val="F03F2B"/>
      </a:accent2>
      <a:accent3>
        <a:srgbClr val="3488A0"/>
      </a:accent3>
      <a:accent4>
        <a:srgbClr val="F8D22F"/>
      </a:accent4>
      <a:accent5>
        <a:srgbClr val="5CC6D6"/>
      </a:accent5>
      <a:accent6>
        <a:srgbClr val="B8D233"/>
      </a:accent6>
      <a:hlink>
        <a:srgbClr val="0000FF"/>
      </a:hlink>
      <a:folHlink>
        <a:srgbClr val="FF00FF"/>
      </a:folHlink>
    </a:clrScheme>
    <a:fontScheme name="SavonVTI">
      <a:majorFont>
        <a:latin typeface="Helvetica"/>
        <a:ea typeface="Helvetica"/>
        <a:cs typeface="Helvetica"/>
      </a:majorFont>
      <a:minorFont>
        <a:latin typeface="Calibri"/>
        <a:ea typeface="Calibri"/>
        <a:cs typeface="Calibri"/>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vonVTI">
  <a:themeElements>
    <a:clrScheme name="SavonVTI">
      <a:dk1>
        <a:srgbClr val="000000"/>
      </a:dk1>
      <a:lt1>
        <a:srgbClr val="FFFFFF"/>
      </a:lt1>
      <a:dk2>
        <a:srgbClr val="A7A7A7"/>
      </a:dk2>
      <a:lt2>
        <a:srgbClr val="535353"/>
      </a:lt2>
      <a:accent1>
        <a:srgbClr val="57903F"/>
      </a:accent1>
      <a:accent2>
        <a:srgbClr val="F03F2B"/>
      </a:accent2>
      <a:accent3>
        <a:srgbClr val="3488A0"/>
      </a:accent3>
      <a:accent4>
        <a:srgbClr val="F8D22F"/>
      </a:accent4>
      <a:accent5>
        <a:srgbClr val="5CC6D6"/>
      </a:accent5>
      <a:accent6>
        <a:srgbClr val="B8D233"/>
      </a:accent6>
      <a:hlink>
        <a:srgbClr val="0000FF"/>
      </a:hlink>
      <a:folHlink>
        <a:srgbClr val="FF00FF"/>
      </a:folHlink>
    </a:clrScheme>
    <a:fontScheme name="SavonVTI">
      <a:majorFont>
        <a:latin typeface="Helvetica"/>
        <a:ea typeface="Helvetica"/>
        <a:cs typeface="Helvetica"/>
      </a:majorFont>
      <a:minorFont>
        <a:latin typeface="Calibri"/>
        <a:ea typeface="Calibri"/>
        <a:cs typeface="Calibri"/>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63000"/>
              </a:srgbClr>
            </a:outerShdw>
          </a:effectLst>
        </a:effectStyle>
        <a:effectStyle>
          <a:effectLst>
            <a:outerShdw blurRad="38100" dist="12700" dir="5400000" rotWithShape="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38100" dist="12700" dir="5400000" rotWithShape="0">
            <a:srgbClr val="000000">
              <a:alpha val="63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1634</Words>
  <Application>Microsoft Macintosh PowerPoint</Application>
  <PresentationFormat>Widescreen</PresentationFormat>
  <Paragraphs>172</Paragraphs>
  <Slides>34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Narrow</vt:lpstr>
      <vt:lpstr>Calibri</vt:lpstr>
      <vt:lpstr>Calibri Light</vt:lpstr>
      <vt:lpstr>Century Gothic</vt:lpstr>
      <vt:lpstr>Garamond</vt:lpstr>
      <vt:lpstr>Helvetica Neue</vt:lpstr>
      <vt:lpstr>Roboto</vt:lpstr>
      <vt:lpstr>Times New Roman</vt:lpstr>
      <vt:lpstr>SavonVTI</vt:lpstr>
      <vt:lpstr>Solutions Lab on Community Decision-Making Tools for Housing Issues </vt:lpstr>
      <vt:lpstr>Welcome &amp; Introductions</vt:lpstr>
      <vt:lpstr>Overview of the CDP Solutions Lab </vt:lpstr>
      <vt:lpstr>PowerPoint Presentation</vt:lpstr>
      <vt:lpstr>PowerPoint Presentation</vt:lpstr>
      <vt:lpstr>Solutions Lab Team</vt:lpstr>
      <vt:lpstr>Community Data Lab – Governance Structure</vt:lpstr>
      <vt:lpstr>Sample of Community Participants</vt:lpstr>
      <vt:lpstr>PowerPoint Presentation</vt:lpstr>
      <vt:lpstr>Discovery Phase</vt:lpstr>
      <vt:lpstr>Discovery results </vt:lpstr>
      <vt:lpstr>Discovery results: Survey</vt:lpstr>
      <vt:lpstr>PowerPoint Presentation</vt:lpstr>
      <vt:lpstr>PowerPoint Presentation</vt:lpstr>
      <vt:lpstr>PowerPoint Presentation</vt:lpstr>
      <vt:lpstr>PowerPoint Presentation</vt:lpstr>
      <vt:lpstr>Discovery results: National Lab</vt:lpstr>
      <vt:lpstr>PowerPoint Presentation</vt:lpstr>
      <vt:lpstr>Discovery results: University of Waterloo</vt:lpstr>
      <vt:lpstr>PowerPoint Presentation</vt:lpstr>
      <vt:lpstr>Discovery results: Overall</vt:lpstr>
      <vt:lpstr>Discussion of Results</vt:lpstr>
      <vt:lpstr>Questions for the Project Team</vt:lpstr>
      <vt:lpstr>Questions for Today’s Participants</vt:lpstr>
      <vt:lpstr>Sample CDP Dashboard</vt:lpstr>
      <vt:lpstr>Sample dashboard</vt:lpstr>
      <vt:lpstr>PowerPoint Presentation</vt:lpstr>
      <vt:lpstr>PowerPoint Presentation</vt:lpstr>
      <vt:lpstr>PowerPoint Presentation</vt:lpstr>
      <vt:lpstr>PowerPoint Presentation</vt:lpstr>
      <vt:lpstr>Next steps</vt:lpstr>
      <vt:lpstr>Next Steps</vt:lpstr>
      <vt:lpstr>Participate in the Solutions Lab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Lab on Community Decision-Making Tools for Housing Issues </dc:title>
  <cp:lastModifiedBy>Mary Clarke</cp:lastModifiedBy>
  <cp:revision>4</cp:revision>
  <dcterms:modified xsi:type="dcterms:W3CDTF">2021-04-08T14:46:20Z</dcterms:modified>
</cp:coreProperties>
</file>